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65"/>
  </p:notesMasterIdLst>
  <p:handoutMasterIdLst>
    <p:handoutMasterId r:id="rId66"/>
  </p:handoutMasterIdLst>
  <p:sldIdLst>
    <p:sldId id="483" r:id="rId2"/>
    <p:sldId id="1949" r:id="rId3"/>
    <p:sldId id="257" r:id="rId4"/>
    <p:sldId id="1825" r:id="rId5"/>
    <p:sldId id="1946" r:id="rId6"/>
    <p:sldId id="1005" r:id="rId7"/>
    <p:sldId id="1950" r:id="rId8"/>
    <p:sldId id="314" r:id="rId9"/>
    <p:sldId id="313" r:id="rId10"/>
    <p:sldId id="1563" r:id="rId11"/>
    <p:sldId id="1929" r:id="rId12"/>
    <p:sldId id="1564" r:id="rId13"/>
    <p:sldId id="1859" r:id="rId14"/>
    <p:sldId id="1930" r:id="rId15"/>
    <p:sldId id="1891" r:id="rId16"/>
    <p:sldId id="1863" r:id="rId17"/>
    <p:sldId id="1864" r:id="rId18"/>
    <p:sldId id="1892" r:id="rId19"/>
    <p:sldId id="1865" r:id="rId20"/>
    <p:sldId id="1867" r:id="rId21"/>
    <p:sldId id="1893" r:id="rId22"/>
    <p:sldId id="1911" r:id="rId23"/>
    <p:sldId id="1850" r:id="rId24"/>
    <p:sldId id="1931" r:id="rId25"/>
    <p:sldId id="1868" r:id="rId26"/>
    <p:sldId id="1944" r:id="rId27"/>
    <p:sldId id="1933" r:id="rId28"/>
    <p:sldId id="1934" r:id="rId29"/>
    <p:sldId id="1935" r:id="rId30"/>
    <p:sldId id="1936" r:id="rId31"/>
    <p:sldId id="260" r:id="rId32"/>
    <p:sldId id="1937" r:id="rId33"/>
    <p:sldId id="1876" r:id="rId34"/>
    <p:sldId id="1473" r:id="rId35"/>
    <p:sldId id="1898" r:id="rId36"/>
    <p:sldId id="877" r:id="rId37"/>
    <p:sldId id="1940" r:id="rId38"/>
    <p:sldId id="1945" r:id="rId39"/>
    <p:sldId id="1139" r:id="rId40"/>
    <p:sldId id="1941" r:id="rId41"/>
    <p:sldId id="1947" r:id="rId42"/>
    <p:sldId id="1948" r:id="rId43"/>
    <p:sldId id="1808" r:id="rId44"/>
    <p:sldId id="1942" r:id="rId45"/>
    <p:sldId id="1943" r:id="rId46"/>
    <p:sldId id="1904" r:id="rId47"/>
    <p:sldId id="1884" r:id="rId48"/>
    <p:sldId id="1922" r:id="rId49"/>
    <p:sldId id="1923" r:id="rId50"/>
    <p:sldId id="1924" r:id="rId51"/>
    <p:sldId id="1925" r:id="rId52"/>
    <p:sldId id="1926" r:id="rId53"/>
    <p:sldId id="1927" r:id="rId54"/>
    <p:sldId id="1928" r:id="rId55"/>
    <p:sldId id="1847" r:id="rId56"/>
    <p:sldId id="1848" r:id="rId57"/>
    <p:sldId id="1888" r:id="rId58"/>
    <p:sldId id="1712" r:id="rId59"/>
    <p:sldId id="1722" r:id="rId60"/>
    <p:sldId id="1714" r:id="rId61"/>
    <p:sldId id="1715" r:id="rId62"/>
    <p:sldId id="1716" r:id="rId63"/>
    <p:sldId id="1717" r:id="rId64"/>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 Mirkov" initials="EM" lastIdx="1" clrIdx="0">
    <p:extLst>
      <p:ext uri="{19B8F6BF-5375-455C-9EA6-DF929625EA0E}">
        <p15:presenceInfo xmlns:p15="http://schemas.microsoft.com/office/powerpoint/2012/main" userId="S::EMirkov@SDPlanCo.com::0904f748-1f01-4381-a8b3-cd99ea3c33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1867"/>
    <a:srgbClr val="0033CC"/>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67" autoAdjust="0"/>
    <p:restoredTop sz="94679" autoAdjust="0"/>
  </p:normalViewPr>
  <p:slideViewPr>
    <p:cSldViewPr snapToGrid="0">
      <p:cViewPr varScale="1">
        <p:scale>
          <a:sx n="78" d="100"/>
          <a:sy n="78" d="100"/>
        </p:scale>
        <p:origin x="1258" y="6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32"/>
        <p:guide pos="2213"/>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587B832-D0C3-472C-A78A-DD32692E2ABD}"/>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D1AAB09-FE3A-4F20-BCF3-F0C33983E199}"/>
              </a:ext>
            </a:extLst>
          </p:cNvPr>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665AD35D-4E24-4A54-AC90-B2E75C989B75}" type="datetimeFigureOut">
              <a:rPr lang="en-US" smtClean="0"/>
              <a:t>1/23/2024</a:t>
            </a:fld>
            <a:endParaRPr lang="en-US" dirty="0"/>
          </a:p>
        </p:txBody>
      </p:sp>
      <p:sp>
        <p:nvSpPr>
          <p:cNvPr id="4" name="Footer Placeholder 3">
            <a:extLst>
              <a:ext uri="{FF2B5EF4-FFF2-40B4-BE49-F238E27FC236}">
                <a16:creationId xmlns:a16="http://schemas.microsoft.com/office/drawing/2014/main" id="{B5F354BF-3D33-4BF6-96FB-892988AE4740}"/>
              </a:ext>
            </a:extLst>
          </p:cNvPr>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52B77BF-28F5-4B94-A5BB-4CD16F7B46C6}"/>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18FA314D-82C3-4595-A257-C62BA55988A0}" type="slidenum">
              <a:rPr lang="en-US" smtClean="0"/>
              <a:t>‹#›</a:t>
            </a:fld>
            <a:endParaRPr lang="en-US" dirty="0"/>
          </a:p>
        </p:txBody>
      </p:sp>
    </p:spTree>
    <p:extLst>
      <p:ext uri="{BB962C8B-B14F-4D97-AF65-F5344CB8AC3E}">
        <p14:creationId xmlns:p14="http://schemas.microsoft.com/office/powerpoint/2010/main" val="189089003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5B9CD557-7D3F-4FB8-873A-BCA303A6E8EF}" type="datetimeFigureOut">
              <a:rPr lang="en-US" smtClean="0"/>
              <a:t>1/23/2024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4143B85D-CBDE-4713-BADB-E368ED5A3649}" type="slidenum">
              <a:rPr lang="en-US" smtClean="0"/>
              <a:t>‹#›</a:t>
            </a:fld>
            <a:endParaRPr lang="en-US" dirty="0"/>
          </a:p>
        </p:txBody>
      </p:sp>
    </p:spTree>
    <p:extLst>
      <p:ext uri="{BB962C8B-B14F-4D97-AF65-F5344CB8AC3E}">
        <p14:creationId xmlns:p14="http://schemas.microsoft.com/office/powerpoint/2010/main" val="288177570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14EBC97-8F11-490C-BEE0-5AB4C8B50729}"/>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2779135A-BA45-443D-AAD5-7EA814BBAB5E}"/>
              </a:ext>
            </a:extLst>
          </p:cNvPr>
          <p:cNvSpPr>
            <a:spLocks noGrp="1" noChangeArrowheads="1"/>
          </p:cNvSpPr>
          <p:nvPr>
            <p:ph type="body" idx="1"/>
          </p:nvPr>
        </p:nvSpPr>
        <p:spPr>
          <a:xfrm>
            <a:off x="931863" y="4387850"/>
            <a:ext cx="5110162" cy="4152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278" tIns="48640" rIns="97278" bIns="48640"/>
          <a:lstStyle/>
          <a:p>
            <a:pPr eaLnBrk="1" hangingPunct="1"/>
            <a:endParaRPr lang="en-US" altLang="en-US">
              <a:latin typeface="Arial" panose="020B0604020202020204" pitchFamily="34" charset="0"/>
            </a:endParaRPr>
          </a:p>
        </p:txBody>
      </p:sp>
      <p:sp>
        <p:nvSpPr>
          <p:cNvPr id="5124" name="Header Placeholder 5">
            <a:extLst>
              <a:ext uri="{FF2B5EF4-FFF2-40B4-BE49-F238E27FC236}">
                <a16:creationId xmlns:a16="http://schemas.microsoft.com/office/drawing/2014/main" id="{164A77E4-F39E-4316-9178-76CCADB4F25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4238">
              <a:spcBef>
                <a:spcPct val="30000"/>
              </a:spcBef>
              <a:defRPr sz="1200">
                <a:solidFill>
                  <a:schemeClr val="tx1"/>
                </a:solidFill>
                <a:latin typeface="Arial" panose="020B0604020202020204" pitchFamily="34" charset="0"/>
              </a:defRPr>
            </a:lvl1pPr>
            <a:lvl2pPr marL="715963" indent="-261938" defTabSz="884238">
              <a:spcBef>
                <a:spcPct val="30000"/>
              </a:spcBef>
              <a:defRPr sz="1200">
                <a:solidFill>
                  <a:schemeClr val="tx1"/>
                </a:solidFill>
                <a:latin typeface="Arial" panose="020B0604020202020204" pitchFamily="34" charset="0"/>
              </a:defRPr>
            </a:lvl2pPr>
            <a:lvl3pPr marL="1119188" indent="-203200" defTabSz="884238">
              <a:spcBef>
                <a:spcPct val="30000"/>
              </a:spcBef>
              <a:defRPr sz="1200">
                <a:solidFill>
                  <a:schemeClr val="tx1"/>
                </a:solidFill>
                <a:latin typeface="Arial" panose="020B0604020202020204" pitchFamily="34" charset="0"/>
              </a:defRPr>
            </a:lvl3pPr>
            <a:lvl4pPr marL="1574800" indent="-203200" defTabSz="884238">
              <a:spcBef>
                <a:spcPct val="30000"/>
              </a:spcBef>
              <a:defRPr sz="1200">
                <a:solidFill>
                  <a:schemeClr val="tx1"/>
                </a:solidFill>
                <a:latin typeface="Arial" panose="020B0604020202020204" pitchFamily="34" charset="0"/>
              </a:defRPr>
            </a:lvl4pPr>
            <a:lvl5pPr marL="2032000" indent="-203200" defTabSz="884238">
              <a:spcBef>
                <a:spcPct val="30000"/>
              </a:spcBef>
              <a:defRPr sz="1200">
                <a:solidFill>
                  <a:schemeClr val="tx1"/>
                </a:solidFill>
                <a:latin typeface="Arial" panose="020B0604020202020204" pitchFamily="34" charset="0"/>
              </a:defRPr>
            </a:lvl5pPr>
            <a:lvl6pPr marL="2489200" indent="-203200" defTabSz="884238" eaLnBrk="0" fontAlgn="base" hangingPunct="0">
              <a:spcBef>
                <a:spcPct val="30000"/>
              </a:spcBef>
              <a:spcAft>
                <a:spcPct val="0"/>
              </a:spcAft>
              <a:defRPr sz="1200">
                <a:solidFill>
                  <a:schemeClr val="tx1"/>
                </a:solidFill>
                <a:latin typeface="Arial" panose="020B0604020202020204" pitchFamily="34" charset="0"/>
              </a:defRPr>
            </a:lvl6pPr>
            <a:lvl7pPr marL="2946400" indent="-203200" defTabSz="884238" eaLnBrk="0" fontAlgn="base" hangingPunct="0">
              <a:spcBef>
                <a:spcPct val="30000"/>
              </a:spcBef>
              <a:spcAft>
                <a:spcPct val="0"/>
              </a:spcAft>
              <a:defRPr sz="1200">
                <a:solidFill>
                  <a:schemeClr val="tx1"/>
                </a:solidFill>
                <a:latin typeface="Arial" panose="020B0604020202020204" pitchFamily="34" charset="0"/>
              </a:defRPr>
            </a:lvl7pPr>
            <a:lvl8pPr marL="3403600" indent="-203200" defTabSz="884238" eaLnBrk="0" fontAlgn="base" hangingPunct="0">
              <a:spcBef>
                <a:spcPct val="30000"/>
              </a:spcBef>
              <a:spcAft>
                <a:spcPct val="0"/>
              </a:spcAft>
              <a:defRPr sz="1200">
                <a:solidFill>
                  <a:schemeClr val="tx1"/>
                </a:solidFill>
                <a:latin typeface="Arial" panose="020B0604020202020204" pitchFamily="34" charset="0"/>
              </a:defRPr>
            </a:lvl8pPr>
            <a:lvl9pPr marL="3860800" indent="-203200" defTabSz="88423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endParaRPr lang="en-US" altLang="en-US"/>
          </a:p>
        </p:txBody>
      </p:sp>
      <p:sp>
        <p:nvSpPr>
          <p:cNvPr id="5125" name="Date Placeholder 1">
            <a:extLst>
              <a:ext uri="{FF2B5EF4-FFF2-40B4-BE49-F238E27FC236}">
                <a16:creationId xmlns:a16="http://schemas.microsoft.com/office/drawing/2014/main" id="{4C21FCA0-493F-4D45-ABEA-DFA0912D812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126" name="Footer Placeholder 2">
            <a:extLst>
              <a:ext uri="{FF2B5EF4-FFF2-40B4-BE49-F238E27FC236}">
                <a16:creationId xmlns:a16="http://schemas.microsoft.com/office/drawing/2014/main" id="{9EC69537-061E-4E53-BF6A-50C3AC8C43F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127" name="Slide Number Placeholder 3">
            <a:extLst>
              <a:ext uri="{FF2B5EF4-FFF2-40B4-BE49-F238E27FC236}">
                <a16:creationId xmlns:a16="http://schemas.microsoft.com/office/drawing/2014/main" id="{376373B8-7BE3-4BF5-A0D7-D694726D08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34F591C5-E432-4ED5-BDF6-60BAF78DF957}"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5A5E54-059D-47BD-8714-30E7754690D3}" type="slidenum">
              <a:rPr lang="en-US" smtClean="0"/>
              <a:t>62</a:t>
            </a:fld>
            <a:endParaRPr lang="en-US" dirty="0"/>
          </a:p>
        </p:txBody>
      </p:sp>
    </p:spTree>
    <p:extLst>
      <p:ext uri="{BB962C8B-B14F-4D97-AF65-F5344CB8AC3E}">
        <p14:creationId xmlns:p14="http://schemas.microsoft.com/office/powerpoint/2010/main" val="3778866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5A5E54-059D-47BD-8714-30E7754690D3}" type="slidenum">
              <a:rPr lang="en-US" smtClean="0"/>
              <a:t>63</a:t>
            </a:fld>
            <a:endParaRPr lang="en-US" dirty="0"/>
          </a:p>
        </p:txBody>
      </p:sp>
    </p:spTree>
    <p:extLst>
      <p:ext uri="{BB962C8B-B14F-4D97-AF65-F5344CB8AC3E}">
        <p14:creationId xmlns:p14="http://schemas.microsoft.com/office/powerpoint/2010/main" val="344172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F135C7D-3612-2F26-CD18-D5A81EA4991E}"/>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05286AF8-5E77-D952-94D6-02A79450A38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0724" name="Slide Number Placeholder 3">
            <a:extLst>
              <a:ext uri="{FF2B5EF4-FFF2-40B4-BE49-F238E27FC236}">
                <a16:creationId xmlns:a16="http://schemas.microsoft.com/office/drawing/2014/main" id="{110F2994-33DC-81C2-EB85-5F165CA7F44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30250" indent="-269875">
              <a:defRPr>
                <a:solidFill>
                  <a:schemeClr val="tx1"/>
                </a:solidFill>
                <a:latin typeface="Arial" panose="020B0604020202020204" pitchFamily="34" charset="0"/>
              </a:defRPr>
            </a:lvl2pPr>
            <a:lvl3pPr marL="1130300" indent="-215900">
              <a:defRPr>
                <a:solidFill>
                  <a:schemeClr val="tx1"/>
                </a:solidFill>
                <a:latin typeface="Arial" panose="020B0604020202020204" pitchFamily="34" charset="0"/>
              </a:defRPr>
            </a:lvl3pPr>
            <a:lvl4pPr marL="1585913" indent="-215900">
              <a:defRPr>
                <a:solidFill>
                  <a:schemeClr val="tx1"/>
                </a:solidFill>
                <a:latin typeface="Arial" panose="020B0604020202020204" pitchFamily="34" charset="0"/>
              </a:defRPr>
            </a:lvl4pPr>
            <a:lvl5pPr marL="2043113" indent="-215900">
              <a:defRPr>
                <a:solidFill>
                  <a:schemeClr val="tx1"/>
                </a:solidFill>
                <a:latin typeface="Arial" panose="020B0604020202020204" pitchFamily="34" charset="0"/>
              </a:defRPr>
            </a:lvl5pPr>
            <a:lvl6pPr marL="2500313" indent="-215900" eaLnBrk="0" fontAlgn="base" hangingPunct="0">
              <a:spcBef>
                <a:spcPct val="0"/>
              </a:spcBef>
              <a:spcAft>
                <a:spcPct val="0"/>
              </a:spcAft>
              <a:defRPr>
                <a:solidFill>
                  <a:schemeClr val="tx1"/>
                </a:solidFill>
                <a:latin typeface="Arial" panose="020B0604020202020204" pitchFamily="34" charset="0"/>
              </a:defRPr>
            </a:lvl6pPr>
            <a:lvl7pPr marL="2957513" indent="-215900" eaLnBrk="0" fontAlgn="base" hangingPunct="0">
              <a:spcBef>
                <a:spcPct val="0"/>
              </a:spcBef>
              <a:spcAft>
                <a:spcPct val="0"/>
              </a:spcAft>
              <a:defRPr>
                <a:solidFill>
                  <a:schemeClr val="tx1"/>
                </a:solidFill>
                <a:latin typeface="Arial" panose="020B0604020202020204" pitchFamily="34" charset="0"/>
              </a:defRPr>
            </a:lvl7pPr>
            <a:lvl8pPr marL="3414713" indent="-215900" eaLnBrk="0" fontAlgn="base" hangingPunct="0">
              <a:spcBef>
                <a:spcPct val="0"/>
              </a:spcBef>
              <a:spcAft>
                <a:spcPct val="0"/>
              </a:spcAft>
              <a:defRPr>
                <a:solidFill>
                  <a:schemeClr val="tx1"/>
                </a:solidFill>
                <a:latin typeface="Arial" panose="020B0604020202020204" pitchFamily="34" charset="0"/>
              </a:defRPr>
            </a:lvl8pPr>
            <a:lvl9pPr marL="3871913" indent="-215900" eaLnBrk="0" fontAlgn="base" hangingPunct="0">
              <a:spcBef>
                <a:spcPct val="0"/>
              </a:spcBef>
              <a:spcAft>
                <a:spcPct val="0"/>
              </a:spcAft>
              <a:defRPr>
                <a:solidFill>
                  <a:schemeClr val="tx1"/>
                </a:solidFill>
                <a:latin typeface="Arial" panose="020B0604020202020204" pitchFamily="34" charset="0"/>
              </a:defRPr>
            </a:lvl9pPr>
          </a:lstStyle>
          <a:p>
            <a:fld id="{E6613AEB-1368-47EB-989D-1F9B7D75D0C8}" type="slidenum">
              <a:rPr lang="en-US" altLang="en-US"/>
              <a:pPr/>
              <a:t>11</a:t>
            </a:fld>
            <a:endParaRPr lang="en-US" altLang="en-US" dirty="0"/>
          </a:p>
        </p:txBody>
      </p:sp>
    </p:spTree>
    <p:extLst>
      <p:ext uri="{BB962C8B-B14F-4D97-AF65-F5344CB8AC3E}">
        <p14:creationId xmlns:p14="http://schemas.microsoft.com/office/powerpoint/2010/main" val="3021660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2EA8AC2-078E-DDF9-9B5A-CB990C1626B9}"/>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210EE014-DB96-A6BC-152C-BEE53275A4B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6388" name="Slide Number Placeholder 3">
            <a:extLst>
              <a:ext uri="{FF2B5EF4-FFF2-40B4-BE49-F238E27FC236}">
                <a16:creationId xmlns:a16="http://schemas.microsoft.com/office/drawing/2014/main" id="{3D8E2184-9C34-5EED-B1B7-F3E4FCA4C1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A62FD3-B159-4BE2-A4DD-2A1DB9605246}" type="slidenum">
              <a:rPr lang="en-US" altLang="en-US"/>
              <a:pPr/>
              <a:t>37</a:t>
            </a:fld>
            <a:endParaRPr lang="en-US" altLang="en-US" dirty="0"/>
          </a:p>
        </p:txBody>
      </p:sp>
    </p:spTree>
    <p:extLst>
      <p:ext uri="{BB962C8B-B14F-4D97-AF65-F5344CB8AC3E}">
        <p14:creationId xmlns:p14="http://schemas.microsoft.com/office/powerpoint/2010/main" val="2652286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D3FAE584-A405-4EC4-9E8F-74B793F217FA}"/>
              </a:ext>
            </a:extLst>
          </p:cNvPr>
          <p:cNvSpPr>
            <a:spLocks noGrp="1" noRot="1" noChangeAspect="1" noChangeArrowheads="1" noTextEdit="1"/>
          </p:cNvSpPr>
          <p:nvPr>
            <p:ph type="sldImg"/>
          </p:nvPr>
        </p:nvSpPr>
        <p:spPr bwMode="auto">
          <a:xfrm>
            <a:off x="1500188" y="1201738"/>
            <a:ext cx="4325937" cy="3244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5DEF167F-642E-44DD-AE45-4F8166943A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latin typeface="Arial" panose="020B0604020202020204" pitchFamily="34" charset="0"/>
            </a:endParaRPr>
          </a:p>
        </p:txBody>
      </p:sp>
      <p:sp>
        <p:nvSpPr>
          <p:cNvPr id="113668" name="Date Placeholder 1">
            <a:extLst>
              <a:ext uri="{FF2B5EF4-FFF2-40B4-BE49-F238E27FC236}">
                <a16:creationId xmlns:a16="http://schemas.microsoft.com/office/drawing/2014/main" id="{DE370515-4C91-44CF-8CED-FA2621042B03}"/>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30275">
              <a:defRPr>
                <a:solidFill>
                  <a:schemeClr val="tx1"/>
                </a:solidFill>
                <a:latin typeface="Arial" panose="020B0604020202020204" pitchFamily="34" charset="0"/>
              </a:defRPr>
            </a:lvl1pPr>
            <a:lvl2pPr marL="742950" indent="-285750" defTabSz="930275">
              <a:defRPr>
                <a:solidFill>
                  <a:schemeClr val="tx1"/>
                </a:solidFill>
                <a:latin typeface="Arial" panose="020B0604020202020204" pitchFamily="34" charset="0"/>
              </a:defRPr>
            </a:lvl2pPr>
            <a:lvl3pPr marL="1143000" indent="-228600" defTabSz="930275">
              <a:defRPr>
                <a:solidFill>
                  <a:schemeClr val="tx1"/>
                </a:solidFill>
                <a:latin typeface="Arial" panose="020B0604020202020204" pitchFamily="34" charset="0"/>
              </a:defRPr>
            </a:lvl3pPr>
            <a:lvl4pPr marL="1600200" indent="-228600" defTabSz="930275">
              <a:defRPr>
                <a:solidFill>
                  <a:schemeClr val="tx1"/>
                </a:solidFill>
                <a:latin typeface="Arial" panose="020B0604020202020204" pitchFamily="34" charset="0"/>
              </a:defRPr>
            </a:lvl4pPr>
            <a:lvl5pPr marL="2057400" indent="-228600" defTabSz="930275">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113669" name="Footer Placeholder 2">
            <a:extLst>
              <a:ext uri="{FF2B5EF4-FFF2-40B4-BE49-F238E27FC236}">
                <a16:creationId xmlns:a16="http://schemas.microsoft.com/office/drawing/2014/main" id="{5053B145-38DE-4FA1-A733-B688A9AA9341}"/>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0275">
              <a:defRPr>
                <a:solidFill>
                  <a:schemeClr val="tx1"/>
                </a:solidFill>
                <a:latin typeface="Arial" panose="020B0604020202020204" pitchFamily="34" charset="0"/>
              </a:defRPr>
            </a:lvl1pPr>
            <a:lvl2pPr marL="742950" indent="-285750" defTabSz="930275">
              <a:defRPr>
                <a:solidFill>
                  <a:schemeClr val="tx1"/>
                </a:solidFill>
                <a:latin typeface="Arial" panose="020B0604020202020204" pitchFamily="34" charset="0"/>
              </a:defRPr>
            </a:lvl2pPr>
            <a:lvl3pPr marL="1143000" indent="-228600" defTabSz="930275">
              <a:defRPr>
                <a:solidFill>
                  <a:schemeClr val="tx1"/>
                </a:solidFill>
                <a:latin typeface="Arial" panose="020B0604020202020204" pitchFamily="34" charset="0"/>
              </a:defRPr>
            </a:lvl3pPr>
            <a:lvl4pPr marL="1600200" indent="-228600" defTabSz="930275">
              <a:defRPr>
                <a:solidFill>
                  <a:schemeClr val="tx1"/>
                </a:solidFill>
                <a:latin typeface="Arial" panose="020B0604020202020204" pitchFamily="34" charset="0"/>
              </a:defRPr>
            </a:lvl4pPr>
            <a:lvl5pPr marL="2057400" indent="-228600" defTabSz="930275">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113670" name="Slide Number Placeholder 3">
            <a:extLst>
              <a:ext uri="{FF2B5EF4-FFF2-40B4-BE49-F238E27FC236}">
                <a16:creationId xmlns:a16="http://schemas.microsoft.com/office/drawing/2014/main" id="{F187DACF-0E2B-442A-BD4A-E99D369D2C4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defRPr>
                <a:solidFill>
                  <a:schemeClr val="tx1"/>
                </a:solidFill>
                <a:latin typeface="Arial" panose="020B0604020202020204" pitchFamily="34" charset="0"/>
              </a:defRPr>
            </a:lvl1pPr>
            <a:lvl2pPr marL="742950" indent="-285750" defTabSz="928688">
              <a:defRPr>
                <a:solidFill>
                  <a:schemeClr val="tx1"/>
                </a:solidFill>
                <a:latin typeface="Arial" panose="020B0604020202020204" pitchFamily="34" charset="0"/>
              </a:defRPr>
            </a:lvl2pPr>
            <a:lvl3pPr marL="1143000" indent="-228600" defTabSz="928688">
              <a:defRPr>
                <a:solidFill>
                  <a:schemeClr val="tx1"/>
                </a:solidFill>
                <a:latin typeface="Arial" panose="020B0604020202020204" pitchFamily="34" charset="0"/>
              </a:defRPr>
            </a:lvl3pPr>
            <a:lvl4pPr marL="1600200" indent="-228600" defTabSz="928688">
              <a:defRPr>
                <a:solidFill>
                  <a:schemeClr val="tx1"/>
                </a:solidFill>
                <a:latin typeface="Arial" panose="020B0604020202020204" pitchFamily="34" charset="0"/>
              </a:defRPr>
            </a:lvl4pPr>
            <a:lvl5pPr marL="2057400" indent="-228600" defTabSz="928688">
              <a:defRPr>
                <a:solidFill>
                  <a:schemeClr val="tx1"/>
                </a:solidFill>
                <a:latin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defRPr>
            </a:lvl9pPr>
          </a:lstStyle>
          <a:p>
            <a:fld id="{C6A6CA43-FBBC-468D-9785-B976061CAF99}" type="slidenum">
              <a:rPr lang="en-US" altLang="en-US"/>
              <a:pPr/>
              <a:t>49</a:t>
            </a:fld>
            <a:endParaRPr lang="en-US" altLang="en-US" dirty="0"/>
          </a:p>
        </p:txBody>
      </p:sp>
      <p:sp>
        <p:nvSpPr>
          <p:cNvPr id="113671" name="Header Placeholder 4">
            <a:extLst>
              <a:ext uri="{FF2B5EF4-FFF2-40B4-BE49-F238E27FC236}">
                <a16:creationId xmlns:a16="http://schemas.microsoft.com/office/drawing/2014/main" id="{56CB1966-D381-4835-94AA-AEB133F02B5B}"/>
              </a:ext>
            </a:extLst>
          </p:cNvPr>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30275">
              <a:defRPr>
                <a:solidFill>
                  <a:schemeClr val="tx1"/>
                </a:solidFill>
                <a:latin typeface="Arial" panose="020B0604020202020204" pitchFamily="34" charset="0"/>
              </a:defRPr>
            </a:lvl1pPr>
            <a:lvl2pPr marL="742950" indent="-285750" defTabSz="930275">
              <a:defRPr>
                <a:solidFill>
                  <a:schemeClr val="tx1"/>
                </a:solidFill>
                <a:latin typeface="Arial" panose="020B0604020202020204" pitchFamily="34" charset="0"/>
              </a:defRPr>
            </a:lvl2pPr>
            <a:lvl3pPr marL="1143000" indent="-228600" defTabSz="930275">
              <a:defRPr>
                <a:solidFill>
                  <a:schemeClr val="tx1"/>
                </a:solidFill>
                <a:latin typeface="Arial" panose="020B0604020202020204" pitchFamily="34" charset="0"/>
              </a:defRPr>
            </a:lvl3pPr>
            <a:lvl4pPr marL="1600200" indent="-228600" defTabSz="930275">
              <a:defRPr>
                <a:solidFill>
                  <a:schemeClr val="tx1"/>
                </a:solidFill>
                <a:latin typeface="Arial" panose="020B0604020202020204" pitchFamily="34" charset="0"/>
              </a:defRPr>
            </a:lvl4pPr>
            <a:lvl5pPr marL="2057400" indent="-228600" defTabSz="930275">
              <a:defRPr>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Tree>
    <p:extLst>
      <p:ext uri="{BB962C8B-B14F-4D97-AF65-F5344CB8AC3E}">
        <p14:creationId xmlns:p14="http://schemas.microsoft.com/office/powerpoint/2010/main" val="2724062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5A5E54-059D-47BD-8714-30E7754690D3}" type="slidenum">
              <a:rPr lang="en-US" smtClean="0"/>
              <a:t>57</a:t>
            </a:fld>
            <a:endParaRPr lang="en-US" dirty="0"/>
          </a:p>
        </p:txBody>
      </p:sp>
    </p:spTree>
    <p:extLst>
      <p:ext uri="{BB962C8B-B14F-4D97-AF65-F5344CB8AC3E}">
        <p14:creationId xmlns:p14="http://schemas.microsoft.com/office/powerpoint/2010/main" val="1799822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5A5E54-059D-47BD-8714-30E7754690D3}" type="slidenum">
              <a:rPr lang="en-US" smtClean="0"/>
              <a:t>58</a:t>
            </a:fld>
            <a:endParaRPr lang="en-US" dirty="0"/>
          </a:p>
        </p:txBody>
      </p:sp>
    </p:spTree>
    <p:extLst>
      <p:ext uri="{BB962C8B-B14F-4D97-AF65-F5344CB8AC3E}">
        <p14:creationId xmlns:p14="http://schemas.microsoft.com/office/powerpoint/2010/main" val="1965990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5A5E54-059D-47BD-8714-30E7754690D3}" type="slidenum">
              <a:rPr lang="en-US" smtClean="0"/>
              <a:t>59</a:t>
            </a:fld>
            <a:endParaRPr lang="en-US" dirty="0"/>
          </a:p>
        </p:txBody>
      </p:sp>
    </p:spTree>
    <p:extLst>
      <p:ext uri="{BB962C8B-B14F-4D97-AF65-F5344CB8AC3E}">
        <p14:creationId xmlns:p14="http://schemas.microsoft.com/office/powerpoint/2010/main" val="795557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5A5E54-059D-47BD-8714-30E7754690D3}" type="slidenum">
              <a:rPr lang="en-US" smtClean="0"/>
              <a:t>60</a:t>
            </a:fld>
            <a:endParaRPr lang="en-US" dirty="0"/>
          </a:p>
        </p:txBody>
      </p:sp>
    </p:spTree>
    <p:extLst>
      <p:ext uri="{BB962C8B-B14F-4D97-AF65-F5344CB8AC3E}">
        <p14:creationId xmlns:p14="http://schemas.microsoft.com/office/powerpoint/2010/main" val="4038357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5A5E54-059D-47BD-8714-30E7754690D3}" type="slidenum">
              <a:rPr lang="en-US" smtClean="0"/>
              <a:t>61</a:t>
            </a:fld>
            <a:endParaRPr lang="en-US" dirty="0"/>
          </a:p>
        </p:txBody>
      </p:sp>
    </p:spTree>
    <p:extLst>
      <p:ext uri="{BB962C8B-B14F-4D97-AF65-F5344CB8AC3E}">
        <p14:creationId xmlns:p14="http://schemas.microsoft.com/office/powerpoint/2010/main" val="1177802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041529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2560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8254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E8A97BB-57E6-4384-803D-B685F89F010D}"/>
              </a:ext>
            </a:extLst>
          </p:cNvPr>
          <p:cNvSpPr>
            <a:spLocks noChangeArrowheads="1"/>
          </p:cNvSpPr>
          <p:nvPr/>
        </p:nvSpPr>
        <p:spPr bwMode="auto">
          <a:xfrm>
            <a:off x="0" y="6613525"/>
            <a:ext cx="9144000" cy="24447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defRPr/>
            </a:pPr>
            <a:r>
              <a:rPr lang="en-US" altLang="en-US" sz="1000" i="1"/>
              <a:t>© South Dakota Trust Company, LLC – All Rights Reserved</a:t>
            </a:r>
          </a:p>
        </p:txBody>
      </p:sp>
    </p:spTree>
    <p:extLst>
      <p:ext uri="{BB962C8B-B14F-4D97-AF65-F5344CB8AC3E}">
        <p14:creationId xmlns:p14="http://schemas.microsoft.com/office/powerpoint/2010/main" val="1100308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50" b="1" i="1">
                <a:solidFill>
                  <a:schemeClr val="bg1"/>
                </a:solidFill>
                <a:latin typeface="Garamond"/>
                <a:cs typeface="Garamond"/>
              </a:defRPr>
            </a:lvl1pPr>
          </a:lstStyle>
          <a:p>
            <a:endParaRPr/>
          </a:p>
        </p:txBody>
      </p:sp>
      <p:sp>
        <p:nvSpPr>
          <p:cNvPr id="7" name="Rectangle 2">
            <a:extLst>
              <a:ext uri="{FF2B5EF4-FFF2-40B4-BE49-F238E27FC236}">
                <a16:creationId xmlns:a16="http://schemas.microsoft.com/office/drawing/2014/main" id="{B0098D88-AC8C-40FA-AE4A-C102BCD7B155}"/>
              </a:ext>
            </a:extLst>
          </p:cNvPr>
          <p:cNvSpPr>
            <a:spLocks noChangeArrowheads="1"/>
          </p:cNvSpPr>
          <p:nvPr userDrawn="1"/>
        </p:nvSpPr>
        <p:spPr bwMode="auto">
          <a:xfrm>
            <a:off x="0" y="6613525"/>
            <a:ext cx="9144000" cy="24606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defRPr/>
            </a:pPr>
            <a:r>
              <a:rPr lang="en-US" altLang="en-US" sz="1000" i="1" dirty="0"/>
              <a:t>© South Dakota Trust Company, LLC – All Rights Reserved</a:t>
            </a:r>
          </a:p>
        </p:txBody>
      </p:sp>
    </p:spTree>
    <p:extLst>
      <p:ext uri="{BB962C8B-B14F-4D97-AF65-F5344CB8AC3E}">
        <p14:creationId xmlns:p14="http://schemas.microsoft.com/office/powerpoint/2010/main" val="2969522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01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12675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3043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475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9900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43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52872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87099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65EC4A9-501E-43A3-AD2C-AFF31DCD37C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7BC7FCE-38A6-4F9C-B17D-514B4E623E4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6">
            <a:extLst>
              <a:ext uri="{FF2B5EF4-FFF2-40B4-BE49-F238E27FC236}">
                <a16:creationId xmlns:a16="http://schemas.microsoft.com/office/drawing/2014/main" id="{3DA983D6-C4A2-4D36-B057-EC56FCFBB539}"/>
              </a:ext>
            </a:extLst>
          </p:cNvPr>
          <p:cNvSpPr>
            <a:spLocks noChangeArrowheads="1"/>
          </p:cNvSpPr>
          <p:nvPr/>
        </p:nvSpPr>
        <p:spPr bwMode="auto">
          <a:xfrm>
            <a:off x="152400" y="152400"/>
            <a:ext cx="8839200" cy="1295400"/>
          </a:xfrm>
          <a:prstGeom prst="rect">
            <a:avLst/>
          </a:prstGeom>
          <a:noFill/>
          <a:ln w="9525">
            <a:solidFill>
              <a:srgbClr val="C0C0C0"/>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0" name="Rectangle 7">
            <a:extLst>
              <a:ext uri="{FF2B5EF4-FFF2-40B4-BE49-F238E27FC236}">
                <a16:creationId xmlns:a16="http://schemas.microsoft.com/office/drawing/2014/main" id="{EFCC8F16-F7FA-40DD-9FB6-ED9213F374E0}"/>
              </a:ext>
            </a:extLst>
          </p:cNvPr>
          <p:cNvSpPr>
            <a:spLocks noChangeArrowheads="1"/>
          </p:cNvSpPr>
          <p:nvPr/>
        </p:nvSpPr>
        <p:spPr bwMode="auto">
          <a:xfrm>
            <a:off x="0" y="6613525"/>
            <a:ext cx="9144000" cy="24447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defRPr/>
            </a:pPr>
            <a:r>
              <a:rPr lang="en-US" altLang="en-US" sz="1000" i="1" dirty="0"/>
              <a:t>© South Dakota Trust Company, LLC – All Rights Reserved</a:t>
            </a:r>
          </a:p>
        </p:txBody>
      </p:sp>
      <p:pic>
        <p:nvPicPr>
          <p:cNvPr id="4" name="Picture 3">
            <a:extLst>
              <a:ext uri="{FF2B5EF4-FFF2-40B4-BE49-F238E27FC236}">
                <a16:creationId xmlns:a16="http://schemas.microsoft.com/office/drawing/2014/main" id="{B93B9827-3A9D-FADC-A30F-B01CCF06EB2E}"/>
              </a:ext>
            </a:extLst>
          </p:cNvPr>
          <p:cNvPicPr>
            <a:picLocks noChangeAspect="1"/>
          </p:cNvPicPr>
          <p:nvPr userDrawn="1"/>
        </p:nvPicPr>
        <p:blipFill>
          <a:blip r:embed="rId15"/>
          <a:stretch>
            <a:fillRect/>
          </a:stretch>
        </p:blipFill>
        <p:spPr>
          <a:xfrm>
            <a:off x="198407" y="197688"/>
            <a:ext cx="2146495" cy="1204823"/>
          </a:xfrm>
          <a:prstGeom prst="rect">
            <a:avLst/>
          </a:prstGeom>
        </p:spPr>
      </p:pic>
    </p:spTree>
  </p:cSld>
  <p:clrMap bg1="lt1" tx1="dk1" bg2="lt2" tx2="dk2" accent1="accent1" accent2="accent2" accent3="accent3" accent4="accent4" accent5="accent5" accent6="accent6" hlink="hlink" folHlink="folHlink"/>
  <p:sldLayoutIdLst>
    <p:sldLayoutId id="2147513327" r:id="rId1"/>
    <p:sldLayoutId id="2147513328" r:id="rId2"/>
    <p:sldLayoutId id="2147513329" r:id="rId3"/>
    <p:sldLayoutId id="2147513330" r:id="rId4"/>
    <p:sldLayoutId id="2147513331" r:id="rId5"/>
    <p:sldLayoutId id="2147513332" r:id="rId6"/>
    <p:sldLayoutId id="2147513333" r:id="rId7"/>
    <p:sldLayoutId id="2147513334" r:id="rId8"/>
    <p:sldLayoutId id="2147513335" r:id="rId9"/>
    <p:sldLayoutId id="2147513336" r:id="rId10"/>
    <p:sldLayoutId id="2147513337" r:id="rId11"/>
    <p:sldLayoutId id="2147513338" r:id="rId12"/>
    <p:sldLayoutId id="2147513339" r:id="rId13"/>
  </p:sldLayoutIdLst>
  <p:hf sldNum="0" hd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1106705-50AF-6803-2C22-D80EC2430461}"/>
              </a:ext>
            </a:extLst>
          </p:cNvPr>
          <p:cNvPicPr>
            <a:picLocks noChangeAspect="1"/>
          </p:cNvPicPr>
          <p:nvPr/>
        </p:nvPicPr>
        <p:blipFill>
          <a:blip r:embed="rId3"/>
          <a:stretch>
            <a:fillRect/>
          </a:stretch>
        </p:blipFill>
        <p:spPr>
          <a:xfrm>
            <a:off x="2771362" y="3396503"/>
            <a:ext cx="3361104" cy="1886582"/>
          </a:xfrm>
          <a:prstGeom prst="rect">
            <a:avLst/>
          </a:prstGeom>
        </p:spPr>
      </p:pic>
      <p:sp>
        <p:nvSpPr>
          <p:cNvPr id="14" name="Rectangle 13">
            <a:extLst>
              <a:ext uri="{FF2B5EF4-FFF2-40B4-BE49-F238E27FC236}">
                <a16:creationId xmlns:a16="http://schemas.microsoft.com/office/drawing/2014/main" id="{DD9E239B-A400-4271-87B4-822871676E3C}"/>
              </a:ext>
            </a:extLst>
          </p:cNvPr>
          <p:cNvSpPr/>
          <p:nvPr/>
        </p:nvSpPr>
        <p:spPr>
          <a:xfrm>
            <a:off x="0" y="0"/>
            <a:ext cx="9144000" cy="2743200"/>
          </a:xfrm>
          <a:prstGeom prst="rect">
            <a:avLst/>
          </a:prstGeom>
          <a:solidFill>
            <a:srgbClr val="6B1867"/>
          </a:solidFill>
          <a:ln>
            <a:solidFill>
              <a:srgbClr val="6B186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6B1867"/>
              </a:solidFill>
            </a:endParaRPr>
          </a:p>
        </p:txBody>
      </p:sp>
      <p:sp>
        <p:nvSpPr>
          <p:cNvPr id="4099" name="Rectangle 3">
            <a:extLst>
              <a:ext uri="{FF2B5EF4-FFF2-40B4-BE49-F238E27FC236}">
                <a16:creationId xmlns:a16="http://schemas.microsoft.com/office/drawing/2014/main" id="{AE157DB7-B3CF-45FA-90D7-16303E807BF7}"/>
              </a:ext>
            </a:extLst>
          </p:cNvPr>
          <p:cNvSpPr>
            <a:spLocks noChangeArrowheads="1"/>
          </p:cNvSpPr>
          <p:nvPr/>
        </p:nvSpPr>
        <p:spPr bwMode="auto">
          <a:xfrm>
            <a:off x="8534400" y="6324600"/>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600" b="1">
              <a:latin typeface="Times New Roman" panose="02020603050405020304" pitchFamily="18" charset="0"/>
            </a:endParaRPr>
          </a:p>
        </p:txBody>
      </p:sp>
      <p:sp>
        <p:nvSpPr>
          <p:cNvPr id="4100" name="Rectangle 4">
            <a:extLst>
              <a:ext uri="{FF2B5EF4-FFF2-40B4-BE49-F238E27FC236}">
                <a16:creationId xmlns:a16="http://schemas.microsoft.com/office/drawing/2014/main" id="{70A2718A-2818-4CAE-A1DD-39E413997360}"/>
              </a:ext>
            </a:extLst>
          </p:cNvPr>
          <p:cNvSpPr>
            <a:spLocks noChangeArrowheads="1"/>
          </p:cNvSpPr>
          <p:nvPr/>
        </p:nvSpPr>
        <p:spPr bwMode="auto">
          <a:xfrm>
            <a:off x="8172450" y="6324600"/>
            <a:ext cx="971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600" b="1">
              <a:latin typeface="Times New Roman" panose="02020603050405020304" pitchFamily="18" charset="0"/>
            </a:endParaRPr>
          </a:p>
        </p:txBody>
      </p:sp>
      <p:sp>
        <p:nvSpPr>
          <p:cNvPr id="15" name="Rectangle 14">
            <a:extLst>
              <a:ext uri="{FF2B5EF4-FFF2-40B4-BE49-F238E27FC236}">
                <a16:creationId xmlns:a16="http://schemas.microsoft.com/office/drawing/2014/main" id="{E0DF546C-8D9A-4347-B090-828AF5FE2862}"/>
              </a:ext>
            </a:extLst>
          </p:cNvPr>
          <p:cNvSpPr/>
          <p:nvPr/>
        </p:nvSpPr>
        <p:spPr>
          <a:xfrm>
            <a:off x="0" y="6172200"/>
            <a:ext cx="9144000" cy="685800"/>
          </a:xfrm>
          <a:prstGeom prst="rect">
            <a:avLst/>
          </a:prstGeom>
          <a:solidFill>
            <a:srgbClr val="6B1867"/>
          </a:solidFill>
          <a:ln>
            <a:solidFill>
              <a:srgbClr val="6B186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7030A0"/>
              </a:solidFill>
            </a:endParaRPr>
          </a:p>
        </p:txBody>
      </p:sp>
      <p:sp>
        <p:nvSpPr>
          <p:cNvPr id="4102" name="Text Box 10">
            <a:extLst>
              <a:ext uri="{FF2B5EF4-FFF2-40B4-BE49-F238E27FC236}">
                <a16:creationId xmlns:a16="http://schemas.microsoft.com/office/drawing/2014/main" id="{DFD2C0C1-24CF-4327-B38C-2DF1E714B91E}"/>
              </a:ext>
            </a:extLst>
          </p:cNvPr>
          <p:cNvSpPr txBox="1">
            <a:spLocks noChangeArrowheads="1"/>
          </p:cNvSpPr>
          <p:nvPr/>
        </p:nvSpPr>
        <p:spPr bwMode="auto">
          <a:xfrm>
            <a:off x="0" y="6172200"/>
            <a:ext cx="914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800" dirty="0">
                <a:solidFill>
                  <a:schemeClr val="bg1"/>
                </a:solidFill>
                <a:latin typeface="Garamond" panose="02020404030301010803" pitchFamily="18" charset="0"/>
              </a:rPr>
              <a:t>www.sdtrustco.com   /   www.privatefamilytrustcompany.com   /   www.directedtrust.com</a:t>
            </a:r>
          </a:p>
        </p:txBody>
      </p:sp>
      <p:sp>
        <p:nvSpPr>
          <p:cNvPr id="21" name="Text Box 6">
            <a:extLst>
              <a:ext uri="{FF2B5EF4-FFF2-40B4-BE49-F238E27FC236}">
                <a16:creationId xmlns:a16="http://schemas.microsoft.com/office/drawing/2014/main" id="{EEF1381E-D463-4C57-951F-506AF36F5AFD}"/>
              </a:ext>
            </a:extLst>
          </p:cNvPr>
          <p:cNvSpPr txBox="1">
            <a:spLocks noChangeArrowheads="1"/>
          </p:cNvSpPr>
          <p:nvPr/>
        </p:nvSpPr>
        <p:spPr bwMode="auto">
          <a:xfrm>
            <a:off x="2146186" y="3119017"/>
            <a:ext cx="7645514" cy="307975"/>
          </a:xfrm>
          <a:prstGeom prst="rect">
            <a:avLst/>
          </a:prstGeom>
          <a:noFill/>
          <a:ln w="9525">
            <a:noFill/>
            <a:miter lim="800000"/>
            <a:headEnd/>
            <a:tailEnd/>
          </a:ln>
        </p:spPr>
        <p:txBody>
          <a:bodyPr wrap="square">
            <a:spAutoFit/>
          </a:bodyPr>
          <a:lstStyle/>
          <a:p>
            <a:pPr eaLnBrk="1" hangingPunct="1">
              <a:spcBef>
                <a:spcPts val="900"/>
              </a:spcBef>
              <a:defRPr/>
            </a:pPr>
            <a:r>
              <a:rPr lang="en-US" sz="1200" b="1" cap="small" dirty="0">
                <a:latin typeface="Garamond" pitchFamily="18" charset="0"/>
                <a:cs typeface="Times New Roman" pitchFamily="18" charset="0"/>
              </a:rPr>
              <a:t>●</a:t>
            </a:r>
            <a:r>
              <a:rPr lang="en-US" sz="1400" b="1" cap="small" dirty="0">
                <a:latin typeface="Garamond" pitchFamily="18" charset="0"/>
                <a:cs typeface="Times New Roman" pitchFamily="18" charset="0"/>
              </a:rPr>
              <a:t> Pierce H. McDowell III 	              </a:t>
            </a:r>
            <a:r>
              <a:rPr lang="en-US" sz="1200" b="1" cap="small" dirty="0">
                <a:latin typeface="Garamond" pitchFamily="18" charset="0"/>
                <a:cs typeface="Times New Roman" pitchFamily="18" charset="0"/>
              </a:rPr>
              <a:t>●</a:t>
            </a:r>
            <a:r>
              <a:rPr lang="en-US" sz="1400" b="1" cap="small" dirty="0">
                <a:latin typeface="Garamond" pitchFamily="18" charset="0"/>
                <a:cs typeface="Times New Roman" pitchFamily="18" charset="0"/>
              </a:rPr>
              <a:t> Al W. King III</a:t>
            </a:r>
          </a:p>
        </p:txBody>
      </p:sp>
      <p:sp>
        <p:nvSpPr>
          <p:cNvPr id="26" name="Text Box 6">
            <a:extLst>
              <a:ext uri="{FF2B5EF4-FFF2-40B4-BE49-F238E27FC236}">
                <a16:creationId xmlns:a16="http://schemas.microsoft.com/office/drawing/2014/main" id="{D94E768F-DD32-42CA-9390-3C56AAF55998}"/>
              </a:ext>
            </a:extLst>
          </p:cNvPr>
          <p:cNvSpPr txBox="1">
            <a:spLocks noChangeArrowheads="1"/>
          </p:cNvSpPr>
          <p:nvPr/>
        </p:nvSpPr>
        <p:spPr bwMode="auto">
          <a:xfrm>
            <a:off x="2146186" y="3396503"/>
            <a:ext cx="5173777" cy="307975"/>
          </a:xfrm>
          <a:prstGeom prst="rect">
            <a:avLst/>
          </a:prstGeom>
          <a:noFill/>
          <a:ln w="9525">
            <a:noFill/>
            <a:miter lim="800000"/>
            <a:headEnd/>
            <a:tailEnd/>
          </a:ln>
        </p:spPr>
        <p:txBody>
          <a:bodyPr wrap="square">
            <a:spAutoFit/>
          </a:bodyPr>
          <a:lstStyle/>
          <a:p>
            <a:pPr eaLnBrk="1" hangingPunct="1">
              <a:spcBef>
                <a:spcPts val="900"/>
              </a:spcBef>
              <a:defRPr/>
            </a:pPr>
            <a:r>
              <a:rPr lang="en-US" sz="1200" b="1" cap="small" dirty="0">
                <a:latin typeface="Garamond" pitchFamily="18" charset="0"/>
                <a:cs typeface="Times New Roman" pitchFamily="18" charset="0"/>
              </a:rPr>
              <a:t>●</a:t>
            </a:r>
            <a:r>
              <a:rPr lang="en-US" sz="1400" b="1" cap="small" dirty="0">
                <a:latin typeface="Garamond" pitchFamily="18" charset="0"/>
                <a:cs typeface="Times New Roman" pitchFamily="18" charset="0"/>
              </a:rPr>
              <a:t> Matt Tobin                                                  </a:t>
            </a:r>
            <a:r>
              <a:rPr lang="en-US" sz="1200" b="1" cap="small" dirty="0">
                <a:latin typeface="Garamond" pitchFamily="18" charset="0"/>
                <a:cs typeface="Times New Roman" pitchFamily="18" charset="0"/>
              </a:rPr>
              <a:t>●</a:t>
            </a:r>
            <a:r>
              <a:rPr lang="en-US" sz="1400" b="1" cap="small" dirty="0">
                <a:latin typeface="Garamond" pitchFamily="18" charset="0"/>
                <a:cs typeface="Times New Roman" pitchFamily="18" charset="0"/>
              </a:rPr>
              <a:t> James Paladino</a:t>
            </a:r>
          </a:p>
        </p:txBody>
      </p:sp>
      <p:sp>
        <p:nvSpPr>
          <p:cNvPr id="29" name="Text Box 6">
            <a:extLst>
              <a:ext uri="{FF2B5EF4-FFF2-40B4-BE49-F238E27FC236}">
                <a16:creationId xmlns:a16="http://schemas.microsoft.com/office/drawing/2014/main" id="{04B79239-A3E0-4C78-AF5D-0D41488C1391}"/>
              </a:ext>
            </a:extLst>
          </p:cNvPr>
          <p:cNvSpPr txBox="1">
            <a:spLocks noChangeArrowheads="1"/>
          </p:cNvSpPr>
          <p:nvPr/>
        </p:nvSpPr>
        <p:spPr bwMode="auto">
          <a:xfrm>
            <a:off x="5259388" y="2762995"/>
            <a:ext cx="1752600" cy="338137"/>
          </a:xfrm>
          <a:prstGeom prst="rect">
            <a:avLst/>
          </a:prstGeom>
          <a:noFill/>
          <a:ln w="9525">
            <a:noFill/>
            <a:miter lim="800000"/>
            <a:headEnd/>
            <a:tailEnd/>
          </a:ln>
        </p:spPr>
        <p:txBody>
          <a:bodyPr>
            <a:spAutoFit/>
          </a:bodyPr>
          <a:lstStyle/>
          <a:p>
            <a:pPr algn="ctr" eaLnBrk="1" hangingPunct="1">
              <a:spcBef>
                <a:spcPts val="900"/>
              </a:spcBef>
              <a:defRPr/>
            </a:pPr>
            <a:r>
              <a:rPr lang="en-US" sz="1600" b="1" u="sng" cap="small" dirty="0">
                <a:latin typeface="Garamond" pitchFamily="18" charset="0"/>
                <a:cs typeface="Times New Roman" pitchFamily="18" charset="0"/>
              </a:rPr>
              <a:t>New York</a:t>
            </a:r>
            <a:r>
              <a:rPr lang="en-US" sz="1600" b="1" cap="small" dirty="0">
                <a:latin typeface="Garamond" pitchFamily="18" charset="0"/>
                <a:cs typeface="Times New Roman" pitchFamily="18" charset="0"/>
              </a:rPr>
              <a:t>: </a:t>
            </a:r>
          </a:p>
        </p:txBody>
      </p:sp>
      <p:sp>
        <p:nvSpPr>
          <p:cNvPr id="30" name="Text Box 6">
            <a:extLst>
              <a:ext uri="{FF2B5EF4-FFF2-40B4-BE49-F238E27FC236}">
                <a16:creationId xmlns:a16="http://schemas.microsoft.com/office/drawing/2014/main" id="{0C2F1356-4059-4411-9942-B1865DE970D5}"/>
              </a:ext>
            </a:extLst>
          </p:cNvPr>
          <p:cNvSpPr txBox="1">
            <a:spLocks noChangeArrowheads="1"/>
          </p:cNvSpPr>
          <p:nvPr/>
        </p:nvSpPr>
        <p:spPr bwMode="auto">
          <a:xfrm>
            <a:off x="2135188" y="2751979"/>
            <a:ext cx="1752600" cy="338137"/>
          </a:xfrm>
          <a:prstGeom prst="rect">
            <a:avLst/>
          </a:prstGeom>
          <a:noFill/>
          <a:ln w="9525">
            <a:noFill/>
            <a:miter lim="800000"/>
            <a:headEnd/>
            <a:tailEnd/>
          </a:ln>
        </p:spPr>
        <p:txBody>
          <a:bodyPr>
            <a:spAutoFit/>
          </a:bodyPr>
          <a:lstStyle/>
          <a:p>
            <a:pPr algn="ctr" eaLnBrk="1" hangingPunct="1">
              <a:spcBef>
                <a:spcPts val="900"/>
              </a:spcBef>
              <a:defRPr/>
            </a:pPr>
            <a:r>
              <a:rPr lang="en-US" sz="1600" b="1" u="sng" cap="small" dirty="0">
                <a:latin typeface="Garamond" pitchFamily="18" charset="0"/>
                <a:cs typeface="Times New Roman" pitchFamily="18" charset="0"/>
              </a:rPr>
              <a:t>South Dakota</a:t>
            </a:r>
            <a:r>
              <a:rPr lang="en-US" sz="1600" b="1" cap="small" dirty="0">
                <a:latin typeface="Garamond" pitchFamily="18" charset="0"/>
                <a:cs typeface="Times New Roman" pitchFamily="18" charset="0"/>
              </a:rPr>
              <a:t>: </a:t>
            </a:r>
          </a:p>
        </p:txBody>
      </p:sp>
      <p:graphicFrame>
        <p:nvGraphicFramePr>
          <p:cNvPr id="2" name="Table 1">
            <a:extLst>
              <a:ext uri="{FF2B5EF4-FFF2-40B4-BE49-F238E27FC236}">
                <a16:creationId xmlns:a16="http://schemas.microsoft.com/office/drawing/2014/main" id="{69934C15-1BFA-480E-9AAB-B8A46235B137}"/>
              </a:ext>
            </a:extLst>
          </p:cNvPr>
          <p:cNvGraphicFramePr>
            <a:graphicFrameLocks noGrp="1"/>
          </p:cNvGraphicFramePr>
          <p:nvPr>
            <p:extLst>
              <p:ext uri="{D42A27DB-BD31-4B8C-83A1-F6EECF244321}">
                <p14:modId xmlns:p14="http://schemas.microsoft.com/office/powerpoint/2010/main" val="2601160021"/>
              </p:ext>
            </p:extLst>
          </p:nvPr>
        </p:nvGraphicFramePr>
        <p:xfrm>
          <a:off x="44450" y="5114925"/>
          <a:ext cx="9072562" cy="960438"/>
        </p:xfrm>
        <a:graphic>
          <a:graphicData uri="http://schemas.openxmlformats.org/drawingml/2006/table">
            <a:tbl>
              <a:tblPr firstRow="1" firstCol="1" bandRow="1">
                <a:tableStyleId>{21E4AEA4-8DFA-4A89-87EB-49C32662AFE0}</a:tableStyleId>
              </a:tblPr>
              <a:tblGrid>
                <a:gridCol w="1658611">
                  <a:extLst>
                    <a:ext uri="{9D8B030D-6E8A-4147-A177-3AD203B41FA5}">
                      <a16:colId xmlns:a16="http://schemas.microsoft.com/office/drawing/2014/main" val="20000"/>
                    </a:ext>
                  </a:extLst>
                </a:gridCol>
                <a:gridCol w="1675546">
                  <a:extLst>
                    <a:ext uri="{9D8B030D-6E8A-4147-A177-3AD203B41FA5}">
                      <a16:colId xmlns:a16="http://schemas.microsoft.com/office/drawing/2014/main" val="20001"/>
                    </a:ext>
                  </a:extLst>
                </a:gridCol>
                <a:gridCol w="2734971">
                  <a:extLst>
                    <a:ext uri="{9D8B030D-6E8A-4147-A177-3AD203B41FA5}">
                      <a16:colId xmlns:a16="http://schemas.microsoft.com/office/drawing/2014/main" val="20002"/>
                    </a:ext>
                  </a:extLst>
                </a:gridCol>
                <a:gridCol w="1770181">
                  <a:extLst>
                    <a:ext uri="{9D8B030D-6E8A-4147-A177-3AD203B41FA5}">
                      <a16:colId xmlns:a16="http://schemas.microsoft.com/office/drawing/2014/main" val="20003"/>
                    </a:ext>
                  </a:extLst>
                </a:gridCol>
                <a:gridCol w="1233253">
                  <a:extLst>
                    <a:ext uri="{9D8B030D-6E8A-4147-A177-3AD203B41FA5}">
                      <a16:colId xmlns:a16="http://schemas.microsoft.com/office/drawing/2014/main" val="20004"/>
                    </a:ext>
                  </a:extLst>
                </a:gridCol>
              </a:tblGrid>
              <a:tr h="960438">
                <a:tc>
                  <a:txBody>
                    <a:bodyPr/>
                    <a:lstStyle/>
                    <a:p>
                      <a:pPr marL="0" marR="0">
                        <a:spcBef>
                          <a:spcPts val="0"/>
                        </a:spcBef>
                        <a:spcAft>
                          <a:spcPts val="0"/>
                        </a:spcAft>
                      </a:pPr>
                      <a:r>
                        <a:rPr lang="en-US" sz="800" dirty="0">
                          <a:solidFill>
                            <a:schemeClr val="tx1"/>
                          </a:solidFill>
                          <a:effectLst/>
                          <a:latin typeface="Garamond" panose="02020404030301010803" pitchFamily="18" charset="0"/>
                        </a:rPr>
                        <a:t>Sioux Falls Office</a:t>
                      </a:r>
                    </a:p>
                    <a:p>
                      <a:pPr marL="0" marR="0">
                        <a:spcBef>
                          <a:spcPts val="0"/>
                        </a:spcBef>
                        <a:spcAft>
                          <a:spcPts val="0"/>
                        </a:spcAft>
                      </a:pPr>
                      <a:r>
                        <a:rPr lang="en-US" sz="800" dirty="0">
                          <a:solidFill>
                            <a:schemeClr val="tx1"/>
                          </a:solidFill>
                          <a:effectLst/>
                          <a:latin typeface="Garamond" panose="02020404030301010803" pitchFamily="18" charset="0"/>
                        </a:rPr>
                        <a:t>South Dakota Trust Company LLC</a:t>
                      </a:r>
                    </a:p>
                    <a:p>
                      <a:pPr marL="0" marR="0">
                        <a:spcBef>
                          <a:spcPts val="0"/>
                        </a:spcBef>
                        <a:spcAft>
                          <a:spcPts val="0"/>
                        </a:spcAft>
                      </a:pPr>
                      <a:r>
                        <a:rPr lang="en-US" sz="800" dirty="0">
                          <a:solidFill>
                            <a:schemeClr val="tx1"/>
                          </a:solidFill>
                          <a:effectLst/>
                          <a:latin typeface="Garamond" panose="02020404030301010803" pitchFamily="18" charset="0"/>
                        </a:rPr>
                        <a:t>SDTC Services LLC</a:t>
                      </a:r>
                    </a:p>
                    <a:p>
                      <a:pPr marL="0" marR="0">
                        <a:spcBef>
                          <a:spcPts val="0"/>
                        </a:spcBef>
                        <a:spcAft>
                          <a:spcPts val="0"/>
                        </a:spcAft>
                      </a:pPr>
                      <a:r>
                        <a:rPr lang="en-US" sz="800" b="0" dirty="0">
                          <a:solidFill>
                            <a:schemeClr val="tx1"/>
                          </a:solidFill>
                          <a:effectLst/>
                          <a:latin typeface="Garamond" panose="02020404030301010803" pitchFamily="18" charset="0"/>
                        </a:rPr>
                        <a:t>201 South Phillips Ave, Suite 200</a:t>
                      </a:r>
                    </a:p>
                    <a:p>
                      <a:pPr marL="0" marR="0">
                        <a:spcBef>
                          <a:spcPts val="0"/>
                        </a:spcBef>
                        <a:spcAft>
                          <a:spcPts val="0"/>
                        </a:spcAft>
                      </a:pPr>
                      <a:r>
                        <a:rPr lang="en-US" sz="800" b="0" dirty="0">
                          <a:solidFill>
                            <a:schemeClr val="tx1"/>
                          </a:solidFill>
                          <a:effectLst/>
                          <a:latin typeface="Garamond" panose="02020404030301010803" pitchFamily="18" charset="0"/>
                        </a:rPr>
                        <a:t>Sioux Falls, SD 57104</a:t>
                      </a:r>
                    </a:p>
                    <a:p>
                      <a:pPr marL="0" marR="0">
                        <a:spcBef>
                          <a:spcPts val="0"/>
                        </a:spcBef>
                        <a:spcAft>
                          <a:spcPts val="0"/>
                        </a:spcAft>
                      </a:pPr>
                      <a:r>
                        <a:rPr lang="en-US" sz="800" b="0" dirty="0">
                          <a:solidFill>
                            <a:schemeClr val="tx1"/>
                          </a:solidFill>
                          <a:effectLst/>
                          <a:latin typeface="Garamond" panose="02020404030301010803" pitchFamily="18" charset="0"/>
                        </a:rPr>
                        <a:t>Phone (605) 338-9170</a:t>
                      </a:r>
                    </a:p>
                    <a:p>
                      <a:pPr marL="0" marR="0">
                        <a:spcBef>
                          <a:spcPts val="0"/>
                        </a:spcBef>
                        <a:spcAft>
                          <a:spcPts val="0"/>
                        </a:spcAft>
                      </a:pPr>
                      <a:r>
                        <a:rPr lang="en-US" sz="800" b="0" dirty="0">
                          <a:solidFill>
                            <a:schemeClr val="tx1"/>
                          </a:solidFill>
                          <a:effectLst/>
                          <a:latin typeface="Garamond" panose="02020404030301010803" pitchFamily="18" charset="0"/>
                        </a:rPr>
                        <a:t>Fax (605) 274 -9200</a:t>
                      </a:r>
                      <a:endParaRPr lang="en-US" sz="8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4" marR="68584"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800" b="1" dirty="0">
                          <a:solidFill>
                            <a:schemeClr val="tx1"/>
                          </a:solidFill>
                          <a:effectLst/>
                          <a:latin typeface="Garamond" panose="02020404030301010803" pitchFamily="18" charset="0"/>
                        </a:rPr>
                        <a:t>Rapid City Office</a:t>
                      </a:r>
                    </a:p>
                    <a:p>
                      <a:pPr marL="0" marR="0">
                        <a:spcBef>
                          <a:spcPts val="0"/>
                        </a:spcBef>
                        <a:spcAft>
                          <a:spcPts val="0"/>
                        </a:spcAft>
                      </a:pPr>
                      <a:r>
                        <a:rPr lang="en-US" sz="800" b="1" dirty="0">
                          <a:solidFill>
                            <a:schemeClr val="tx1"/>
                          </a:solidFill>
                          <a:effectLst/>
                          <a:latin typeface="Garamond" panose="02020404030301010803" pitchFamily="18" charset="0"/>
                        </a:rPr>
                        <a:t>South Dakota Trust Company LLC</a:t>
                      </a:r>
                    </a:p>
                    <a:p>
                      <a:pPr marL="0" marR="0">
                        <a:spcBef>
                          <a:spcPts val="0"/>
                        </a:spcBef>
                        <a:spcAft>
                          <a:spcPts val="0"/>
                        </a:spcAft>
                      </a:pPr>
                      <a:r>
                        <a:rPr lang="en-US" sz="800" b="0" dirty="0">
                          <a:solidFill>
                            <a:schemeClr val="tx1"/>
                          </a:solidFill>
                          <a:effectLst/>
                          <a:latin typeface="Garamond" panose="02020404030301010803" pitchFamily="18" charset="0"/>
                        </a:rPr>
                        <a:t>4020 Jackson Blvd, Suite 3</a:t>
                      </a:r>
                    </a:p>
                    <a:p>
                      <a:pPr marL="0" marR="0">
                        <a:spcBef>
                          <a:spcPts val="0"/>
                        </a:spcBef>
                        <a:spcAft>
                          <a:spcPts val="0"/>
                        </a:spcAft>
                      </a:pPr>
                      <a:r>
                        <a:rPr lang="en-US" sz="800" b="0" dirty="0">
                          <a:solidFill>
                            <a:schemeClr val="tx1"/>
                          </a:solidFill>
                          <a:effectLst/>
                          <a:latin typeface="Garamond" panose="02020404030301010803" pitchFamily="18" charset="0"/>
                        </a:rPr>
                        <a:t>Rapid City, SD 57702</a:t>
                      </a:r>
                    </a:p>
                    <a:p>
                      <a:pPr marL="0" marR="0">
                        <a:spcBef>
                          <a:spcPts val="0"/>
                        </a:spcBef>
                        <a:spcAft>
                          <a:spcPts val="0"/>
                        </a:spcAft>
                      </a:pPr>
                      <a:r>
                        <a:rPr lang="en-US" sz="800" b="0" dirty="0">
                          <a:solidFill>
                            <a:schemeClr val="tx1"/>
                          </a:solidFill>
                          <a:effectLst/>
                          <a:latin typeface="Garamond" panose="02020404030301010803" pitchFamily="18" charset="0"/>
                        </a:rPr>
                        <a:t>Phone (605) 721-0630</a:t>
                      </a:r>
                    </a:p>
                    <a:p>
                      <a:pPr marL="0" marR="0">
                        <a:spcBef>
                          <a:spcPts val="0"/>
                        </a:spcBef>
                        <a:spcAft>
                          <a:spcPts val="0"/>
                        </a:spcAft>
                      </a:pPr>
                      <a:r>
                        <a:rPr lang="en-US" sz="800" b="0" dirty="0">
                          <a:solidFill>
                            <a:schemeClr val="tx1"/>
                          </a:solidFill>
                          <a:effectLst/>
                          <a:latin typeface="Garamond" panose="02020404030301010803" pitchFamily="18" charset="0"/>
                        </a:rPr>
                        <a:t>Fax (605) 721-0634</a:t>
                      </a:r>
                    </a:p>
                    <a:p>
                      <a:pPr marL="0" marR="0" algn="ctr">
                        <a:spcBef>
                          <a:spcPts val="0"/>
                        </a:spcBef>
                        <a:spcAft>
                          <a:spcPts val="0"/>
                        </a:spcAft>
                      </a:pPr>
                      <a:r>
                        <a:rPr lang="en-US" sz="900" dirty="0">
                          <a:solidFill>
                            <a:schemeClr val="tx1"/>
                          </a:solidFill>
                          <a:effectLst/>
                          <a:latin typeface="Garamond" panose="02020404030301010803" pitchFamily="18" charset="0"/>
                        </a:rPr>
                        <a:t> </a:t>
                      </a:r>
                      <a:endParaRPr lang="en-US" sz="9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4" marR="68584"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900" dirty="0">
                          <a:solidFill>
                            <a:schemeClr val="tx1"/>
                          </a:solidFill>
                          <a:effectLst/>
                          <a:latin typeface="Garamond" panose="02020404030301010803" pitchFamily="18" charset="0"/>
                        </a:rPr>
                        <a:t>Wyoming Office </a:t>
                      </a:r>
                    </a:p>
                    <a:p>
                      <a:pPr marL="0" marR="0">
                        <a:spcBef>
                          <a:spcPts val="0"/>
                        </a:spcBef>
                        <a:spcAft>
                          <a:spcPts val="0"/>
                        </a:spcAft>
                      </a:pPr>
                      <a:r>
                        <a:rPr lang="en-US" sz="900" dirty="0">
                          <a:solidFill>
                            <a:schemeClr val="tx1"/>
                          </a:solidFill>
                          <a:effectLst/>
                          <a:latin typeface="Garamond" panose="02020404030301010803" pitchFamily="18" charset="0"/>
                        </a:rPr>
                        <a:t>SDTC Services of WY</a:t>
                      </a:r>
                    </a:p>
                    <a:p>
                      <a:pPr marL="0" marR="0">
                        <a:spcBef>
                          <a:spcPts val="0"/>
                        </a:spcBef>
                        <a:spcAft>
                          <a:spcPts val="0"/>
                        </a:spcAft>
                      </a:pPr>
                      <a:r>
                        <a:rPr lang="en-US" sz="900" b="0" dirty="0">
                          <a:solidFill>
                            <a:schemeClr val="tx1"/>
                          </a:solidFill>
                          <a:effectLst/>
                          <a:latin typeface="Garamond" panose="02020404030301010803" pitchFamily="18" charset="0"/>
                        </a:rPr>
                        <a:t>890 W Broadway</a:t>
                      </a:r>
                    </a:p>
                    <a:p>
                      <a:pPr marL="0" marR="0">
                        <a:spcBef>
                          <a:spcPts val="0"/>
                        </a:spcBef>
                        <a:spcAft>
                          <a:spcPts val="0"/>
                        </a:spcAft>
                      </a:pPr>
                      <a:r>
                        <a:rPr lang="en-US" sz="900" b="0" dirty="0">
                          <a:solidFill>
                            <a:schemeClr val="tx1"/>
                          </a:solidFill>
                          <a:effectLst/>
                          <a:latin typeface="Garamond" panose="02020404030301010803" pitchFamily="18" charset="0"/>
                        </a:rPr>
                        <a:t>Jackson Hole, WY 83001</a:t>
                      </a:r>
                    </a:p>
                    <a:p>
                      <a:pPr marL="0" marR="0">
                        <a:spcBef>
                          <a:spcPts val="0"/>
                        </a:spcBef>
                        <a:spcAft>
                          <a:spcPts val="0"/>
                        </a:spcAft>
                      </a:pPr>
                      <a:r>
                        <a:rPr lang="en-US" sz="900" b="0" dirty="0">
                          <a:solidFill>
                            <a:schemeClr val="tx1"/>
                          </a:solidFill>
                          <a:effectLst/>
                          <a:latin typeface="Garamond" panose="02020404030301010803" pitchFamily="18" charset="0"/>
                        </a:rPr>
                        <a:t>Phone (307) 739-4372</a:t>
                      </a:r>
                    </a:p>
                    <a:p>
                      <a:pPr marL="0" marR="0">
                        <a:spcBef>
                          <a:spcPts val="0"/>
                        </a:spcBef>
                        <a:spcAft>
                          <a:spcPts val="0"/>
                        </a:spcAft>
                      </a:pPr>
                      <a:r>
                        <a:rPr lang="en-US" sz="900" dirty="0">
                          <a:solidFill>
                            <a:schemeClr val="tx1"/>
                          </a:solidFill>
                          <a:effectLst/>
                          <a:latin typeface="Garamond" panose="02020404030301010803" pitchFamily="18" charset="0"/>
                        </a:rPr>
                        <a:t> </a:t>
                      </a:r>
                      <a:endParaRPr lang="en-US" sz="9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4" marR="68584"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900" dirty="0">
                          <a:solidFill>
                            <a:schemeClr val="tx1"/>
                          </a:solidFill>
                          <a:effectLst/>
                          <a:latin typeface="Garamond" panose="02020404030301010803" pitchFamily="18" charset="0"/>
                        </a:rPr>
                        <a:t>New York Office</a:t>
                      </a:r>
                    </a:p>
                    <a:p>
                      <a:pPr marL="0" marR="0" algn="l">
                        <a:spcBef>
                          <a:spcPts val="0"/>
                        </a:spcBef>
                        <a:spcAft>
                          <a:spcPts val="0"/>
                        </a:spcAft>
                      </a:pPr>
                      <a:r>
                        <a:rPr lang="en-US" sz="900" dirty="0">
                          <a:solidFill>
                            <a:schemeClr val="tx1"/>
                          </a:solidFill>
                          <a:effectLst/>
                          <a:latin typeface="Garamond" panose="02020404030301010803" pitchFamily="18" charset="0"/>
                        </a:rPr>
                        <a:t>South Dakota Planning Company</a:t>
                      </a:r>
                    </a:p>
                    <a:p>
                      <a:pPr marL="0" marR="0" algn="l">
                        <a:spcBef>
                          <a:spcPts val="0"/>
                        </a:spcBef>
                        <a:spcAft>
                          <a:spcPts val="0"/>
                        </a:spcAft>
                      </a:pPr>
                      <a:r>
                        <a:rPr lang="en-US" sz="900" b="0" dirty="0">
                          <a:solidFill>
                            <a:schemeClr val="tx1"/>
                          </a:solidFill>
                          <a:effectLst/>
                          <a:latin typeface="Garamond" panose="02020404030301010803" pitchFamily="18" charset="0"/>
                        </a:rPr>
                        <a:t> 10 East 40</a:t>
                      </a:r>
                      <a:r>
                        <a:rPr lang="en-US" sz="900" b="0" baseline="30000" dirty="0">
                          <a:solidFill>
                            <a:schemeClr val="tx1"/>
                          </a:solidFill>
                          <a:effectLst/>
                          <a:latin typeface="Garamond" panose="02020404030301010803" pitchFamily="18" charset="0"/>
                        </a:rPr>
                        <a:t>th</a:t>
                      </a:r>
                      <a:r>
                        <a:rPr lang="en-US" sz="900" b="0" dirty="0">
                          <a:solidFill>
                            <a:schemeClr val="tx1"/>
                          </a:solidFill>
                          <a:effectLst/>
                          <a:latin typeface="Garamond" panose="02020404030301010803" pitchFamily="18" charset="0"/>
                        </a:rPr>
                        <a:t> Street, Suite 1900</a:t>
                      </a:r>
                    </a:p>
                    <a:p>
                      <a:pPr marL="0" marR="0" algn="l">
                        <a:spcBef>
                          <a:spcPts val="0"/>
                        </a:spcBef>
                        <a:spcAft>
                          <a:spcPts val="0"/>
                        </a:spcAft>
                      </a:pPr>
                      <a:r>
                        <a:rPr lang="en-US" sz="900" b="0" dirty="0">
                          <a:solidFill>
                            <a:schemeClr val="tx1"/>
                          </a:solidFill>
                          <a:effectLst/>
                          <a:latin typeface="Garamond" panose="02020404030301010803" pitchFamily="18" charset="0"/>
                        </a:rPr>
                        <a:t> New York, NY 10016</a:t>
                      </a:r>
                    </a:p>
                    <a:p>
                      <a:pPr marL="0" marR="0" algn="l">
                        <a:spcBef>
                          <a:spcPts val="0"/>
                        </a:spcBef>
                        <a:spcAft>
                          <a:spcPts val="0"/>
                        </a:spcAft>
                      </a:pPr>
                      <a:r>
                        <a:rPr lang="en-US" sz="900" b="0" dirty="0">
                          <a:solidFill>
                            <a:schemeClr val="tx1"/>
                          </a:solidFill>
                          <a:effectLst/>
                          <a:latin typeface="Garamond" panose="02020404030301010803" pitchFamily="18" charset="0"/>
                        </a:rPr>
                        <a:t> Phone (212) 642-8377</a:t>
                      </a:r>
                    </a:p>
                    <a:p>
                      <a:pPr marL="0" marR="0" algn="l">
                        <a:spcBef>
                          <a:spcPts val="0"/>
                        </a:spcBef>
                        <a:spcAft>
                          <a:spcPts val="0"/>
                        </a:spcAft>
                      </a:pPr>
                      <a:r>
                        <a:rPr lang="en-US" sz="900" b="0" dirty="0">
                          <a:solidFill>
                            <a:schemeClr val="tx1"/>
                          </a:solidFill>
                          <a:effectLst/>
                          <a:latin typeface="Garamond" panose="02020404030301010803" pitchFamily="18" charset="0"/>
                        </a:rPr>
                        <a:t> Fax (212) 642-8376</a:t>
                      </a:r>
                    </a:p>
                    <a:p>
                      <a:pPr marL="0" marR="0">
                        <a:spcBef>
                          <a:spcPts val="0"/>
                        </a:spcBef>
                        <a:spcAft>
                          <a:spcPts val="0"/>
                        </a:spcAft>
                      </a:pPr>
                      <a:r>
                        <a:rPr lang="en-US" sz="900" dirty="0">
                          <a:solidFill>
                            <a:schemeClr val="tx1"/>
                          </a:solidFill>
                          <a:effectLst/>
                          <a:latin typeface="Garamond" panose="02020404030301010803" pitchFamily="18" charset="0"/>
                        </a:rPr>
                        <a:t> </a:t>
                      </a:r>
                      <a:endParaRPr lang="en-US" sz="9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4" marR="68584"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900" dirty="0">
                          <a:solidFill>
                            <a:schemeClr val="tx1"/>
                          </a:solidFill>
                          <a:effectLst/>
                          <a:latin typeface="Garamond" panose="02020404030301010803" pitchFamily="18" charset="0"/>
                        </a:rPr>
                        <a:t>Westport Office</a:t>
                      </a:r>
                    </a:p>
                    <a:p>
                      <a:pPr marL="0" marR="0" algn="l">
                        <a:spcBef>
                          <a:spcPts val="0"/>
                        </a:spcBef>
                        <a:spcAft>
                          <a:spcPts val="0"/>
                        </a:spcAft>
                      </a:pPr>
                      <a:r>
                        <a:rPr lang="en-US" sz="900" dirty="0">
                          <a:solidFill>
                            <a:schemeClr val="tx1"/>
                          </a:solidFill>
                          <a:effectLst/>
                          <a:latin typeface="Garamond" panose="02020404030301010803" pitchFamily="18" charset="0"/>
                        </a:rPr>
                        <a:t>SDTC Planning of CT</a:t>
                      </a:r>
                    </a:p>
                    <a:p>
                      <a:pPr marL="0" marR="0" algn="l">
                        <a:spcBef>
                          <a:spcPts val="0"/>
                        </a:spcBef>
                        <a:spcAft>
                          <a:spcPts val="0"/>
                        </a:spcAft>
                      </a:pPr>
                      <a:r>
                        <a:rPr lang="en-US" sz="900" b="0" dirty="0">
                          <a:solidFill>
                            <a:schemeClr val="tx1"/>
                          </a:solidFill>
                          <a:effectLst/>
                          <a:latin typeface="Garamond" panose="02020404030301010803" pitchFamily="18" charset="0"/>
                        </a:rPr>
                        <a:t>274 Riverside Avenue,                 2 </a:t>
                      </a:r>
                      <a:r>
                        <a:rPr lang="en-US" sz="900" b="0" baseline="30000" dirty="0" err="1">
                          <a:solidFill>
                            <a:schemeClr val="tx1"/>
                          </a:solidFill>
                          <a:effectLst/>
                          <a:latin typeface="Garamond" panose="02020404030301010803" pitchFamily="18" charset="0"/>
                        </a:rPr>
                        <a:t>nd</a:t>
                      </a:r>
                      <a:r>
                        <a:rPr lang="en-US" sz="900" b="0" dirty="0">
                          <a:solidFill>
                            <a:schemeClr val="tx1"/>
                          </a:solidFill>
                          <a:effectLst/>
                          <a:latin typeface="Garamond" panose="02020404030301010803" pitchFamily="18" charset="0"/>
                        </a:rPr>
                        <a:t> Floor</a:t>
                      </a:r>
                    </a:p>
                    <a:p>
                      <a:pPr marL="0" marR="0" algn="l">
                        <a:spcBef>
                          <a:spcPts val="0"/>
                        </a:spcBef>
                        <a:spcAft>
                          <a:spcPts val="0"/>
                        </a:spcAft>
                      </a:pPr>
                      <a:r>
                        <a:rPr lang="en-US" sz="900" b="0" dirty="0">
                          <a:solidFill>
                            <a:schemeClr val="tx1"/>
                          </a:solidFill>
                          <a:effectLst/>
                          <a:latin typeface="Garamond" panose="02020404030301010803" pitchFamily="18" charset="0"/>
                        </a:rPr>
                        <a:t>Westport, CT 06880</a:t>
                      </a:r>
                    </a:p>
                    <a:p>
                      <a:pPr marL="0" marR="0" algn="l">
                        <a:spcBef>
                          <a:spcPts val="0"/>
                        </a:spcBef>
                        <a:spcAft>
                          <a:spcPts val="0"/>
                        </a:spcAft>
                      </a:pPr>
                      <a:r>
                        <a:rPr lang="en-US" sz="900" b="0" dirty="0">
                          <a:solidFill>
                            <a:schemeClr val="tx1"/>
                          </a:solidFill>
                          <a:effectLst/>
                          <a:latin typeface="Garamond" panose="02020404030301010803" pitchFamily="18" charset="0"/>
                        </a:rPr>
                        <a:t>Phone (203)635-2262</a:t>
                      </a:r>
                      <a:endParaRPr lang="en-US" sz="900" b="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68584" marR="68584"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115" name="TextBox 4">
            <a:extLst>
              <a:ext uri="{FF2B5EF4-FFF2-40B4-BE49-F238E27FC236}">
                <a16:creationId xmlns:a16="http://schemas.microsoft.com/office/drawing/2014/main" id="{2A1D24BD-6A02-40DC-B31E-74D70ADE49E3}"/>
              </a:ext>
            </a:extLst>
          </p:cNvPr>
          <p:cNvSpPr txBox="1">
            <a:spLocks noChangeArrowheads="1"/>
          </p:cNvSpPr>
          <p:nvPr/>
        </p:nvSpPr>
        <p:spPr bwMode="auto">
          <a:xfrm>
            <a:off x="4659313" y="5072063"/>
            <a:ext cx="1476375"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900" b="1" dirty="0">
                <a:latin typeface="Garamond" panose="02020404030301010803" pitchFamily="18" charset="0"/>
              </a:rPr>
              <a:t>Nevada Office                               </a:t>
            </a:r>
            <a:endParaRPr lang="en-US" altLang="en-US" sz="900" dirty="0">
              <a:latin typeface="Garamond" panose="02020404030301010803" pitchFamily="18" charset="0"/>
            </a:endParaRPr>
          </a:p>
          <a:p>
            <a:pPr>
              <a:spcBef>
                <a:spcPct val="0"/>
              </a:spcBef>
              <a:buFontTx/>
              <a:buNone/>
            </a:pPr>
            <a:r>
              <a:rPr lang="en-US" altLang="en-US" sz="900" b="1" dirty="0">
                <a:latin typeface="Garamond" panose="02020404030301010803" pitchFamily="18" charset="0"/>
              </a:rPr>
              <a:t>SDTC Services of NV</a:t>
            </a:r>
            <a:endParaRPr lang="en-US" altLang="en-US" sz="900" dirty="0">
              <a:latin typeface="Garamond" panose="02020404030301010803" pitchFamily="18" charset="0"/>
            </a:endParaRPr>
          </a:p>
          <a:p>
            <a:pPr>
              <a:spcBef>
                <a:spcPct val="0"/>
              </a:spcBef>
              <a:buFontTx/>
              <a:buNone/>
            </a:pPr>
            <a:r>
              <a:rPr lang="en-US" altLang="en-US" sz="900" dirty="0">
                <a:latin typeface="Garamond" panose="02020404030301010803" pitchFamily="18" charset="0"/>
              </a:rPr>
              <a:t>3605 South Town Center Dr Suite A</a:t>
            </a:r>
          </a:p>
          <a:p>
            <a:pPr>
              <a:spcBef>
                <a:spcPct val="0"/>
              </a:spcBef>
              <a:buFontTx/>
              <a:buNone/>
            </a:pPr>
            <a:r>
              <a:rPr lang="en-US" altLang="en-US" sz="900" dirty="0">
                <a:latin typeface="Garamond" panose="02020404030301010803" pitchFamily="18" charset="0"/>
              </a:rPr>
              <a:t>Las Vegas, NV 89135</a:t>
            </a:r>
          </a:p>
          <a:p>
            <a:pPr eaLnBrk="1" hangingPunct="1">
              <a:lnSpc>
                <a:spcPct val="105000"/>
              </a:lnSpc>
              <a:spcBef>
                <a:spcPts val="1200"/>
              </a:spcBef>
              <a:buClr>
                <a:schemeClr val="tx1"/>
              </a:buClr>
              <a:buFontTx/>
              <a:buNone/>
            </a:pPr>
            <a:endParaRPr lang="en-US" altLang="en-US" sz="2000" b="1" u="sng" dirty="0">
              <a:solidFill>
                <a:srgbClr val="0033CC"/>
              </a:solidFill>
              <a:latin typeface="Garamond" panose="02020404030301010803" pitchFamily="18" charset="0"/>
            </a:endParaRPr>
          </a:p>
        </p:txBody>
      </p:sp>
      <p:graphicFrame>
        <p:nvGraphicFramePr>
          <p:cNvPr id="3" name="Group 19">
            <a:extLst>
              <a:ext uri="{FF2B5EF4-FFF2-40B4-BE49-F238E27FC236}">
                <a16:creationId xmlns:a16="http://schemas.microsoft.com/office/drawing/2014/main" id="{44043E16-34A7-838D-62A4-F96D5C474C39}"/>
              </a:ext>
            </a:extLst>
          </p:cNvPr>
          <p:cNvGraphicFramePr>
            <a:graphicFrameLocks noGrp="1"/>
          </p:cNvGraphicFramePr>
          <p:nvPr>
            <p:extLst>
              <p:ext uri="{D42A27DB-BD31-4B8C-83A1-F6EECF244321}">
                <p14:modId xmlns:p14="http://schemas.microsoft.com/office/powerpoint/2010/main" val="571992211"/>
              </p:ext>
            </p:extLst>
          </p:nvPr>
        </p:nvGraphicFramePr>
        <p:xfrm>
          <a:off x="-82550" y="505665"/>
          <a:ext cx="8915400" cy="2205038"/>
        </p:xfrm>
        <a:graphic>
          <a:graphicData uri="http://schemas.openxmlformats.org/drawingml/2006/table">
            <a:tbl>
              <a:tblPr/>
              <a:tblGrid>
                <a:gridCol w="304800">
                  <a:extLst>
                    <a:ext uri="{9D8B030D-6E8A-4147-A177-3AD203B41FA5}">
                      <a16:colId xmlns:a16="http://schemas.microsoft.com/office/drawing/2014/main" val="20000"/>
                    </a:ext>
                  </a:extLst>
                </a:gridCol>
                <a:gridCol w="8610600">
                  <a:extLst>
                    <a:ext uri="{9D8B030D-6E8A-4147-A177-3AD203B41FA5}">
                      <a16:colId xmlns:a16="http://schemas.microsoft.com/office/drawing/2014/main" val="20001"/>
                    </a:ext>
                  </a:extLst>
                </a:gridCol>
              </a:tblGrid>
              <a:tr h="814718">
                <a:tc>
                  <a:txBody>
                    <a:bodyPr/>
                    <a:lstStyle/>
                    <a:p>
                      <a:pPr marL="0" marR="0" lvl="0" indent="0" algn="ctr" defTabSz="914400" rtl="0" eaLnBrk="1" fontAlgn="base" latinLnBrk="0" hangingPunct="1">
                        <a:lnSpc>
                          <a:spcPts val="5700"/>
                        </a:lnSpc>
                        <a:spcBef>
                          <a:spcPct val="0"/>
                        </a:spcBef>
                        <a:spcAft>
                          <a:spcPct val="0"/>
                        </a:spcAft>
                        <a:buClrTx/>
                        <a:buSzTx/>
                        <a:buFontTx/>
                        <a:buNone/>
                        <a:tabLst/>
                      </a:pPr>
                      <a:endParaRPr kumimoji="0" lang="en-US" sz="2800" b="1" i="0" u="none" strike="noStrike" cap="none" normalizeH="0" baseline="0" dirty="0">
                        <a:ln>
                          <a:noFill/>
                        </a:ln>
                        <a:solidFill>
                          <a:schemeClr val="tx1"/>
                        </a:solidFill>
                        <a:effectLst/>
                        <a:latin typeface="Garamond" panose="02020404030301010803" pitchFamily="18" charset="0"/>
                        <a:cs typeface="Times New Roman" pitchFamily="18" charset="0"/>
                      </a:endParaRPr>
                    </a:p>
                  </a:txBody>
                  <a:tcPr marT="45703" marB="45703" horzOverflow="overflow">
                    <a:lnL>
                      <a:noFill/>
                    </a:lnL>
                    <a:lnR>
                      <a:noFill/>
                    </a:lnR>
                    <a:lnT>
                      <a:noFill/>
                    </a:lnT>
                    <a:lnB>
                      <a:noFill/>
                    </a:lnB>
                    <a:lnTlToBr>
                      <a:noFill/>
                    </a:lnTlToBr>
                    <a:lnBlToTr>
                      <a:noFill/>
                    </a:lnBlToTr>
                    <a:noFill/>
                  </a:tcPr>
                </a:tc>
                <a:tc rowSpan="2">
                  <a:txBody>
                    <a:bodyPr/>
                    <a:lstStyle/>
                    <a:p>
                      <a:pPr algn="ctr"/>
                      <a:r>
                        <a:rPr kumimoji="0" lang="en-US" sz="3200" b="0" i="0" u="none" strike="noStrike" kern="1200" cap="small" normalizeH="0" baseline="0" dirty="0">
                          <a:ln>
                            <a:noFill/>
                          </a:ln>
                          <a:solidFill>
                            <a:schemeClr val="bg1"/>
                          </a:solidFill>
                          <a:effectLst/>
                          <a:latin typeface="Garamond" pitchFamily="18" charset="0"/>
                          <a:ea typeface="+mn-ea"/>
                          <a:cs typeface="Times New Roman" pitchFamily="18" charset="0"/>
                        </a:rPr>
                        <a:t>“</a:t>
                      </a:r>
                      <a:r>
                        <a:rPr kumimoji="0" lang="en-US" sz="3200" b="1" i="0" u="none" strike="noStrike" kern="1200" cap="small" normalizeH="0" baseline="0" dirty="0">
                          <a:ln>
                            <a:noFill/>
                          </a:ln>
                          <a:solidFill>
                            <a:schemeClr val="bg1"/>
                          </a:solidFill>
                          <a:effectLst/>
                          <a:latin typeface="Garamond" panose="02020404030301010803" pitchFamily="18" charset="0"/>
                          <a:ea typeface="+mn-ea"/>
                          <a:cs typeface="+mn-cs"/>
                        </a:rPr>
                        <a:t>Preserving Family Values by Encouraging Social &amp; Fiscal Responsibility with Modern Trust Structures</a:t>
                      </a:r>
                      <a:r>
                        <a:rPr lang="en-US" sz="3200" b="0" i="1" kern="900" dirty="0">
                          <a:solidFill>
                            <a:schemeClr val="bg1"/>
                          </a:solidFill>
                          <a:effectLst/>
                          <a:latin typeface="Garamond" panose="02020404030301010803" pitchFamily="18" charset="0"/>
                          <a:ea typeface="Times New Roman" panose="02020603050405020304" pitchFamily="18" charset="0"/>
                          <a:cs typeface="Times New Roman" panose="02020603050405020304" pitchFamily="18" charset="0"/>
                        </a:rPr>
                        <a:t>”</a:t>
                      </a:r>
                      <a:endParaRPr kumimoji="0" lang="en-US" sz="3200" b="0" i="1" u="none" strike="noStrike" cap="none" normalizeH="0" baseline="0" dirty="0">
                        <a:ln>
                          <a:noFill/>
                        </a:ln>
                        <a:solidFill>
                          <a:schemeClr val="bg1"/>
                        </a:solidFill>
                        <a:effectLst/>
                        <a:latin typeface="Garamond" pitchFamily="18" charset="0"/>
                        <a:cs typeface="Times New Roman" pitchFamily="18" charset="0"/>
                      </a:endParaRPr>
                    </a:p>
                  </a:txBody>
                  <a:tcPr marL="0" marR="0" marT="0" marB="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1390320">
                <a:tc>
                  <a:txBody>
                    <a:bodyPr/>
                    <a:lstStyle/>
                    <a:p>
                      <a:pPr marL="0" marR="0" lvl="0" indent="0" algn="ctr" defTabSz="914400" rtl="0" eaLnBrk="1" fontAlgn="base" latinLnBrk="0" hangingPunct="1">
                        <a:lnSpc>
                          <a:spcPts val="57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latin typeface="Garamond" panose="02020404030301010803" pitchFamily="18" charset="0"/>
                        <a:cs typeface="Times New Roman" pitchFamily="18" charset="0"/>
                      </a:endParaRPr>
                    </a:p>
                  </a:txBody>
                  <a:tcPr marT="45703" marB="45703" horzOverflow="overflow">
                    <a:lnL>
                      <a:noFill/>
                    </a:lnL>
                    <a:lnR>
                      <a:noFill/>
                    </a:lnR>
                    <a:lnT>
                      <a:noFill/>
                    </a:lnT>
                    <a:lnB>
                      <a:noFill/>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bl>
          </a:graphicData>
        </a:graphic>
      </p:graphicFrame>
      <p:sp>
        <p:nvSpPr>
          <p:cNvPr id="8" name="object 13">
            <a:extLst>
              <a:ext uri="{FF2B5EF4-FFF2-40B4-BE49-F238E27FC236}">
                <a16:creationId xmlns:a16="http://schemas.microsoft.com/office/drawing/2014/main" id="{CAF8FBF1-5A84-CA82-A22A-0D9024D335DE}"/>
              </a:ext>
            </a:extLst>
          </p:cNvPr>
          <p:cNvSpPr txBox="1">
            <a:spLocks/>
          </p:cNvSpPr>
          <p:nvPr/>
        </p:nvSpPr>
        <p:spPr>
          <a:xfrm>
            <a:off x="1032553" y="151011"/>
            <a:ext cx="6981290" cy="320601"/>
          </a:xfrm>
          <a:prstGeom prst="rect">
            <a:avLst/>
          </a:prstGeom>
        </p:spPr>
        <p:txBody>
          <a:bodyPr vert="horz" wrap="square" lIns="0" tIns="12700" rIns="0" bIns="0" rtlCol="0">
            <a:sp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marL="38100">
              <a:spcBef>
                <a:spcPts val="100"/>
              </a:spcBef>
            </a:pPr>
            <a:r>
              <a:rPr lang="en-US" sz="2000" b="1" u="sng" kern="0" spc="-25" dirty="0">
                <a:solidFill>
                  <a:srgbClr val="FFFFFF"/>
                </a:solidFill>
                <a:latin typeface="Garamond" panose="02020404030301010803" pitchFamily="18" charset="0"/>
                <a:cs typeface="Garamond"/>
              </a:rPr>
              <a:t>Estate Planning Council of Rochester, NY</a:t>
            </a:r>
            <a:r>
              <a:rPr lang="en-US" sz="2000" b="1" u="sng" kern="0" spc="-50" dirty="0">
                <a:solidFill>
                  <a:srgbClr val="FFFFFF"/>
                </a:solidFill>
                <a:latin typeface="Garamond" panose="02020404030301010803" pitchFamily="18" charset="0"/>
                <a:cs typeface="Garamond"/>
              </a:rPr>
              <a:t> </a:t>
            </a:r>
            <a:r>
              <a:rPr lang="en-US" sz="2000" b="1" u="sng" kern="0" dirty="0">
                <a:solidFill>
                  <a:srgbClr val="FFFFFF"/>
                </a:solidFill>
                <a:latin typeface="Garamond" panose="02020404030301010803" pitchFamily="18" charset="0"/>
                <a:cs typeface="Garamond"/>
              </a:rPr>
              <a:t>-</a:t>
            </a:r>
            <a:r>
              <a:rPr lang="en-US" sz="2000" b="1" u="sng" kern="0" spc="-30" dirty="0">
                <a:solidFill>
                  <a:srgbClr val="FFFFFF"/>
                </a:solidFill>
                <a:latin typeface="Garamond" panose="02020404030301010803" pitchFamily="18" charset="0"/>
                <a:cs typeface="Garamond"/>
              </a:rPr>
              <a:t> January</a:t>
            </a:r>
            <a:r>
              <a:rPr lang="en-US" sz="2000" b="1" u="sng" kern="0" spc="-35" dirty="0">
                <a:solidFill>
                  <a:srgbClr val="FFFFFF"/>
                </a:solidFill>
                <a:latin typeface="Garamond" panose="02020404030301010803" pitchFamily="18" charset="0"/>
                <a:cs typeface="Garamond"/>
              </a:rPr>
              <a:t> 23</a:t>
            </a:r>
            <a:r>
              <a:rPr lang="en-US" sz="2000" b="1" u="sng" kern="0" spc="-35" baseline="30000" dirty="0">
                <a:solidFill>
                  <a:srgbClr val="FFFFFF"/>
                </a:solidFill>
                <a:latin typeface="Garamond" panose="02020404030301010803" pitchFamily="18" charset="0"/>
                <a:cs typeface="Garamond"/>
              </a:rPr>
              <a:t>rd</a:t>
            </a:r>
            <a:r>
              <a:rPr lang="en-US" sz="2000" b="1" u="sng" kern="0" dirty="0">
                <a:solidFill>
                  <a:srgbClr val="FFFFFF"/>
                </a:solidFill>
                <a:latin typeface="Garamond" panose="02020404030301010803" pitchFamily="18" charset="0"/>
                <a:cs typeface="Garamond"/>
              </a:rPr>
              <a:t>,</a:t>
            </a:r>
            <a:r>
              <a:rPr lang="en-US" sz="2000" b="1" u="sng" kern="0" spc="-35" dirty="0">
                <a:solidFill>
                  <a:srgbClr val="FFFFFF"/>
                </a:solidFill>
                <a:latin typeface="Garamond" panose="02020404030301010803" pitchFamily="18" charset="0"/>
                <a:cs typeface="Garamond"/>
              </a:rPr>
              <a:t> </a:t>
            </a:r>
            <a:r>
              <a:rPr lang="en-US" sz="2000" b="1" u="sng" kern="0" spc="-10" dirty="0">
                <a:solidFill>
                  <a:srgbClr val="FFFFFF"/>
                </a:solidFill>
                <a:latin typeface="Garamond" panose="02020404030301010803" pitchFamily="18" charset="0"/>
                <a:cs typeface="Garamond"/>
              </a:rPr>
              <a:t>2024</a:t>
            </a:r>
            <a:r>
              <a:rPr lang="en-US" sz="2000" b="1" kern="0" spc="-10" dirty="0">
                <a:solidFill>
                  <a:srgbClr val="FFFFFF"/>
                </a:solidFill>
                <a:latin typeface="Garamond" panose="02020404030301010803" pitchFamily="18" charset="0"/>
                <a:cs typeface="Garamond"/>
              </a:rPr>
              <a:t>:</a:t>
            </a:r>
            <a:endParaRPr lang="en-US" sz="2000" b="1" kern="0" dirty="0">
              <a:latin typeface="Garamond" panose="02020404030301010803" pitchFamily="18" charset="0"/>
              <a:cs typeface="Garamond"/>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62B38670-69B1-4B29-A6BD-21138221DFD8}"/>
              </a:ext>
            </a:extLst>
          </p:cNvPr>
          <p:cNvSpPr>
            <a:spLocks noGrp="1" noChangeArrowheads="1"/>
          </p:cNvSpPr>
          <p:nvPr>
            <p:ph type="title"/>
          </p:nvPr>
        </p:nvSpPr>
        <p:spPr>
          <a:xfrm>
            <a:off x="1783977" y="431679"/>
            <a:ext cx="6781800" cy="692497"/>
          </a:xfrm>
        </p:spPr>
        <p:txBody>
          <a:bodyPr/>
          <a:lstStyle/>
          <a:p>
            <a:r>
              <a:rPr lang="en-US" altLang="en-US" sz="4500" b="1" i="0" dirty="0">
                <a:latin typeface="Garamond" panose="02020404030301010803" pitchFamily="18" charset="0"/>
              </a:rPr>
              <a:t>Inheritance</a:t>
            </a:r>
            <a:r>
              <a:rPr lang="en-US" altLang="en-US" sz="4500" b="1" i="0" dirty="0">
                <a:solidFill>
                  <a:schemeClr val="tx1"/>
                </a:solidFill>
                <a:latin typeface="Garamond" panose="02020404030301010803" pitchFamily="18" charset="0"/>
              </a:rPr>
              <a:t>: </a:t>
            </a:r>
          </a:p>
        </p:txBody>
      </p:sp>
      <p:sp>
        <p:nvSpPr>
          <p:cNvPr id="53251" name="Content Placeholder 2">
            <a:extLst>
              <a:ext uri="{FF2B5EF4-FFF2-40B4-BE49-F238E27FC236}">
                <a16:creationId xmlns:a16="http://schemas.microsoft.com/office/drawing/2014/main" id="{8EAD8A83-6FA7-476E-9D13-24D28BEE18EF}"/>
              </a:ext>
            </a:extLst>
          </p:cNvPr>
          <p:cNvSpPr>
            <a:spLocks noGrp="1" noChangeArrowheads="1"/>
          </p:cNvSpPr>
          <p:nvPr>
            <p:ph idx="1"/>
          </p:nvPr>
        </p:nvSpPr>
        <p:spPr>
          <a:xfrm>
            <a:off x="457200" y="1524000"/>
            <a:ext cx="8229600" cy="4525963"/>
          </a:xfrm>
        </p:spPr>
        <p:txBody>
          <a:bodyPr/>
          <a:lstStyle/>
          <a:p>
            <a:pPr marL="457200" lvl="1" indent="0">
              <a:buNone/>
              <a:defRPr/>
            </a:pPr>
            <a:endParaRPr lang="en-US" altLang="en-US" sz="2000" dirty="0">
              <a:latin typeface="Garamond" panose="02020404030301010803" pitchFamily="18" charset="0"/>
            </a:endParaRPr>
          </a:p>
          <a:p>
            <a:pPr lvl="1">
              <a:defRPr/>
            </a:pPr>
            <a:endParaRPr lang="en-US" altLang="en-US" sz="2000" dirty="0">
              <a:latin typeface="Garamond" panose="02020404030301010803" pitchFamily="18" charset="0"/>
            </a:endParaRPr>
          </a:p>
          <a:p>
            <a:pPr lvl="1">
              <a:defRPr/>
            </a:pPr>
            <a:endParaRPr lang="en-US" altLang="en-US" sz="2000" dirty="0">
              <a:latin typeface="Garamond" panose="02020404030301010803" pitchFamily="18" charset="0"/>
            </a:endParaRPr>
          </a:p>
          <a:p>
            <a:pPr lvl="1">
              <a:defRPr/>
            </a:pPr>
            <a:endParaRPr lang="en-US" altLang="en-US" sz="2000" dirty="0"/>
          </a:p>
          <a:p>
            <a:pPr>
              <a:defRPr/>
            </a:pPr>
            <a:endParaRPr lang="en-US" altLang="en-US" sz="2400" dirty="0">
              <a:latin typeface="Garamond" panose="02020404030301010803" pitchFamily="18" charset="0"/>
            </a:endParaRPr>
          </a:p>
          <a:p>
            <a:pPr>
              <a:defRPr/>
            </a:pPr>
            <a:endParaRPr lang="en-US" altLang="en-US" sz="1800" dirty="0">
              <a:latin typeface="Garamond" panose="02020404030301010803" pitchFamily="18" charset="0"/>
            </a:endParaRPr>
          </a:p>
        </p:txBody>
      </p:sp>
      <p:sp>
        <p:nvSpPr>
          <p:cNvPr id="3" name="TextBox 2">
            <a:extLst>
              <a:ext uri="{FF2B5EF4-FFF2-40B4-BE49-F238E27FC236}">
                <a16:creationId xmlns:a16="http://schemas.microsoft.com/office/drawing/2014/main" id="{D2EE7678-9E8A-4719-BB86-2C70607B0D10}"/>
              </a:ext>
            </a:extLst>
          </p:cNvPr>
          <p:cNvSpPr txBox="1"/>
          <p:nvPr/>
        </p:nvSpPr>
        <p:spPr>
          <a:xfrm>
            <a:off x="204709" y="1618972"/>
            <a:ext cx="8828801" cy="5334794"/>
          </a:xfrm>
          <a:prstGeom prst="rect">
            <a:avLst/>
          </a:prstGeom>
          <a:noFill/>
        </p:spPr>
        <p:txBody>
          <a:bodyPr wrap="square" rtlCol="0">
            <a:spAutoFit/>
          </a:bodyPr>
          <a:lstStyle/>
          <a:p>
            <a:pPr marL="342900" indent="-342900">
              <a:spcBef>
                <a:spcPts val="2000"/>
              </a:spcBef>
              <a:buClr>
                <a:schemeClr val="tx1"/>
              </a:buClr>
              <a:buFont typeface="Arial" panose="020B0604020202020204" pitchFamily="34" charset="0"/>
              <a:buChar char="•"/>
            </a:pPr>
            <a:r>
              <a:rPr lang="en-US" sz="3000" b="1" u="sng" dirty="0">
                <a:solidFill>
                  <a:schemeClr val="tx1"/>
                </a:solidFill>
                <a:latin typeface="Garamond" panose="02020404030301010803" pitchFamily="18" charset="0"/>
              </a:rPr>
              <a:t>15%</a:t>
            </a:r>
            <a:r>
              <a:rPr lang="en-US" sz="3000" dirty="0">
                <a:solidFill>
                  <a:schemeClr val="tx1"/>
                </a:solidFill>
                <a:latin typeface="Garamond" panose="02020404030301010803" pitchFamily="18" charset="0"/>
              </a:rPr>
              <a:t> of </a:t>
            </a:r>
            <a:r>
              <a:rPr lang="en-US" sz="3000" b="1" u="sng" dirty="0">
                <a:solidFill>
                  <a:schemeClr val="tx1"/>
                </a:solidFill>
                <a:latin typeface="Garamond" panose="02020404030301010803" pitchFamily="18" charset="0"/>
              </a:rPr>
              <a:t>U.S. adults</a:t>
            </a:r>
            <a:r>
              <a:rPr lang="en-US" sz="3000" dirty="0">
                <a:solidFill>
                  <a:schemeClr val="tx1"/>
                </a:solidFill>
                <a:latin typeface="Garamond" panose="02020404030301010803" pitchFamily="18" charset="0"/>
              </a:rPr>
              <a:t> </a:t>
            </a:r>
            <a:r>
              <a:rPr lang="en-US" sz="3000" b="1" u="sng" dirty="0">
                <a:solidFill>
                  <a:schemeClr val="tx1"/>
                </a:solidFill>
                <a:latin typeface="Garamond" panose="02020404030301010803" pitchFamily="18" charset="0"/>
              </a:rPr>
              <a:t>expect</a:t>
            </a:r>
            <a:r>
              <a:rPr lang="en-US" sz="3000" dirty="0">
                <a:solidFill>
                  <a:schemeClr val="tx1"/>
                </a:solidFill>
                <a:latin typeface="Garamond" panose="02020404030301010803" pitchFamily="18" charset="0"/>
              </a:rPr>
              <a:t> to </a:t>
            </a:r>
            <a:r>
              <a:rPr lang="en-US" sz="3000" b="1" u="sng" dirty="0">
                <a:solidFill>
                  <a:schemeClr val="tx1"/>
                </a:solidFill>
                <a:latin typeface="Garamond" panose="02020404030301010803" pitchFamily="18" charset="0"/>
              </a:rPr>
              <a:t>receive inheritance</a:t>
            </a:r>
            <a:endParaRPr lang="en-US" sz="3000" b="1" dirty="0">
              <a:solidFill>
                <a:schemeClr val="tx1"/>
              </a:solidFill>
              <a:latin typeface="Garamond" panose="02020404030301010803" pitchFamily="18" charset="0"/>
            </a:endParaRPr>
          </a:p>
          <a:p>
            <a:pPr marL="342900" indent="-342900">
              <a:spcBef>
                <a:spcPts val="2000"/>
              </a:spcBef>
              <a:buClr>
                <a:schemeClr val="tx1"/>
              </a:buClr>
              <a:buFont typeface="Arial" panose="020B0604020202020204" pitchFamily="34" charset="0"/>
              <a:buChar char="•"/>
            </a:pPr>
            <a:r>
              <a:rPr lang="en-US" sz="3000" b="1" u="sng" dirty="0">
                <a:solidFill>
                  <a:schemeClr val="tx1"/>
                </a:solidFill>
                <a:latin typeface="Garamond" panose="02020404030301010803" pitchFamily="18" charset="0"/>
              </a:rPr>
              <a:t>42%</a:t>
            </a:r>
            <a:r>
              <a:rPr lang="en-US" sz="3000" dirty="0">
                <a:solidFill>
                  <a:schemeClr val="tx1"/>
                </a:solidFill>
                <a:latin typeface="Garamond" panose="02020404030301010803" pitchFamily="18" charset="0"/>
              </a:rPr>
              <a:t> </a:t>
            </a:r>
            <a:r>
              <a:rPr lang="en-US" sz="3000" b="1" u="sng" dirty="0">
                <a:solidFill>
                  <a:schemeClr val="tx1"/>
                </a:solidFill>
                <a:latin typeface="Garamond" panose="02020404030301010803" pitchFamily="18" charset="0"/>
              </a:rPr>
              <a:t>confiden</a:t>
            </a:r>
            <a:r>
              <a:rPr lang="en-US" sz="3000" dirty="0">
                <a:solidFill>
                  <a:schemeClr val="tx1"/>
                </a:solidFill>
                <a:latin typeface="Garamond" panose="02020404030301010803" pitchFamily="18" charset="0"/>
              </a:rPr>
              <a:t>t they can </a:t>
            </a:r>
            <a:r>
              <a:rPr lang="en-US" sz="3000" b="1" u="sng" dirty="0">
                <a:solidFill>
                  <a:schemeClr val="tx1"/>
                </a:solidFill>
                <a:latin typeface="Garamond" panose="02020404030301010803" pitchFamily="18" charset="0"/>
              </a:rPr>
              <a:t>handle new wealth</a:t>
            </a:r>
          </a:p>
          <a:p>
            <a:pPr marL="342900" indent="-342900">
              <a:spcBef>
                <a:spcPts val="2000"/>
              </a:spcBef>
              <a:buClr>
                <a:schemeClr val="tx1"/>
              </a:buClr>
              <a:buFont typeface="Arial" panose="020B0604020202020204" pitchFamily="34" charset="0"/>
              <a:buChar char="•"/>
            </a:pPr>
            <a:endParaRPr lang="en-US" sz="3000" dirty="0">
              <a:solidFill>
                <a:schemeClr val="tx1"/>
              </a:solidFill>
              <a:latin typeface="Garamond" panose="02020404030301010803" pitchFamily="18" charset="0"/>
            </a:endParaRPr>
          </a:p>
          <a:p>
            <a:pPr marL="342900" indent="-342900">
              <a:spcBef>
                <a:spcPts val="2000"/>
              </a:spcBef>
              <a:buClr>
                <a:schemeClr val="tx1"/>
              </a:buClr>
              <a:buFont typeface="Arial" panose="020B0604020202020204" pitchFamily="34" charset="0"/>
              <a:buChar char="•"/>
            </a:pPr>
            <a:endParaRPr lang="en-US" sz="3000" dirty="0">
              <a:solidFill>
                <a:schemeClr val="tx1"/>
              </a:solidFill>
              <a:latin typeface="Garamond" panose="02020404030301010803" pitchFamily="18" charset="0"/>
            </a:endParaRPr>
          </a:p>
          <a:p>
            <a:pPr marL="342900" indent="-342900">
              <a:spcBef>
                <a:spcPts val="2000"/>
              </a:spcBef>
              <a:buClr>
                <a:schemeClr val="tx1"/>
              </a:buClr>
              <a:buFont typeface="Arial" panose="020B0604020202020204" pitchFamily="34" charset="0"/>
              <a:buChar char="•"/>
            </a:pPr>
            <a:r>
              <a:rPr lang="en-US" sz="3000" b="1" u="sng" dirty="0">
                <a:solidFill>
                  <a:schemeClr val="tx1"/>
                </a:solidFill>
                <a:latin typeface="Garamond" panose="02020404030301010803" pitchFamily="18" charset="0"/>
              </a:rPr>
              <a:t>61%</a:t>
            </a:r>
            <a:r>
              <a:rPr lang="en-US" sz="3000" dirty="0">
                <a:solidFill>
                  <a:schemeClr val="tx1"/>
                </a:solidFill>
                <a:latin typeface="Garamond" panose="02020404030301010803" pitchFamily="18" charset="0"/>
              </a:rPr>
              <a:t> of </a:t>
            </a:r>
            <a:r>
              <a:rPr lang="en-US" sz="3000" b="1" u="sng" dirty="0">
                <a:solidFill>
                  <a:schemeClr val="tx1"/>
                </a:solidFill>
                <a:latin typeface="Garamond" panose="02020404030301010803" pitchFamily="18" charset="0"/>
              </a:rPr>
              <a:t>Baby Boomers</a:t>
            </a:r>
            <a:r>
              <a:rPr lang="en-US" sz="3000" dirty="0">
                <a:solidFill>
                  <a:schemeClr val="tx1"/>
                </a:solidFill>
                <a:latin typeface="Garamond" panose="02020404030301010803" pitchFamily="18" charset="0"/>
              </a:rPr>
              <a:t> </a:t>
            </a:r>
            <a:r>
              <a:rPr lang="en-US" sz="3000" b="1" u="sng" dirty="0">
                <a:solidFill>
                  <a:schemeClr val="tx1"/>
                </a:solidFill>
                <a:latin typeface="Garamond" panose="02020404030301010803" pitchFamily="18" charset="0"/>
              </a:rPr>
              <a:t>parents</a:t>
            </a:r>
            <a:r>
              <a:rPr lang="en-US" sz="3000" dirty="0">
                <a:solidFill>
                  <a:schemeClr val="tx1"/>
                </a:solidFill>
                <a:latin typeface="Garamond" panose="02020404030301010803" pitchFamily="18" charset="0"/>
              </a:rPr>
              <a:t> not </a:t>
            </a:r>
            <a:r>
              <a:rPr lang="en-US" sz="3000" b="1" u="sng" dirty="0">
                <a:solidFill>
                  <a:schemeClr val="tx1"/>
                </a:solidFill>
                <a:latin typeface="Garamond" panose="02020404030301010803" pitchFamily="18" charset="0"/>
              </a:rPr>
              <a:t>confident children</a:t>
            </a:r>
            <a:r>
              <a:rPr lang="en-US" sz="3000" dirty="0">
                <a:solidFill>
                  <a:schemeClr val="tx1"/>
                </a:solidFill>
                <a:latin typeface="Garamond" panose="02020404030301010803" pitchFamily="18" charset="0"/>
              </a:rPr>
              <a:t> are well </a:t>
            </a:r>
            <a:r>
              <a:rPr lang="en-US" sz="3000" b="1" u="sng" dirty="0">
                <a:solidFill>
                  <a:schemeClr val="tx1"/>
                </a:solidFill>
                <a:latin typeface="Garamond" panose="02020404030301010803" pitchFamily="18" charset="0"/>
              </a:rPr>
              <a:t>prepared</a:t>
            </a:r>
            <a:r>
              <a:rPr lang="en-US" sz="3000" dirty="0">
                <a:solidFill>
                  <a:schemeClr val="tx1"/>
                </a:solidFill>
                <a:latin typeface="Garamond" panose="02020404030301010803" pitchFamily="18" charset="0"/>
              </a:rPr>
              <a:t> to </a:t>
            </a:r>
            <a:r>
              <a:rPr lang="en-US" sz="3000" b="1" u="sng" dirty="0">
                <a:solidFill>
                  <a:schemeClr val="tx1"/>
                </a:solidFill>
                <a:latin typeface="Garamond" panose="02020404030301010803" pitchFamily="18" charset="0"/>
              </a:rPr>
              <a:t>handle inheritance </a:t>
            </a:r>
          </a:p>
          <a:p>
            <a:pPr>
              <a:spcBef>
                <a:spcPts val="2000"/>
              </a:spcBef>
              <a:buClr>
                <a:schemeClr val="tx1"/>
              </a:buClr>
            </a:pPr>
            <a:endParaRPr lang="en-US" sz="3000" dirty="0">
              <a:solidFill>
                <a:schemeClr val="tx1"/>
              </a:solidFill>
              <a:latin typeface="Garamond" panose="02020404030301010803" pitchFamily="18" charset="0"/>
            </a:endParaRPr>
          </a:p>
          <a:p>
            <a:pPr marL="342900" indent="-342900">
              <a:spcBef>
                <a:spcPts val="1600"/>
              </a:spcBef>
              <a:buClr>
                <a:schemeClr val="tx1"/>
              </a:buClr>
              <a:buFont typeface="Arial" panose="020B0604020202020204" pitchFamily="34" charset="0"/>
              <a:buChar char="•"/>
            </a:pPr>
            <a:endParaRPr lang="en-US" sz="3400" dirty="0">
              <a:latin typeface="Garamond" panose="02020404030301010803" pitchFamily="18" charset="0"/>
            </a:endParaRPr>
          </a:p>
        </p:txBody>
      </p:sp>
      <p:sp>
        <p:nvSpPr>
          <p:cNvPr id="2" name="Slide Number Placeholder 1">
            <a:extLst>
              <a:ext uri="{FF2B5EF4-FFF2-40B4-BE49-F238E27FC236}">
                <a16:creationId xmlns:a16="http://schemas.microsoft.com/office/drawing/2014/main" id="{0FA95F04-FF01-481A-9A15-00941186F008}"/>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10</a:t>
            </a:fld>
            <a:endParaRPr lang="en-US" dirty="0"/>
          </a:p>
        </p:txBody>
      </p:sp>
      <p:sp>
        <p:nvSpPr>
          <p:cNvPr id="6" name="TextBox 5">
            <a:extLst>
              <a:ext uri="{FF2B5EF4-FFF2-40B4-BE49-F238E27FC236}">
                <a16:creationId xmlns:a16="http://schemas.microsoft.com/office/drawing/2014/main" id="{0301414B-7A8F-71AB-A56E-DF5CC1A18F42}"/>
              </a:ext>
            </a:extLst>
          </p:cNvPr>
          <p:cNvSpPr txBox="1"/>
          <p:nvPr/>
        </p:nvSpPr>
        <p:spPr>
          <a:xfrm>
            <a:off x="914400" y="3068835"/>
            <a:ext cx="4876800" cy="1436291"/>
          </a:xfrm>
          <a:prstGeom prst="rect">
            <a:avLst/>
          </a:prstGeom>
          <a:noFill/>
        </p:spPr>
        <p:txBody>
          <a:bodyPr wrap="square" rtlCol="0">
            <a:spAutoFit/>
          </a:bodyPr>
          <a:lstStyle/>
          <a:p>
            <a:pPr marL="457200" indent="-457200">
              <a:spcBef>
                <a:spcPts val="1600"/>
              </a:spcBef>
              <a:buClr>
                <a:schemeClr val="tx1"/>
              </a:buClr>
              <a:buFont typeface="Garamond" panose="02020404030301010803" pitchFamily="18" charset="0"/>
              <a:buChar char="–"/>
            </a:pPr>
            <a:r>
              <a:rPr lang="en-US" sz="2800" b="1" u="sng" dirty="0">
                <a:solidFill>
                  <a:schemeClr val="tx1"/>
                </a:solidFill>
                <a:latin typeface="Garamond" panose="02020404030301010803" pitchFamily="18" charset="0"/>
              </a:rPr>
              <a:t>Millennials</a:t>
            </a:r>
            <a:r>
              <a:rPr lang="en-US" sz="2800" dirty="0">
                <a:solidFill>
                  <a:schemeClr val="tx1"/>
                </a:solidFill>
                <a:latin typeface="Garamond" panose="02020404030301010803" pitchFamily="18" charset="0"/>
              </a:rPr>
              <a:t> – </a:t>
            </a:r>
            <a:r>
              <a:rPr lang="en-US" sz="2800" b="1" u="sng" dirty="0">
                <a:solidFill>
                  <a:schemeClr val="tx1"/>
                </a:solidFill>
                <a:latin typeface="Garamond" panose="02020404030301010803" pitchFamily="18" charset="0"/>
              </a:rPr>
              <a:t>21%</a:t>
            </a:r>
          </a:p>
          <a:p>
            <a:pPr marL="457200" indent="-457200">
              <a:spcBef>
                <a:spcPts val="1600"/>
              </a:spcBef>
              <a:buClr>
                <a:schemeClr val="tx1"/>
              </a:buClr>
              <a:buFont typeface="Garamond" panose="02020404030301010803" pitchFamily="18" charset="0"/>
              <a:buChar char="–"/>
            </a:pPr>
            <a:r>
              <a:rPr lang="en-US" sz="2800" b="1" u="sng" dirty="0">
                <a:solidFill>
                  <a:schemeClr val="tx1"/>
                </a:solidFill>
                <a:latin typeface="Garamond" panose="02020404030301010803" pitchFamily="18" charset="0"/>
              </a:rPr>
              <a:t>Generation Z</a:t>
            </a:r>
            <a:r>
              <a:rPr lang="en-US" sz="2800" b="1" dirty="0">
                <a:solidFill>
                  <a:schemeClr val="tx1"/>
                </a:solidFill>
                <a:latin typeface="Garamond" panose="02020404030301010803" pitchFamily="18" charset="0"/>
              </a:rPr>
              <a:t> </a:t>
            </a:r>
            <a:r>
              <a:rPr lang="en-US" sz="2800" dirty="0">
                <a:solidFill>
                  <a:schemeClr val="tx1"/>
                </a:solidFill>
                <a:latin typeface="Garamond" panose="02020404030301010803" pitchFamily="18" charset="0"/>
              </a:rPr>
              <a:t>– </a:t>
            </a:r>
            <a:r>
              <a:rPr lang="en-US" sz="2800" b="1" u="sng" dirty="0">
                <a:solidFill>
                  <a:schemeClr val="tx1"/>
                </a:solidFill>
                <a:latin typeface="Garamond" panose="02020404030301010803" pitchFamily="18" charset="0"/>
              </a:rPr>
              <a:t>18%</a:t>
            </a:r>
            <a:r>
              <a:rPr lang="en-US" sz="2800" dirty="0">
                <a:solidFill>
                  <a:schemeClr val="tx1"/>
                </a:solidFill>
                <a:latin typeface="Garamond" panose="02020404030301010803" pitchFamily="18" charset="0"/>
              </a:rPr>
              <a:t> </a:t>
            </a:r>
          </a:p>
          <a:p>
            <a:endParaRPr lang="en-US" dirty="0"/>
          </a:p>
        </p:txBody>
      </p:sp>
      <p:sp>
        <p:nvSpPr>
          <p:cNvPr id="7" name="TextBox 6">
            <a:extLst>
              <a:ext uri="{FF2B5EF4-FFF2-40B4-BE49-F238E27FC236}">
                <a16:creationId xmlns:a16="http://schemas.microsoft.com/office/drawing/2014/main" id="{C7EDE057-BC9F-F7A8-61F5-68AC7B15BD5C}"/>
              </a:ext>
            </a:extLst>
          </p:cNvPr>
          <p:cNvSpPr txBox="1"/>
          <p:nvPr/>
        </p:nvSpPr>
        <p:spPr>
          <a:xfrm>
            <a:off x="457200" y="6200687"/>
            <a:ext cx="6781800" cy="584775"/>
          </a:xfrm>
          <a:prstGeom prst="rect">
            <a:avLst/>
          </a:prstGeom>
          <a:noFill/>
        </p:spPr>
        <p:txBody>
          <a:bodyPr wrap="square" rtlCol="0">
            <a:spAutoFit/>
          </a:bodyPr>
          <a:lstStyle/>
          <a:p>
            <a:pPr>
              <a:spcBef>
                <a:spcPts val="1600"/>
              </a:spcBef>
              <a:buClr>
                <a:schemeClr val="tx1"/>
              </a:buClr>
            </a:pPr>
            <a:r>
              <a:rPr lang="en-US" sz="1400" b="1" u="sng" dirty="0">
                <a:latin typeface="Garamond" panose="02020404030301010803" pitchFamily="18" charset="0"/>
              </a:rPr>
              <a:t>Source:</a:t>
            </a:r>
            <a:r>
              <a:rPr lang="en-US" sz="1400" b="1" dirty="0">
                <a:latin typeface="Garamond" panose="02020404030301010803" pitchFamily="18" charset="0"/>
              </a:rPr>
              <a:t> </a:t>
            </a:r>
            <a:r>
              <a:rPr lang="en-US" sz="1400" i="1" dirty="0">
                <a:latin typeface="Garamond" panose="02020404030301010803" pitchFamily="18" charset="0"/>
              </a:rPr>
              <a:t>Fortune – </a:t>
            </a:r>
            <a:r>
              <a:rPr lang="en-US" sz="1400" dirty="0">
                <a:latin typeface="Garamond" panose="02020404030301010803" pitchFamily="18" charset="0"/>
              </a:rPr>
              <a:t>July 21, 2023</a:t>
            </a:r>
            <a:endParaRPr lang="en-US" sz="1400" dirty="0">
              <a:solidFill>
                <a:schemeClr val="tx1"/>
              </a:solidFill>
              <a:latin typeface="Garamond" panose="02020404030301010803" pitchFamily="18"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6D2FEFC6-2D27-3009-CEB8-2DDDD76EFFB2}"/>
              </a:ext>
            </a:extLst>
          </p:cNvPr>
          <p:cNvSpPr>
            <a:spLocks noGrp="1" noChangeArrowheads="1"/>
          </p:cNvSpPr>
          <p:nvPr>
            <p:ph type="title"/>
          </p:nvPr>
        </p:nvSpPr>
        <p:spPr>
          <a:xfrm>
            <a:off x="2209800" y="246529"/>
            <a:ext cx="6858000" cy="1143000"/>
          </a:xfrm>
        </p:spPr>
        <p:txBody>
          <a:bodyPr/>
          <a:lstStyle/>
          <a:p>
            <a:r>
              <a:rPr lang="en-US" altLang="en-US" sz="4800" b="1" dirty="0">
                <a:solidFill>
                  <a:schemeClr val="tx1"/>
                </a:solidFill>
                <a:latin typeface="Garamond" panose="02020404030301010803" pitchFamily="18" charset="0"/>
              </a:rPr>
              <a:t>Inheritance (cont’d): </a:t>
            </a:r>
          </a:p>
        </p:txBody>
      </p:sp>
      <p:sp>
        <p:nvSpPr>
          <p:cNvPr id="7" name="Rectangle 3">
            <a:extLst>
              <a:ext uri="{FF2B5EF4-FFF2-40B4-BE49-F238E27FC236}">
                <a16:creationId xmlns:a16="http://schemas.microsoft.com/office/drawing/2014/main" id="{CBD7FDE9-C19D-4013-B3D6-652E03B34A8E}"/>
              </a:ext>
            </a:extLst>
          </p:cNvPr>
          <p:cNvSpPr txBox="1">
            <a:spLocks noChangeArrowheads="1"/>
          </p:cNvSpPr>
          <p:nvPr/>
        </p:nvSpPr>
        <p:spPr bwMode="auto">
          <a:xfrm>
            <a:off x="228600" y="1580029"/>
            <a:ext cx="8839200" cy="4953000"/>
          </a:xfrm>
          <a:prstGeom prst="rect">
            <a:avLst/>
          </a:prstGeom>
          <a:noFill/>
          <a:ln w="9525">
            <a:noFill/>
            <a:miter lim="800000"/>
            <a:headEnd/>
            <a:tailEnd/>
          </a:ln>
        </p:spPr>
        <p:txBody>
          <a:bodyPr/>
          <a:lstStyle/>
          <a:p>
            <a:pPr marL="285750" indent="-285750">
              <a:lnSpc>
                <a:spcPct val="110000"/>
              </a:lnSpc>
              <a:spcBef>
                <a:spcPts val="1400"/>
              </a:spcBef>
              <a:spcAft>
                <a:spcPts val="0"/>
              </a:spcAft>
              <a:buFont typeface="Arial" panose="020B0604020202020204" pitchFamily="34" charset="0"/>
              <a:buChar char="•"/>
              <a:defRPr/>
            </a:pPr>
            <a:r>
              <a:rPr lang="en-US" sz="1600" b="1" u="sng" kern="0" dirty="0">
                <a:solidFill>
                  <a:prstClr val="black"/>
                </a:solidFill>
                <a:latin typeface="Garamond" panose="02020404030301010803" pitchFamily="18" charset="0"/>
              </a:rPr>
              <a:t>33% of wealthy Baby Boomer parents</a:t>
            </a:r>
            <a:r>
              <a:rPr lang="en-US" sz="1600" kern="0" dirty="0">
                <a:solidFill>
                  <a:prstClr val="black"/>
                </a:solidFill>
                <a:latin typeface="Garamond" panose="02020404030301010803" pitchFamily="18" charset="0"/>
              </a:rPr>
              <a:t> have </a:t>
            </a:r>
            <a:r>
              <a:rPr lang="en-US" sz="1600" b="1" u="sng" kern="0" dirty="0">
                <a:solidFill>
                  <a:prstClr val="black"/>
                </a:solidFill>
                <a:latin typeface="Garamond" panose="02020404030301010803" pitchFamily="18" charset="0"/>
              </a:rPr>
              <a:t>disclosed</a:t>
            </a:r>
            <a:r>
              <a:rPr lang="en-US" sz="1600" kern="0" dirty="0">
                <a:solidFill>
                  <a:prstClr val="black"/>
                </a:solidFill>
                <a:latin typeface="Garamond" panose="02020404030301010803" pitchFamily="18" charset="0"/>
              </a:rPr>
              <a:t> their </a:t>
            </a:r>
            <a:r>
              <a:rPr lang="en-US" sz="1600" b="1" u="sng" kern="0" dirty="0">
                <a:solidFill>
                  <a:prstClr val="black"/>
                </a:solidFill>
                <a:latin typeface="Garamond" panose="02020404030301010803" pitchFamily="18" charset="0"/>
              </a:rPr>
              <a:t>wealth</a:t>
            </a:r>
            <a:r>
              <a:rPr lang="en-US" sz="1600" kern="0" dirty="0">
                <a:solidFill>
                  <a:prstClr val="black"/>
                </a:solidFill>
                <a:latin typeface="Garamond" panose="02020404030301010803" pitchFamily="18" charset="0"/>
              </a:rPr>
              <a:t> to their children</a:t>
            </a:r>
          </a:p>
          <a:p>
            <a:pPr marL="800100" lvl="1" indent="-342900">
              <a:lnSpc>
                <a:spcPct val="110000"/>
              </a:lnSpc>
              <a:spcBef>
                <a:spcPts val="1400"/>
              </a:spcBef>
              <a:spcAft>
                <a:spcPts val="0"/>
              </a:spcAft>
              <a:buFont typeface="Garamond" panose="02020404030301010803" pitchFamily="18" charset="0"/>
              <a:buChar char="–"/>
              <a:defRPr/>
            </a:pPr>
            <a:r>
              <a:rPr lang="en-US" sz="1400" kern="0" dirty="0">
                <a:solidFill>
                  <a:prstClr val="black"/>
                </a:solidFill>
                <a:latin typeface="Garamond" panose="02020404030301010803" pitchFamily="18" charset="0"/>
              </a:rPr>
              <a:t>50% believe children mature enough 25-34 years old</a:t>
            </a:r>
          </a:p>
          <a:p>
            <a:pPr marL="800100" lvl="1" indent="-342900">
              <a:lnSpc>
                <a:spcPct val="110000"/>
              </a:lnSpc>
              <a:spcBef>
                <a:spcPts val="1400"/>
              </a:spcBef>
              <a:spcAft>
                <a:spcPts val="0"/>
              </a:spcAft>
              <a:buFont typeface="Garamond" panose="02020404030301010803" pitchFamily="18" charset="0"/>
              <a:buChar char="–"/>
              <a:defRPr/>
            </a:pPr>
            <a:r>
              <a:rPr lang="en-US" sz="1400" kern="0" dirty="0">
                <a:solidFill>
                  <a:prstClr val="black"/>
                </a:solidFill>
                <a:latin typeface="Garamond" panose="02020404030301010803" pitchFamily="18" charset="0"/>
              </a:rPr>
              <a:t>25% believe children mature enough 40 years old</a:t>
            </a:r>
          </a:p>
          <a:p>
            <a:pPr marL="800100" lvl="1" indent="-342900">
              <a:lnSpc>
                <a:spcPct val="110000"/>
              </a:lnSpc>
              <a:spcBef>
                <a:spcPts val="1400"/>
              </a:spcBef>
              <a:spcAft>
                <a:spcPts val="0"/>
              </a:spcAft>
              <a:buFont typeface="Garamond" panose="02020404030301010803" pitchFamily="18" charset="0"/>
              <a:buChar char="–"/>
              <a:defRPr/>
            </a:pPr>
            <a:r>
              <a:rPr lang="en-US" sz="1400" b="1" u="sng" kern="0" dirty="0">
                <a:solidFill>
                  <a:prstClr val="black"/>
                </a:solidFill>
                <a:latin typeface="Garamond" panose="02020404030301010803" pitchFamily="18" charset="0"/>
              </a:rPr>
              <a:t>Beneficiary quiet trust</a:t>
            </a:r>
            <a:r>
              <a:rPr lang="en-US" sz="1400" b="1" kern="0" dirty="0">
                <a:solidFill>
                  <a:prstClr val="black"/>
                </a:solidFill>
                <a:latin typeface="Garamond" panose="02020404030301010803" pitchFamily="18" charset="0"/>
              </a:rPr>
              <a:t> </a:t>
            </a:r>
            <a:r>
              <a:rPr lang="en-US" sz="1400" kern="0" dirty="0">
                <a:solidFill>
                  <a:prstClr val="black"/>
                </a:solidFill>
                <a:latin typeface="Garamond" panose="02020404030301010803" pitchFamily="18" charset="0"/>
              </a:rPr>
              <a:t>(limited by state)</a:t>
            </a:r>
          </a:p>
          <a:p>
            <a:pPr marL="1257300" lvl="2" indent="-342900">
              <a:spcBef>
                <a:spcPts val="1400"/>
              </a:spcBef>
              <a:buFont typeface="Wingdings" panose="05000000000000000000" pitchFamily="2" charset="2"/>
              <a:buChar char="Ø"/>
            </a:pPr>
            <a:r>
              <a:rPr lang="en-US" altLang="en-US" sz="1300" dirty="0">
                <a:latin typeface="Garamond" panose="02020404030301010803" pitchFamily="18" charset="0"/>
              </a:rPr>
              <a:t>Optional to </a:t>
            </a:r>
            <a:r>
              <a:rPr lang="en-US" altLang="en-US" sz="1300" b="1" u="sng" dirty="0">
                <a:latin typeface="Garamond" panose="02020404030301010803" pitchFamily="18" charset="0"/>
              </a:rPr>
              <a:t>provide</a:t>
            </a:r>
            <a:r>
              <a:rPr lang="en-US" altLang="en-US" sz="1300" dirty="0">
                <a:latin typeface="Garamond" panose="02020404030301010803" pitchFamily="18" charset="0"/>
              </a:rPr>
              <a:t> </a:t>
            </a:r>
            <a:r>
              <a:rPr lang="en-US" altLang="en-US" sz="1300" b="1" u="sng" dirty="0">
                <a:latin typeface="Garamond" panose="02020404030301010803" pitchFamily="18" charset="0"/>
              </a:rPr>
              <a:t>beneficiaries</a:t>
            </a:r>
            <a:r>
              <a:rPr lang="en-US" altLang="en-US" sz="1300" dirty="0">
                <a:latin typeface="Garamond" panose="02020404030301010803" pitchFamily="18" charset="0"/>
              </a:rPr>
              <a:t> with trust information </a:t>
            </a:r>
          </a:p>
          <a:p>
            <a:pPr marL="1657350" lvl="3" indent="-285750">
              <a:spcBef>
                <a:spcPts val="1400"/>
              </a:spcBef>
              <a:buFont typeface="Wingdings" panose="05000000000000000000" pitchFamily="2" charset="2"/>
              <a:buChar char="v"/>
            </a:pPr>
            <a:r>
              <a:rPr lang="en-US" altLang="en-US" sz="1300" dirty="0">
                <a:latin typeface="Garamond" panose="02020404030301010803" pitchFamily="18" charset="0"/>
              </a:rPr>
              <a:t>Can </a:t>
            </a:r>
            <a:r>
              <a:rPr lang="en-US" altLang="en-US" sz="1300" b="1" u="sng" dirty="0">
                <a:latin typeface="Garamond" panose="02020404030301010803" pitchFamily="18" charset="0"/>
              </a:rPr>
              <a:t>select</a:t>
            </a:r>
            <a:r>
              <a:rPr lang="en-US" altLang="en-US" sz="1300" dirty="0">
                <a:latin typeface="Garamond" panose="02020404030301010803" pitchFamily="18" charset="0"/>
              </a:rPr>
              <a:t> which </a:t>
            </a:r>
            <a:r>
              <a:rPr lang="en-US" altLang="en-US" sz="1300" b="1" u="sng" dirty="0">
                <a:latin typeface="Garamond" panose="02020404030301010803" pitchFamily="18" charset="0"/>
              </a:rPr>
              <a:t>beneficiaries</a:t>
            </a:r>
            <a:r>
              <a:rPr lang="en-US" altLang="en-US" sz="1300" dirty="0">
                <a:latin typeface="Garamond" panose="02020404030301010803" pitchFamily="18" charset="0"/>
              </a:rPr>
              <a:t> will not receive trust information</a:t>
            </a:r>
          </a:p>
          <a:p>
            <a:pPr marL="1657350" lvl="3" indent="-285750">
              <a:spcBef>
                <a:spcPts val="1400"/>
              </a:spcBef>
              <a:buFont typeface="Wingdings" panose="05000000000000000000" pitchFamily="2" charset="2"/>
              <a:buChar char="v"/>
            </a:pPr>
            <a:r>
              <a:rPr lang="en-US" altLang="en-US" sz="1300" dirty="0">
                <a:latin typeface="Garamond" panose="02020404030301010803" pitchFamily="18" charset="0"/>
              </a:rPr>
              <a:t>If </a:t>
            </a:r>
            <a:r>
              <a:rPr lang="en-US" altLang="en-US" sz="1300" b="1" u="sng" dirty="0">
                <a:latin typeface="Garamond" panose="02020404030301010803" pitchFamily="18" charset="0"/>
              </a:rPr>
              <a:t>trust distribution</a:t>
            </a:r>
            <a:r>
              <a:rPr lang="en-US" altLang="en-US" sz="1300" dirty="0">
                <a:latin typeface="Garamond" panose="02020404030301010803" pitchFamily="18" charset="0"/>
              </a:rPr>
              <a:t> made to beneficiary </a:t>
            </a:r>
          </a:p>
          <a:p>
            <a:pPr marL="2114550" lvl="4" indent="-285750">
              <a:spcBef>
                <a:spcPts val="1400"/>
              </a:spcBef>
              <a:buFont typeface="Courier New" panose="02070309020205020404" pitchFamily="49" charset="0"/>
              <a:buChar char="o"/>
            </a:pPr>
            <a:r>
              <a:rPr lang="en-US" altLang="en-US" sz="1300" dirty="0">
                <a:latin typeface="Garamond" panose="02020404030301010803" pitchFamily="18" charset="0"/>
              </a:rPr>
              <a:t>Not necessary to provide any trust information other than the distribution check</a:t>
            </a:r>
          </a:p>
          <a:p>
            <a:pPr marL="1657350" lvl="3" indent="-285750">
              <a:spcBef>
                <a:spcPts val="1400"/>
              </a:spcBef>
              <a:buFont typeface="Wingdings" panose="05000000000000000000" pitchFamily="2" charset="2"/>
              <a:buChar char="v"/>
            </a:pPr>
            <a:r>
              <a:rPr lang="en-US" altLang="en-US" sz="1300" dirty="0">
                <a:latin typeface="Garamond" panose="02020404030301010803" pitchFamily="18" charset="0"/>
              </a:rPr>
              <a:t>Trust quiet even </a:t>
            </a:r>
            <a:r>
              <a:rPr lang="en-US" altLang="en-US" sz="1300" b="1" u="sng" dirty="0">
                <a:latin typeface="Garamond" panose="02020404030301010803" pitchFamily="18" charset="0"/>
              </a:rPr>
              <a:t>after</a:t>
            </a:r>
            <a:r>
              <a:rPr lang="en-US" altLang="en-US" sz="1300" dirty="0">
                <a:latin typeface="Garamond" panose="02020404030301010803" pitchFamily="18" charset="0"/>
              </a:rPr>
              <a:t> </a:t>
            </a:r>
            <a:r>
              <a:rPr lang="en-US" altLang="en-US" sz="1300" b="1" u="sng" dirty="0">
                <a:latin typeface="Garamond" panose="02020404030301010803" pitchFamily="18" charset="0"/>
              </a:rPr>
              <a:t>grantor’s death</a:t>
            </a:r>
            <a:r>
              <a:rPr lang="en-US" altLang="en-US" sz="1300" dirty="0">
                <a:latin typeface="Garamond" panose="02020404030301010803" pitchFamily="18" charset="0"/>
              </a:rPr>
              <a:t> or </a:t>
            </a:r>
            <a:r>
              <a:rPr lang="en-US" altLang="en-US" sz="1300" b="1" u="sng" dirty="0">
                <a:latin typeface="Garamond" panose="02020404030301010803" pitchFamily="18" charset="0"/>
              </a:rPr>
              <a:t>incapacity</a:t>
            </a:r>
            <a:r>
              <a:rPr lang="en-US" altLang="en-US" sz="1300" dirty="0">
                <a:latin typeface="Garamond" panose="02020404030301010803" pitchFamily="18" charset="0"/>
              </a:rPr>
              <a:t>  </a:t>
            </a:r>
          </a:p>
          <a:p>
            <a:pPr marL="2114550" lvl="4" indent="-285750">
              <a:spcBef>
                <a:spcPts val="1400"/>
              </a:spcBef>
              <a:buFont typeface="Courier New" panose="02070309020205020404" pitchFamily="49" charset="0"/>
              <a:buChar char="o"/>
            </a:pPr>
            <a:r>
              <a:rPr lang="en-US" altLang="en-US" sz="1300" b="1" u="sng" dirty="0">
                <a:latin typeface="Garamond" panose="02020404030301010803" pitchFamily="18" charset="0"/>
              </a:rPr>
              <a:t>Trust Protector</a:t>
            </a:r>
            <a:r>
              <a:rPr lang="en-US" altLang="en-US" sz="1300" b="1" dirty="0">
                <a:latin typeface="Garamond" panose="02020404030301010803" pitchFamily="18" charset="0"/>
              </a:rPr>
              <a:t> </a:t>
            </a:r>
            <a:r>
              <a:rPr lang="en-US" altLang="en-US" sz="1300" dirty="0">
                <a:latin typeface="Garamond" panose="02020404030301010803" pitchFamily="18" charset="0"/>
              </a:rPr>
              <a:t>can decide</a:t>
            </a:r>
            <a:endParaRPr lang="en-US" altLang="en-US" sz="1300" b="1" u="sng" dirty="0">
              <a:latin typeface="Garamond" panose="02020404030301010803" pitchFamily="18" charset="0"/>
            </a:endParaRPr>
          </a:p>
          <a:p>
            <a:pPr marL="2114550" lvl="4" indent="-285750">
              <a:spcBef>
                <a:spcPts val="1400"/>
              </a:spcBef>
              <a:buFont typeface="Courier New" panose="02070309020205020404" pitchFamily="49" charset="0"/>
              <a:buChar char="o"/>
            </a:pPr>
            <a:r>
              <a:rPr lang="en-US" altLang="en-US" sz="1300" b="1" u="sng" dirty="0">
                <a:latin typeface="Garamond" panose="02020404030301010803" pitchFamily="18" charset="0"/>
              </a:rPr>
              <a:t>Still</a:t>
            </a:r>
            <a:r>
              <a:rPr lang="en-US" altLang="en-US" sz="1300" dirty="0">
                <a:latin typeface="Garamond" panose="02020404030301010803" pitchFamily="18" charset="0"/>
              </a:rPr>
              <a:t> able to </a:t>
            </a:r>
            <a:r>
              <a:rPr lang="en-US" altLang="en-US" sz="1300" b="1" u="sng" dirty="0">
                <a:latin typeface="Garamond" panose="02020404030301010803" pitchFamily="18" charset="0"/>
              </a:rPr>
              <a:t>keep</a:t>
            </a:r>
            <a:r>
              <a:rPr lang="en-US" altLang="en-US" sz="1300" dirty="0">
                <a:latin typeface="Garamond" panose="02020404030301010803" pitchFamily="18" charset="0"/>
              </a:rPr>
              <a:t> the trust </a:t>
            </a:r>
            <a:r>
              <a:rPr lang="en-US" altLang="en-US" sz="1300" b="1" u="sng" dirty="0">
                <a:latin typeface="Garamond" panose="02020404030301010803" pitchFamily="18" charset="0"/>
              </a:rPr>
              <a:t>quiet</a:t>
            </a:r>
          </a:p>
          <a:p>
            <a:pPr marL="2114550" lvl="4" indent="-285750">
              <a:spcBef>
                <a:spcPts val="1400"/>
              </a:spcBef>
              <a:buFont typeface="Courier New" panose="02070309020205020404" pitchFamily="49" charset="0"/>
              <a:buChar char="o"/>
            </a:pPr>
            <a:r>
              <a:rPr lang="en-US" altLang="en-US" sz="1300" b="1" u="sng" dirty="0">
                <a:latin typeface="Garamond" panose="02020404030301010803" pitchFamily="18" charset="0"/>
              </a:rPr>
              <a:t>Not limited</a:t>
            </a:r>
            <a:r>
              <a:rPr lang="en-US" altLang="en-US" sz="1300" dirty="0">
                <a:latin typeface="Garamond" panose="02020404030301010803" pitchFamily="18" charset="0"/>
              </a:rPr>
              <a:t> to a </a:t>
            </a:r>
            <a:r>
              <a:rPr lang="en-US" altLang="en-US" sz="1300" b="1" u="sng" dirty="0">
                <a:latin typeface="Garamond" panose="02020404030301010803" pitchFamily="18" charset="0"/>
              </a:rPr>
              <a:t>time period</a:t>
            </a:r>
            <a:r>
              <a:rPr lang="en-US" altLang="en-US" sz="1300" b="1" dirty="0">
                <a:latin typeface="Garamond" panose="02020404030301010803" pitchFamily="18" charset="0"/>
              </a:rPr>
              <a:t> </a:t>
            </a:r>
            <a:endParaRPr lang="en-US" altLang="en-US" sz="1300" u="sng" dirty="0">
              <a:latin typeface="Garamond" panose="02020404030301010803" pitchFamily="18" charset="0"/>
            </a:endParaRPr>
          </a:p>
          <a:p>
            <a:pPr marL="1714500" lvl="3" indent="-342900">
              <a:lnSpc>
                <a:spcPct val="110000"/>
              </a:lnSpc>
              <a:spcBef>
                <a:spcPts val="600"/>
              </a:spcBef>
              <a:spcAft>
                <a:spcPts val="0"/>
              </a:spcAft>
              <a:buFont typeface="Garamond" panose="02020404030301010803" pitchFamily="18" charset="0"/>
              <a:buChar char="–"/>
              <a:defRPr/>
            </a:pPr>
            <a:endParaRPr lang="en-US" sz="1400" kern="0" dirty="0">
              <a:solidFill>
                <a:prstClr val="black"/>
              </a:solidFill>
              <a:latin typeface="Garamond" panose="02020404030301010803" pitchFamily="18" charset="0"/>
            </a:endParaRPr>
          </a:p>
          <a:p>
            <a:pPr marL="2171700" lvl="4" indent="-342900">
              <a:lnSpc>
                <a:spcPct val="110000"/>
              </a:lnSpc>
              <a:spcBef>
                <a:spcPts val="600"/>
              </a:spcBef>
              <a:buFont typeface="Wingdings" panose="05000000000000000000" pitchFamily="2" charset="2"/>
              <a:buChar char="Ø"/>
              <a:defRPr/>
            </a:pPr>
            <a:endParaRPr lang="en-US" sz="1600" kern="0" dirty="0">
              <a:solidFill>
                <a:prstClr val="black"/>
              </a:solidFill>
              <a:latin typeface="Garamond" panose="02020404030301010803" pitchFamily="18" charset="0"/>
            </a:endParaRPr>
          </a:p>
          <a:p>
            <a:pPr lvl="1">
              <a:lnSpc>
                <a:spcPct val="110000"/>
              </a:lnSpc>
              <a:spcBef>
                <a:spcPts val="300"/>
              </a:spcBef>
              <a:spcAft>
                <a:spcPts val="0"/>
              </a:spcAft>
              <a:defRPr/>
            </a:pPr>
            <a:endParaRPr lang="en-US" sz="1400" kern="0" dirty="0">
              <a:solidFill>
                <a:prstClr val="black"/>
              </a:solidFill>
              <a:latin typeface="Garamond" panose="02020404030301010803" pitchFamily="18" charset="0"/>
            </a:endParaRPr>
          </a:p>
        </p:txBody>
      </p:sp>
      <p:sp>
        <p:nvSpPr>
          <p:cNvPr id="14341" name="TextBox 17">
            <a:extLst>
              <a:ext uri="{FF2B5EF4-FFF2-40B4-BE49-F238E27FC236}">
                <a16:creationId xmlns:a16="http://schemas.microsoft.com/office/drawing/2014/main" id="{783FF1C8-F1E1-4115-A80B-AFBBBEBD302F}"/>
              </a:ext>
            </a:extLst>
          </p:cNvPr>
          <p:cNvSpPr txBox="1">
            <a:spLocks noChangeArrowheads="1"/>
          </p:cNvSpPr>
          <p:nvPr/>
        </p:nvSpPr>
        <p:spPr bwMode="auto">
          <a:xfrm>
            <a:off x="152400" y="6211361"/>
            <a:ext cx="8763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sz="1000" b="1" kern="0" dirty="0">
                <a:solidFill>
                  <a:prstClr val="black"/>
                </a:solidFill>
                <a:latin typeface="Garamond" panose="02020404030301010803" pitchFamily="18" charset="0"/>
              </a:rPr>
              <a:t>     </a:t>
            </a:r>
            <a:r>
              <a:rPr lang="en-US" sz="1000" b="1" u="sng" kern="0" dirty="0">
                <a:solidFill>
                  <a:prstClr val="black"/>
                </a:solidFill>
                <a:latin typeface="Garamond" panose="02020404030301010803" pitchFamily="18" charset="0"/>
              </a:rPr>
              <a:t>Source</a:t>
            </a:r>
            <a:r>
              <a:rPr lang="en-US" sz="1000" kern="0" dirty="0">
                <a:solidFill>
                  <a:prstClr val="black"/>
                </a:solidFill>
                <a:latin typeface="Garamond" panose="02020404030301010803" pitchFamily="18" charset="0"/>
              </a:rPr>
              <a:t>: </a:t>
            </a:r>
            <a:r>
              <a:rPr lang="en-US" sz="1000" i="1" kern="0" dirty="0">
                <a:solidFill>
                  <a:prstClr val="black"/>
                </a:solidFill>
                <a:latin typeface="Garamond" panose="02020404030301010803" pitchFamily="18" charset="0"/>
              </a:rPr>
              <a:t>U.S. Trust study </a:t>
            </a:r>
            <a:endParaRPr lang="en-US" altLang="en-US" sz="1000" b="1" i="1" dirty="0">
              <a:latin typeface="Garamond" panose="02020404030301010803" pitchFamily="18" charset="0"/>
            </a:endParaRPr>
          </a:p>
          <a:p>
            <a:pPr eaLnBrk="1" hangingPunct="1">
              <a:spcBef>
                <a:spcPct val="0"/>
              </a:spcBef>
              <a:buFontTx/>
              <a:buNone/>
              <a:defRPr/>
            </a:pPr>
            <a:r>
              <a:rPr lang="en-US" altLang="en-US" sz="1000" b="1" dirty="0">
                <a:latin typeface="Garamond" panose="02020404030301010803" pitchFamily="18" charset="0"/>
              </a:rPr>
              <a:t>  * </a:t>
            </a:r>
            <a:r>
              <a:rPr lang="en-US" altLang="en-US" sz="1000" b="1" u="sng" dirty="0">
                <a:latin typeface="Garamond" panose="02020404030301010803" pitchFamily="18" charset="0"/>
              </a:rPr>
              <a:t>Source</a:t>
            </a:r>
            <a:r>
              <a:rPr lang="en-US" altLang="en-US" sz="1000" dirty="0">
                <a:latin typeface="Garamond" panose="02020404030301010803" pitchFamily="18" charset="0"/>
              </a:rPr>
              <a:t>: Al W. King, III “Should You Keep a Trust Quiet (Silent) From Beneficiaries” </a:t>
            </a:r>
            <a:r>
              <a:rPr lang="en-US" altLang="en-US" sz="1000" i="1" dirty="0">
                <a:latin typeface="Garamond" panose="02020404030301010803" pitchFamily="18" charset="0"/>
              </a:rPr>
              <a:t>Trusts &amp; Estates </a:t>
            </a:r>
            <a:r>
              <a:rPr lang="en-US" altLang="en-US" sz="1000" dirty="0">
                <a:latin typeface="Garamond" panose="02020404030301010803" pitchFamily="18" charset="0"/>
              </a:rPr>
              <a:t>Magazine, April 2015.</a:t>
            </a:r>
          </a:p>
        </p:txBody>
      </p:sp>
      <p:sp>
        <p:nvSpPr>
          <p:cNvPr id="29701" name="Rectangle 4">
            <a:extLst>
              <a:ext uri="{FF2B5EF4-FFF2-40B4-BE49-F238E27FC236}">
                <a16:creationId xmlns:a16="http://schemas.microsoft.com/office/drawing/2014/main" id="{4AF7F624-0705-1985-225A-BAC98D504CE2}"/>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2D5749AA-5922-4A34-97FA-C41A49B93F8F}" type="slidenum">
              <a:rPr lang="en-US" altLang="en-US" sz="1400">
                <a:latin typeface="Garamond" panose="02020404030301010803" pitchFamily="18" charset="0"/>
              </a:rPr>
              <a:pPr algn="r" eaLnBrk="1" hangingPunct="1">
                <a:spcBef>
                  <a:spcPct val="0"/>
                </a:spcBef>
                <a:buFontTx/>
                <a:buNone/>
              </a:pPr>
              <a:t>11</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1875113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xfrm>
            <a:off x="8776716" y="6561718"/>
            <a:ext cx="325119" cy="260350"/>
          </a:xfrm>
          <a:prstGeom prst="rect">
            <a:avLst/>
          </a:prstGeom>
        </p:spPr>
        <p:txBody>
          <a:bodyPr vert="horz" wrap="square" lIns="0" tIns="0" rIns="0" bIns="0" rtlCol="0">
            <a:spAutoFit/>
          </a:bodyPr>
          <a:lstStyle>
            <a:defPPr>
              <a:defRPr kern="0"/>
            </a:defPPr>
            <a:lvl1pPr>
              <a:defRPr sz="1400" b="0" i="0">
                <a:solidFill>
                  <a:schemeClr val="tx1"/>
                </a:solidFill>
                <a:latin typeface="Garamond"/>
                <a:cs typeface="Garamond"/>
              </a:defRPr>
            </a:lvl1pPr>
          </a:lstStyle>
          <a:p>
            <a:pPr marL="38100">
              <a:lnSpc>
                <a:spcPts val="1590"/>
              </a:lnSpc>
            </a:pPr>
            <a:fld id="{81D60167-4931-47E6-BA6A-407CBD079E47}" type="slidenum">
              <a:rPr lang="en-US" smtClean="0"/>
              <a:pPr marL="38100">
                <a:lnSpc>
                  <a:spcPts val="1590"/>
                </a:lnSpc>
              </a:pPr>
              <a:t>12</a:t>
            </a:fld>
            <a:endParaRPr dirty="0"/>
          </a:p>
        </p:txBody>
      </p:sp>
      <p:sp>
        <p:nvSpPr>
          <p:cNvPr id="10" name="Title 1">
            <a:extLst>
              <a:ext uri="{FF2B5EF4-FFF2-40B4-BE49-F238E27FC236}">
                <a16:creationId xmlns:a16="http://schemas.microsoft.com/office/drawing/2014/main" id="{128BE907-2306-8F17-A453-36C845E5A1EA}"/>
              </a:ext>
            </a:extLst>
          </p:cNvPr>
          <p:cNvSpPr>
            <a:spLocks noGrp="1" noChangeArrowheads="1"/>
          </p:cNvSpPr>
          <p:nvPr>
            <p:ph type="title"/>
          </p:nvPr>
        </p:nvSpPr>
        <p:spPr>
          <a:xfrm>
            <a:off x="2157475" y="438644"/>
            <a:ext cx="6781800" cy="692497"/>
          </a:xfrm>
        </p:spPr>
        <p:txBody>
          <a:bodyPr/>
          <a:lstStyle/>
          <a:p>
            <a:r>
              <a:rPr lang="en-US" altLang="en-US" sz="4500" b="1" i="0" dirty="0">
                <a:latin typeface="Garamond" panose="02020404030301010803" pitchFamily="18" charset="0"/>
              </a:rPr>
              <a:t>“Giving While Living”</a:t>
            </a:r>
            <a:r>
              <a:rPr lang="en-US" altLang="en-US" sz="4500" b="1" i="0" dirty="0">
                <a:solidFill>
                  <a:schemeClr val="tx1"/>
                </a:solidFill>
                <a:latin typeface="Garamond" panose="02020404030301010803" pitchFamily="18" charset="0"/>
              </a:rPr>
              <a:t> </a:t>
            </a:r>
          </a:p>
        </p:txBody>
      </p:sp>
      <p:sp>
        <p:nvSpPr>
          <p:cNvPr id="11" name="TextBox 10">
            <a:extLst>
              <a:ext uri="{FF2B5EF4-FFF2-40B4-BE49-F238E27FC236}">
                <a16:creationId xmlns:a16="http://schemas.microsoft.com/office/drawing/2014/main" id="{D637499C-636C-A128-D3EC-FE1DF11B1757}"/>
              </a:ext>
            </a:extLst>
          </p:cNvPr>
          <p:cNvSpPr txBox="1"/>
          <p:nvPr/>
        </p:nvSpPr>
        <p:spPr>
          <a:xfrm>
            <a:off x="292862" y="1569978"/>
            <a:ext cx="8558275" cy="5121915"/>
          </a:xfrm>
          <a:prstGeom prst="rect">
            <a:avLst/>
          </a:prstGeom>
          <a:noFill/>
        </p:spPr>
        <p:txBody>
          <a:bodyPr wrap="square" rtlCol="0">
            <a:spAutoFit/>
          </a:bodyPr>
          <a:lstStyle/>
          <a:p>
            <a:pPr marL="311150" indent="-286385">
              <a:lnSpc>
                <a:spcPct val="100000"/>
              </a:lnSpc>
              <a:spcBef>
                <a:spcPts val="1900"/>
              </a:spcBef>
              <a:buFont typeface="Arial"/>
              <a:buChar char="•"/>
              <a:tabLst>
                <a:tab pos="311150" algn="l"/>
              </a:tabLst>
            </a:pPr>
            <a:r>
              <a:rPr lang="en-US" sz="1800" b="1" u="sng" spc="-10" dirty="0">
                <a:uFill>
                  <a:solidFill>
                    <a:srgbClr val="000000"/>
                  </a:solidFill>
                </a:uFill>
                <a:latin typeface="Garamond"/>
                <a:cs typeface="Garamond"/>
              </a:rPr>
              <a:t>Heirs</a:t>
            </a:r>
            <a:r>
              <a:rPr lang="en-US" sz="1800" b="1" spc="-10" dirty="0">
                <a:uFill>
                  <a:solidFill>
                    <a:srgbClr val="000000"/>
                  </a:solidFill>
                </a:uFill>
                <a:latin typeface="Garamond"/>
                <a:cs typeface="Garamond"/>
              </a:rPr>
              <a:t> </a:t>
            </a:r>
            <a:r>
              <a:rPr lang="en-US" sz="1800" b="1" u="sng" spc="-10" dirty="0">
                <a:uFill>
                  <a:solidFill>
                    <a:srgbClr val="000000"/>
                  </a:solidFill>
                </a:uFill>
                <a:latin typeface="Garamond"/>
                <a:cs typeface="Garamond"/>
              </a:rPr>
              <a:t>increasingly do not have to wait</a:t>
            </a:r>
            <a:r>
              <a:rPr lang="en-US" sz="1800" b="1" spc="-10" dirty="0">
                <a:uFill>
                  <a:solidFill>
                    <a:srgbClr val="000000"/>
                  </a:solidFill>
                </a:uFill>
                <a:latin typeface="Garamond"/>
                <a:cs typeface="Garamond"/>
              </a:rPr>
              <a:t> </a:t>
            </a:r>
            <a:r>
              <a:rPr lang="en-US" sz="1800" spc="-10" dirty="0">
                <a:uFill>
                  <a:solidFill>
                    <a:srgbClr val="000000"/>
                  </a:solidFill>
                </a:uFill>
                <a:latin typeface="Garamond"/>
                <a:cs typeface="Garamond"/>
              </a:rPr>
              <a:t>for </a:t>
            </a:r>
            <a:r>
              <a:rPr lang="en-US" sz="1800" b="1" u="sng" spc="-10" dirty="0">
                <a:uFill>
                  <a:solidFill>
                    <a:srgbClr val="000000"/>
                  </a:solidFill>
                </a:uFill>
                <a:latin typeface="Garamond"/>
                <a:cs typeface="Garamond"/>
              </a:rPr>
              <a:t>passing</a:t>
            </a:r>
            <a:r>
              <a:rPr lang="en-US" sz="1800" spc="-10" dirty="0">
                <a:uFill>
                  <a:solidFill>
                    <a:srgbClr val="000000"/>
                  </a:solidFill>
                </a:uFill>
                <a:latin typeface="Garamond"/>
                <a:cs typeface="Garamond"/>
              </a:rPr>
              <a:t> of </a:t>
            </a:r>
            <a:r>
              <a:rPr lang="en-US" sz="1800" b="1" u="sng" spc="-10" dirty="0">
                <a:uFill>
                  <a:solidFill>
                    <a:srgbClr val="000000"/>
                  </a:solidFill>
                </a:uFill>
                <a:latin typeface="Garamond"/>
                <a:cs typeface="Garamond"/>
              </a:rPr>
              <a:t>elders</a:t>
            </a:r>
            <a:r>
              <a:rPr lang="en-US" sz="1800" spc="-10" dirty="0">
                <a:uFill>
                  <a:solidFill>
                    <a:srgbClr val="000000"/>
                  </a:solidFill>
                </a:uFill>
                <a:latin typeface="Garamond"/>
                <a:cs typeface="Garamond"/>
              </a:rPr>
              <a:t> to </a:t>
            </a:r>
            <a:r>
              <a:rPr lang="en-US" sz="1800" b="1" u="sng" spc="-10" dirty="0">
                <a:uFill>
                  <a:solidFill>
                    <a:srgbClr val="000000"/>
                  </a:solidFill>
                </a:uFill>
                <a:latin typeface="Garamond"/>
                <a:cs typeface="Garamond"/>
              </a:rPr>
              <a:t>benefit</a:t>
            </a:r>
            <a:r>
              <a:rPr lang="en-US" sz="1800" b="1" spc="-10" dirty="0">
                <a:uFill>
                  <a:solidFill>
                    <a:srgbClr val="000000"/>
                  </a:solidFill>
                </a:uFill>
                <a:latin typeface="Garamond"/>
                <a:cs typeface="Garamond"/>
              </a:rPr>
              <a:t> </a:t>
            </a:r>
            <a:r>
              <a:rPr lang="en-US" sz="1800" spc="-10" dirty="0">
                <a:uFill>
                  <a:solidFill>
                    <a:srgbClr val="000000"/>
                  </a:solidFill>
                </a:uFill>
                <a:latin typeface="Garamond"/>
                <a:cs typeface="Garamond"/>
              </a:rPr>
              <a:t>from</a:t>
            </a:r>
            <a:r>
              <a:rPr lang="en-US" sz="1800" b="1" u="sng" spc="-10" dirty="0">
                <a:uFill>
                  <a:solidFill>
                    <a:srgbClr val="000000"/>
                  </a:solidFill>
                </a:uFill>
                <a:latin typeface="Garamond"/>
                <a:cs typeface="Garamond"/>
              </a:rPr>
              <a:t> family assets</a:t>
            </a:r>
            <a:r>
              <a:rPr lang="en-US" sz="1800" b="1" spc="-10" dirty="0">
                <a:uFill>
                  <a:solidFill>
                    <a:srgbClr val="000000"/>
                  </a:solidFill>
                </a:uFill>
                <a:latin typeface="Garamond"/>
                <a:cs typeface="Garamond"/>
              </a:rPr>
              <a:t>: </a:t>
            </a:r>
            <a:r>
              <a:rPr lang="en-US" sz="1800" spc="-10" dirty="0">
                <a:uFill>
                  <a:solidFill>
                    <a:srgbClr val="000000"/>
                  </a:solidFill>
                </a:uFill>
                <a:latin typeface="Garamond"/>
                <a:cs typeface="Garamond"/>
              </a:rPr>
              <a:t>popularity of </a:t>
            </a:r>
            <a:r>
              <a:rPr lang="en-US" sz="1800" b="1" spc="-10" dirty="0">
                <a:uFill>
                  <a:solidFill>
                    <a:srgbClr val="000000"/>
                  </a:solidFill>
                </a:uFill>
                <a:latin typeface="Garamond"/>
                <a:cs typeface="Garamond"/>
              </a:rPr>
              <a:t>“</a:t>
            </a:r>
            <a:r>
              <a:rPr lang="en-US" sz="1800" b="1" u="sng" spc="-10" dirty="0">
                <a:uFill>
                  <a:solidFill>
                    <a:srgbClr val="000000"/>
                  </a:solidFill>
                </a:uFill>
                <a:latin typeface="Garamond"/>
                <a:cs typeface="Garamond"/>
              </a:rPr>
              <a:t>Giving While Living</a:t>
            </a:r>
            <a:r>
              <a:rPr lang="en-US" sz="1800" b="1" spc="-10" dirty="0">
                <a:uFill>
                  <a:solidFill>
                    <a:srgbClr val="000000"/>
                  </a:solidFill>
                </a:uFill>
                <a:latin typeface="Garamond"/>
                <a:cs typeface="Garamond"/>
              </a:rPr>
              <a:t>”</a:t>
            </a:r>
          </a:p>
          <a:p>
            <a:pPr marL="311150" indent="-286385">
              <a:lnSpc>
                <a:spcPct val="100000"/>
              </a:lnSpc>
              <a:spcBef>
                <a:spcPts val="1900"/>
              </a:spcBef>
              <a:buFont typeface="Arial"/>
              <a:buChar char="•"/>
              <a:tabLst>
                <a:tab pos="311150" algn="l"/>
              </a:tabLst>
            </a:pPr>
            <a:r>
              <a:rPr lang="en-US" sz="1800" b="1" u="sng" spc="-10" dirty="0">
                <a:uFill>
                  <a:solidFill>
                    <a:srgbClr val="000000"/>
                  </a:solidFill>
                </a:uFill>
                <a:latin typeface="Garamond"/>
                <a:cs typeface="Garamond"/>
              </a:rPr>
              <a:t>Reasons</a:t>
            </a:r>
            <a:r>
              <a:rPr lang="en-US" sz="1800" spc="-10" dirty="0">
                <a:uFill>
                  <a:solidFill>
                    <a:srgbClr val="000000"/>
                  </a:solidFill>
                </a:uFill>
                <a:latin typeface="Garamond"/>
                <a:cs typeface="Garamond"/>
              </a:rPr>
              <a:t> for </a:t>
            </a:r>
            <a:r>
              <a:rPr lang="en-US" b="1" spc="-10" dirty="0">
                <a:uFill>
                  <a:solidFill>
                    <a:srgbClr val="000000"/>
                  </a:solidFill>
                </a:uFill>
                <a:latin typeface="Garamond"/>
                <a:cs typeface="Garamond"/>
              </a:rPr>
              <a:t>“</a:t>
            </a:r>
            <a:r>
              <a:rPr lang="en-US" sz="1800" b="1" u="sng" spc="-10" dirty="0">
                <a:uFill>
                  <a:solidFill>
                    <a:srgbClr val="000000"/>
                  </a:solidFill>
                </a:uFill>
                <a:latin typeface="Garamond"/>
                <a:cs typeface="Garamond"/>
              </a:rPr>
              <a:t>Giving While Living</a:t>
            </a:r>
            <a:r>
              <a:rPr lang="en-US" sz="1800" b="1" spc="-10" dirty="0">
                <a:uFill>
                  <a:solidFill>
                    <a:srgbClr val="000000"/>
                  </a:solidFill>
                </a:uFill>
                <a:latin typeface="Garamond"/>
                <a:cs typeface="Garamond"/>
              </a:rPr>
              <a:t>”</a:t>
            </a:r>
          </a:p>
          <a:p>
            <a:pPr marL="1225550" lvl="2" indent="-286385">
              <a:spcBef>
                <a:spcPts val="1900"/>
              </a:spcBef>
              <a:buFont typeface="Garamond" panose="02020404030301010803" pitchFamily="18" charset="0"/>
              <a:buChar char="–"/>
              <a:tabLst>
                <a:tab pos="311150" algn="l"/>
              </a:tabLst>
            </a:pPr>
            <a:r>
              <a:rPr lang="en-US" sz="1600" b="1" u="sng" spc="-10" dirty="0">
                <a:uFill>
                  <a:solidFill>
                    <a:srgbClr val="000000"/>
                  </a:solidFill>
                </a:uFill>
                <a:latin typeface="Garamond"/>
                <a:cs typeface="Garamond"/>
              </a:rPr>
              <a:t>Baby Boomers</a:t>
            </a:r>
            <a:r>
              <a:rPr lang="en-US" sz="1600" b="1" spc="-10" dirty="0">
                <a:uFill>
                  <a:solidFill>
                    <a:srgbClr val="000000"/>
                  </a:solidFill>
                </a:uFill>
                <a:latin typeface="Garamond"/>
                <a:cs typeface="Garamond"/>
              </a:rPr>
              <a:t> </a:t>
            </a:r>
            <a:r>
              <a:rPr lang="en-US" sz="1600" spc="-10" dirty="0">
                <a:uFill>
                  <a:solidFill>
                    <a:srgbClr val="000000"/>
                  </a:solidFill>
                </a:uFill>
                <a:latin typeface="Garamond"/>
                <a:cs typeface="Garamond"/>
              </a:rPr>
              <a:t>benefited: </a:t>
            </a:r>
            <a:r>
              <a:rPr lang="en-US" sz="1600" b="1" spc="-10" dirty="0">
                <a:uFill>
                  <a:solidFill>
                    <a:srgbClr val="000000"/>
                  </a:solidFill>
                </a:uFill>
                <a:latin typeface="Garamond"/>
                <a:cs typeface="Garamond"/>
              </a:rPr>
              <a:t>financial </a:t>
            </a:r>
            <a:r>
              <a:rPr lang="en-US" sz="1600" spc="-10" dirty="0">
                <a:uFill>
                  <a:solidFill>
                    <a:srgbClr val="000000"/>
                  </a:solidFill>
                </a:uFill>
                <a:latin typeface="Garamond"/>
                <a:cs typeface="Garamond"/>
              </a:rPr>
              <a:t>[and] </a:t>
            </a:r>
            <a:r>
              <a:rPr lang="en-US" sz="1600" b="1" spc="-10" dirty="0">
                <a:uFill>
                  <a:solidFill>
                    <a:srgbClr val="000000"/>
                  </a:solidFill>
                </a:uFill>
                <a:latin typeface="Garamond"/>
                <a:cs typeface="Garamond"/>
              </a:rPr>
              <a:t>housing markets </a:t>
            </a:r>
          </a:p>
          <a:p>
            <a:pPr marL="2139950" lvl="4" indent="-286385">
              <a:spcBef>
                <a:spcPts val="1900"/>
              </a:spcBef>
              <a:buFont typeface="Wingdings" panose="05000000000000000000" pitchFamily="2" charset="2"/>
              <a:buChar char="Ø"/>
              <a:tabLst>
                <a:tab pos="311150" algn="l"/>
              </a:tabLst>
            </a:pPr>
            <a:r>
              <a:rPr lang="en-US" sz="1600" spc="-10" dirty="0">
                <a:uFill>
                  <a:solidFill>
                    <a:srgbClr val="000000"/>
                  </a:solidFill>
                </a:uFill>
                <a:latin typeface="Garamond"/>
                <a:cs typeface="Garamond"/>
              </a:rPr>
              <a:t>Average price of </a:t>
            </a:r>
            <a:r>
              <a:rPr lang="en-US" sz="1600" b="1" u="sng" spc="-10" dirty="0">
                <a:uFill>
                  <a:solidFill>
                    <a:srgbClr val="000000"/>
                  </a:solidFill>
                </a:uFill>
                <a:latin typeface="Garamond"/>
                <a:cs typeface="Garamond"/>
              </a:rPr>
              <a:t>U.S. home</a:t>
            </a:r>
            <a:r>
              <a:rPr lang="en-US" sz="1600" b="1" spc="-10" dirty="0">
                <a:uFill>
                  <a:solidFill>
                    <a:srgbClr val="000000"/>
                  </a:solidFill>
                </a:uFill>
                <a:latin typeface="Garamond"/>
                <a:cs typeface="Garamond"/>
              </a:rPr>
              <a:t>: </a:t>
            </a:r>
            <a:r>
              <a:rPr lang="en-US" sz="1600" b="1" u="sng" spc="-10" dirty="0">
                <a:uFill>
                  <a:solidFill>
                    <a:srgbClr val="000000"/>
                  </a:solidFill>
                </a:uFill>
                <a:latin typeface="Garamond"/>
                <a:cs typeface="Garamond"/>
              </a:rPr>
              <a:t>500% increase</a:t>
            </a:r>
            <a:r>
              <a:rPr lang="en-US" sz="1600" b="1" spc="-10" dirty="0">
                <a:uFill>
                  <a:solidFill>
                    <a:srgbClr val="000000"/>
                  </a:solidFill>
                </a:uFill>
                <a:latin typeface="Garamond"/>
                <a:cs typeface="Garamond"/>
              </a:rPr>
              <a:t> </a:t>
            </a:r>
            <a:r>
              <a:rPr lang="en-US" sz="1600" b="1" u="sng" spc="-10" dirty="0">
                <a:uFill>
                  <a:solidFill>
                    <a:srgbClr val="000000"/>
                  </a:solidFill>
                </a:uFill>
                <a:latin typeface="Garamond"/>
                <a:cs typeface="Garamond"/>
              </a:rPr>
              <a:t>since 1983</a:t>
            </a:r>
          </a:p>
          <a:p>
            <a:pPr marL="2139950" lvl="4" indent="-286385">
              <a:spcBef>
                <a:spcPts val="1900"/>
              </a:spcBef>
              <a:buFont typeface="Wingdings" panose="05000000000000000000" pitchFamily="2" charset="2"/>
              <a:buChar char="Ø"/>
              <a:tabLst>
                <a:tab pos="311150" algn="l"/>
              </a:tabLst>
            </a:pPr>
            <a:r>
              <a:rPr lang="en-US" sz="1600" b="1" u="sng" spc="-10" dirty="0">
                <a:uFill>
                  <a:solidFill>
                    <a:srgbClr val="000000"/>
                  </a:solidFill>
                </a:uFill>
                <a:latin typeface="Garamond"/>
                <a:cs typeface="Garamond"/>
              </a:rPr>
              <a:t>S&amp;P 500</a:t>
            </a:r>
            <a:r>
              <a:rPr lang="en-US" sz="1600" b="1" spc="-10" dirty="0">
                <a:uFill>
                  <a:solidFill>
                    <a:srgbClr val="000000"/>
                  </a:solidFill>
                </a:uFill>
                <a:latin typeface="Garamond"/>
                <a:cs typeface="Garamond"/>
              </a:rPr>
              <a:t> </a:t>
            </a:r>
            <a:r>
              <a:rPr lang="en-US" sz="1600" b="1" u="sng" spc="-10" dirty="0">
                <a:uFill>
                  <a:solidFill>
                    <a:srgbClr val="000000"/>
                  </a:solidFill>
                </a:uFill>
                <a:latin typeface="Garamond"/>
                <a:cs typeface="Garamond"/>
              </a:rPr>
              <a:t>2,800% growth</a:t>
            </a:r>
            <a:r>
              <a:rPr lang="en-US" sz="1600" b="1" spc="-10" dirty="0">
                <a:uFill>
                  <a:solidFill>
                    <a:srgbClr val="000000"/>
                  </a:solidFill>
                </a:uFill>
                <a:latin typeface="Garamond"/>
                <a:cs typeface="Garamond"/>
              </a:rPr>
              <a:t> </a:t>
            </a:r>
            <a:r>
              <a:rPr lang="en-US" sz="1600" b="1" u="sng" spc="-10" dirty="0">
                <a:uFill>
                  <a:solidFill>
                    <a:srgbClr val="000000"/>
                  </a:solidFill>
                </a:uFill>
                <a:latin typeface="Garamond"/>
                <a:cs typeface="Garamond"/>
              </a:rPr>
              <a:t>since 1983</a:t>
            </a:r>
          </a:p>
          <a:p>
            <a:pPr marL="1224915" lvl="2" indent="-285750">
              <a:spcBef>
                <a:spcPts val="1900"/>
              </a:spcBef>
              <a:buFont typeface="Garamond" panose="02020404030301010803" pitchFamily="18" charset="0"/>
              <a:buChar char="–"/>
              <a:tabLst>
                <a:tab pos="311150" algn="l"/>
              </a:tabLst>
            </a:pPr>
            <a:r>
              <a:rPr lang="en-US" sz="1600" b="1" u="sng" spc="-10" dirty="0">
                <a:uFill>
                  <a:solidFill>
                    <a:srgbClr val="000000"/>
                  </a:solidFill>
                </a:uFill>
                <a:latin typeface="Garamond"/>
                <a:cs typeface="Garamond"/>
              </a:rPr>
              <a:t>$13.6 million</a:t>
            </a:r>
            <a:r>
              <a:rPr lang="en-US" sz="1600" b="1" spc="-10" dirty="0">
                <a:uFill>
                  <a:solidFill>
                    <a:srgbClr val="000000"/>
                  </a:solidFill>
                </a:uFill>
                <a:latin typeface="Garamond"/>
                <a:cs typeface="Garamond"/>
              </a:rPr>
              <a:t> </a:t>
            </a:r>
            <a:r>
              <a:rPr lang="en-US" sz="1600" b="1" u="sng" spc="-10" dirty="0">
                <a:uFill>
                  <a:solidFill>
                    <a:srgbClr val="000000"/>
                  </a:solidFill>
                </a:uFill>
                <a:latin typeface="Garamond"/>
                <a:cs typeface="Garamond"/>
              </a:rPr>
              <a:t>estate</a:t>
            </a:r>
            <a:r>
              <a:rPr lang="en-US" sz="1600" b="1" spc="-10" dirty="0">
                <a:uFill>
                  <a:solidFill>
                    <a:srgbClr val="000000"/>
                  </a:solidFill>
                </a:uFill>
                <a:latin typeface="Garamond"/>
                <a:cs typeface="Garamond"/>
              </a:rPr>
              <a:t>, </a:t>
            </a:r>
            <a:r>
              <a:rPr lang="en-US" sz="1600" b="1" u="sng" spc="-10" dirty="0">
                <a:uFill>
                  <a:solidFill>
                    <a:srgbClr val="000000"/>
                  </a:solidFill>
                </a:uFill>
                <a:latin typeface="Garamond"/>
                <a:cs typeface="Garamond"/>
              </a:rPr>
              <a:t>gift</a:t>
            </a:r>
            <a:r>
              <a:rPr lang="en-US" sz="1600" spc="-10" dirty="0">
                <a:uFill>
                  <a:solidFill>
                    <a:srgbClr val="000000"/>
                  </a:solidFill>
                </a:uFill>
                <a:latin typeface="Garamond"/>
                <a:cs typeface="Garamond"/>
              </a:rPr>
              <a:t> and </a:t>
            </a:r>
            <a:r>
              <a:rPr lang="en-US" sz="1600" b="1" u="sng" spc="-10" dirty="0">
                <a:uFill>
                  <a:solidFill>
                    <a:srgbClr val="000000"/>
                  </a:solidFill>
                </a:uFill>
                <a:latin typeface="Garamond"/>
                <a:cs typeface="Garamond"/>
              </a:rPr>
              <a:t>generation skipping exemptions </a:t>
            </a:r>
          </a:p>
          <a:p>
            <a:pPr marL="2139315" lvl="4" indent="-285750">
              <a:spcBef>
                <a:spcPts val="1900"/>
              </a:spcBef>
              <a:buFont typeface="Wingdings" panose="05000000000000000000" pitchFamily="2" charset="2"/>
              <a:buChar char="Ø"/>
              <a:tabLst>
                <a:tab pos="311150" algn="l"/>
              </a:tabLst>
            </a:pPr>
            <a:r>
              <a:rPr lang="en-US" sz="1600" spc="-10" dirty="0">
                <a:uFill>
                  <a:solidFill>
                    <a:srgbClr val="000000"/>
                  </a:solidFill>
                </a:uFill>
                <a:latin typeface="Garamond"/>
                <a:cs typeface="Garamond"/>
              </a:rPr>
              <a:t>Due to </a:t>
            </a:r>
            <a:r>
              <a:rPr lang="en-US" sz="1600" b="1" u="sng" spc="-10" dirty="0">
                <a:uFill>
                  <a:solidFill>
                    <a:srgbClr val="000000"/>
                  </a:solidFill>
                </a:uFill>
                <a:latin typeface="Garamond"/>
                <a:cs typeface="Garamond"/>
              </a:rPr>
              <a:t>sunset</a:t>
            </a:r>
            <a:r>
              <a:rPr lang="en-US" sz="1600" spc="-10" dirty="0">
                <a:uFill>
                  <a:solidFill>
                    <a:srgbClr val="000000"/>
                  </a:solidFill>
                </a:uFill>
                <a:latin typeface="Garamond"/>
                <a:cs typeface="Garamond"/>
              </a:rPr>
              <a:t> to </a:t>
            </a:r>
            <a:r>
              <a:rPr lang="en-US" sz="1600" b="1" u="sng" spc="-10" dirty="0">
                <a:uFill>
                  <a:solidFill>
                    <a:srgbClr val="000000"/>
                  </a:solidFill>
                </a:uFill>
                <a:latin typeface="Garamond"/>
                <a:cs typeface="Garamond"/>
              </a:rPr>
              <a:t>$5 million</a:t>
            </a:r>
            <a:r>
              <a:rPr lang="en-US" sz="1600" b="1" spc="-10" dirty="0">
                <a:uFill>
                  <a:solidFill>
                    <a:srgbClr val="000000"/>
                  </a:solidFill>
                </a:uFill>
                <a:latin typeface="Garamond"/>
                <a:cs typeface="Garamond"/>
              </a:rPr>
              <a:t> (</a:t>
            </a:r>
            <a:r>
              <a:rPr lang="en-US" sz="1600" b="1" u="sng" spc="-10" dirty="0">
                <a:uFill>
                  <a:solidFill>
                    <a:srgbClr val="000000"/>
                  </a:solidFill>
                </a:uFill>
                <a:latin typeface="Garamond"/>
                <a:cs typeface="Garamond"/>
              </a:rPr>
              <a:t>indexed</a:t>
            </a:r>
            <a:r>
              <a:rPr lang="en-US" sz="1600" b="1" spc="-10" dirty="0">
                <a:uFill>
                  <a:solidFill>
                    <a:srgbClr val="000000"/>
                  </a:solidFill>
                </a:uFill>
                <a:latin typeface="Garamond"/>
                <a:cs typeface="Garamond"/>
              </a:rPr>
              <a:t>)</a:t>
            </a:r>
            <a:r>
              <a:rPr lang="en-US" sz="1600" spc="-10" dirty="0">
                <a:uFill>
                  <a:solidFill>
                    <a:srgbClr val="000000"/>
                  </a:solidFill>
                </a:uFill>
                <a:latin typeface="Garamond"/>
                <a:cs typeface="Garamond"/>
              </a:rPr>
              <a:t> by </a:t>
            </a:r>
            <a:r>
              <a:rPr lang="en-US" sz="1600" b="1" u="sng" spc="-10" dirty="0">
                <a:uFill>
                  <a:solidFill>
                    <a:srgbClr val="000000"/>
                  </a:solidFill>
                </a:uFill>
                <a:latin typeface="Garamond"/>
                <a:cs typeface="Garamond"/>
              </a:rPr>
              <a:t>12/31/25</a:t>
            </a:r>
          </a:p>
          <a:p>
            <a:pPr marL="1224915" lvl="2" indent="-285750">
              <a:spcBef>
                <a:spcPts val="1900"/>
              </a:spcBef>
              <a:buFont typeface="Garamond" panose="02020404030301010803" pitchFamily="18" charset="0"/>
              <a:buChar char="–"/>
              <a:tabLst>
                <a:tab pos="311150" algn="l"/>
              </a:tabLst>
            </a:pPr>
            <a:r>
              <a:rPr lang="en-US" sz="1600" b="1" u="sng" spc="-10" dirty="0">
                <a:uFill>
                  <a:solidFill>
                    <a:srgbClr val="000000"/>
                  </a:solidFill>
                </a:uFill>
                <a:latin typeface="Garamond"/>
                <a:cs typeface="Garamond"/>
              </a:rPr>
              <a:t>Modern directed trust</a:t>
            </a:r>
            <a:r>
              <a:rPr lang="en-US" sz="1600" b="1" spc="-10" dirty="0">
                <a:uFill>
                  <a:solidFill>
                    <a:srgbClr val="000000"/>
                  </a:solidFill>
                </a:uFill>
                <a:latin typeface="Garamond"/>
                <a:cs typeface="Garamond"/>
              </a:rPr>
              <a:t> </a:t>
            </a:r>
            <a:r>
              <a:rPr lang="en-US" sz="1600" b="1" u="sng" spc="-10" dirty="0">
                <a:uFill>
                  <a:solidFill>
                    <a:srgbClr val="000000"/>
                  </a:solidFill>
                </a:uFill>
                <a:latin typeface="Garamond"/>
                <a:cs typeface="Garamond"/>
              </a:rPr>
              <a:t>promoting family values</a:t>
            </a:r>
            <a:r>
              <a:rPr lang="en-US" sz="1600" b="1" spc="-10" dirty="0">
                <a:uFill>
                  <a:solidFill>
                    <a:srgbClr val="000000"/>
                  </a:solidFill>
                </a:uFill>
                <a:latin typeface="Garamond"/>
                <a:cs typeface="Garamond"/>
              </a:rPr>
              <a:t> (</a:t>
            </a:r>
            <a:r>
              <a:rPr lang="en-US" sz="1600" b="1" u="sng" spc="-10" dirty="0">
                <a:uFill>
                  <a:solidFill>
                    <a:srgbClr val="000000"/>
                  </a:solidFill>
                </a:uFill>
                <a:latin typeface="Garamond"/>
                <a:cs typeface="Garamond"/>
              </a:rPr>
              <a:t>social</a:t>
            </a:r>
            <a:r>
              <a:rPr lang="en-US" sz="1600" spc="-10" dirty="0">
                <a:uFill>
                  <a:solidFill>
                    <a:srgbClr val="000000"/>
                  </a:solidFill>
                </a:uFill>
                <a:latin typeface="Garamond"/>
                <a:cs typeface="Garamond"/>
              </a:rPr>
              <a:t> &amp; </a:t>
            </a:r>
            <a:r>
              <a:rPr lang="en-US" sz="1600" b="1" u="sng" spc="-10" dirty="0">
                <a:uFill>
                  <a:solidFill>
                    <a:srgbClr val="000000"/>
                  </a:solidFill>
                </a:uFill>
                <a:latin typeface="Garamond"/>
                <a:cs typeface="Garamond"/>
              </a:rPr>
              <a:t>fiscal responsibility</a:t>
            </a:r>
            <a:r>
              <a:rPr lang="en-US" sz="1600" b="1" spc="-10" dirty="0">
                <a:uFill>
                  <a:solidFill>
                    <a:srgbClr val="000000"/>
                  </a:solidFill>
                </a:uFill>
                <a:latin typeface="Garamond"/>
                <a:cs typeface="Garamond"/>
              </a:rPr>
              <a:t>)</a:t>
            </a:r>
          </a:p>
          <a:p>
            <a:pPr marL="311150" indent="-286385">
              <a:lnSpc>
                <a:spcPct val="100000"/>
              </a:lnSpc>
              <a:spcBef>
                <a:spcPts val="1900"/>
              </a:spcBef>
              <a:buFont typeface="Arial"/>
              <a:buChar char="•"/>
              <a:tabLst>
                <a:tab pos="311150" algn="l"/>
              </a:tabLst>
            </a:pPr>
            <a:r>
              <a:rPr lang="en-US" b="1" u="sng" spc="-10" dirty="0">
                <a:uFill>
                  <a:solidFill>
                    <a:srgbClr val="000000"/>
                  </a:solidFill>
                </a:uFill>
                <a:latin typeface="Garamond"/>
                <a:cs typeface="Garamond"/>
              </a:rPr>
              <a:t>Result</a:t>
            </a:r>
            <a:r>
              <a:rPr lang="en-US" b="1" spc="-10" dirty="0">
                <a:uFill>
                  <a:solidFill>
                    <a:srgbClr val="000000"/>
                  </a:solidFill>
                </a:uFill>
                <a:latin typeface="Garamond"/>
                <a:cs typeface="Garamond"/>
              </a:rPr>
              <a:t>: </a:t>
            </a:r>
            <a:r>
              <a:rPr lang="en-US" b="1" u="sng" spc="-10" dirty="0">
                <a:uFill>
                  <a:solidFill>
                    <a:srgbClr val="000000"/>
                  </a:solidFill>
                </a:uFill>
                <a:latin typeface="Garamond"/>
                <a:cs typeface="Garamond"/>
              </a:rPr>
              <a:t>12.5% gifts</a:t>
            </a:r>
            <a:r>
              <a:rPr lang="en-US" spc="-10" dirty="0">
                <a:uFill>
                  <a:solidFill>
                    <a:srgbClr val="000000"/>
                  </a:solidFill>
                </a:uFill>
                <a:latin typeface="Garamond"/>
                <a:cs typeface="Garamond"/>
              </a:rPr>
              <a:t> to </a:t>
            </a:r>
            <a:r>
              <a:rPr lang="en-US" b="1" u="sng" spc="-10" dirty="0">
                <a:uFill>
                  <a:solidFill>
                    <a:srgbClr val="000000"/>
                  </a:solidFill>
                </a:uFill>
                <a:latin typeface="Garamond"/>
                <a:cs typeface="Garamond"/>
              </a:rPr>
              <a:t>trust 1995</a:t>
            </a:r>
            <a:r>
              <a:rPr lang="en-US" b="1" spc="-10" dirty="0">
                <a:uFill>
                  <a:solidFill>
                    <a:srgbClr val="000000"/>
                  </a:solidFill>
                </a:uFill>
                <a:latin typeface="Garamond"/>
                <a:cs typeface="Garamond"/>
              </a:rPr>
              <a:t> (</a:t>
            </a:r>
            <a:r>
              <a:rPr lang="en-US" b="1" u="sng" spc="-10" dirty="0">
                <a:uFill>
                  <a:solidFill>
                    <a:srgbClr val="000000"/>
                  </a:solidFill>
                </a:uFill>
                <a:latin typeface="Garamond"/>
                <a:cs typeface="Garamond"/>
              </a:rPr>
              <a:t>currently 40%</a:t>
            </a:r>
            <a:r>
              <a:rPr lang="en-US" b="1" spc="-10" dirty="0">
                <a:uFill>
                  <a:solidFill>
                    <a:srgbClr val="000000"/>
                  </a:solidFill>
                </a:uFill>
                <a:latin typeface="Garamond"/>
                <a:cs typeface="Garamond"/>
              </a:rPr>
              <a:t>)</a:t>
            </a:r>
          </a:p>
          <a:p>
            <a:pPr marL="24765">
              <a:lnSpc>
                <a:spcPct val="100000"/>
              </a:lnSpc>
              <a:spcBef>
                <a:spcPts val="1700"/>
              </a:spcBef>
              <a:tabLst>
                <a:tab pos="311150" algn="l"/>
              </a:tabLst>
            </a:pPr>
            <a:endParaRPr lang="en-US" b="1" u="sng" spc="-10" dirty="0">
              <a:uFill>
                <a:solidFill>
                  <a:srgbClr val="000000"/>
                </a:solidFill>
              </a:uFill>
              <a:latin typeface="Garamond"/>
              <a:cs typeface="Garamond"/>
            </a:endParaRPr>
          </a:p>
        </p:txBody>
      </p:sp>
    </p:spTree>
    <p:extLst>
      <p:ext uri="{BB962C8B-B14F-4D97-AF65-F5344CB8AC3E}">
        <p14:creationId xmlns:p14="http://schemas.microsoft.com/office/powerpoint/2010/main" val="3157694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3AB2695C-2896-4858-806D-3A290563149B}"/>
              </a:ext>
            </a:extLst>
          </p:cNvPr>
          <p:cNvSpPr>
            <a:spLocks noGrp="1" noChangeArrowheads="1"/>
          </p:cNvSpPr>
          <p:nvPr>
            <p:ph type="title"/>
          </p:nvPr>
        </p:nvSpPr>
        <p:spPr>
          <a:xfrm>
            <a:off x="2669098" y="153988"/>
            <a:ext cx="6096000" cy="1265238"/>
          </a:xfrm>
        </p:spPr>
        <p:txBody>
          <a:bodyPr/>
          <a:lstStyle/>
          <a:p>
            <a:r>
              <a:rPr lang="en-US" altLang="en-US" sz="3200" b="1" dirty="0">
                <a:solidFill>
                  <a:schemeClr val="tx1"/>
                </a:solidFill>
                <a:latin typeface="Garamond" panose="02020404030301010803" pitchFamily="18" charset="0"/>
              </a:rPr>
              <a:t>Overview –</a:t>
            </a:r>
            <a:br>
              <a:rPr lang="en-US" altLang="en-US" sz="3200" b="1" u="sng" dirty="0">
                <a:solidFill>
                  <a:schemeClr val="tx1"/>
                </a:solidFill>
                <a:latin typeface="Garamond" panose="02020404030301010803" pitchFamily="18" charset="0"/>
              </a:rPr>
            </a:br>
            <a:r>
              <a:rPr lang="en-US" altLang="en-US" sz="3200" b="1" u="sng" dirty="0">
                <a:solidFill>
                  <a:schemeClr val="tx1"/>
                </a:solidFill>
                <a:latin typeface="Garamond" panose="02020404030301010803" pitchFamily="18" charset="0"/>
              </a:rPr>
              <a:t>Flexible Modern Directed Trusts</a:t>
            </a:r>
            <a:r>
              <a:rPr lang="en-US" altLang="en-US" sz="3200" b="1" dirty="0">
                <a:solidFill>
                  <a:schemeClr val="tx1"/>
                </a:solidFill>
                <a:latin typeface="Garamond" panose="02020404030301010803" pitchFamily="18" charset="0"/>
              </a:rPr>
              <a:t>:</a:t>
            </a:r>
          </a:p>
        </p:txBody>
      </p:sp>
      <p:sp>
        <p:nvSpPr>
          <p:cNvPr id="3" name="Content Placeholder 2">
            <a:extLst>
              <a:ext uri="{FF2B5EF4-FFF2-40B4-BE49-F238E27FC236}">
                <a16:creationId xmlns:a16="http://schemas.microsoft.com/office/drawing/2014/main" id="{8A7760DA-D798-422D-AE1D-B7C0B7435F4A}"/>
              </a:ext>
            </a:extLst>
          </p:cNvPr>
          <p:cNvSpPr>
            <a:spLocks noGrp="1"/>
          </p:cNvSpPr>
          <p:nvPr>
            <p:ph idx="1"/>
          </p:nvPr>
        </p:nvSpPr>
        <p:spPr>
          <a:xfrm>
            <a:off x="152400" y="1316926"/>
            <a:ext cx="8839200" cy="4876800"/>
          </a:xfrm>
        </p:spPr>
        <p:txBody>
          <a:bodyPr/>
          <a:lstStyle/>
          <a:p>
            <a:pPr marL="0" indent="0">
              <a:spcBef>
                <a:spcPts val="0"/>
              </a:spcBef>
              <a:buFontTx/>
              <a:buNone/>
              <a:defRPr/>
            </a:pPr>
            <a:endParaRPr lang="en-US" sz="1050" dirty="0">
              <a:latin typeface="Garamond" panose="02020404030301010803" pitchFamily="18" charset="0"/>
            </a:endParaRPr>
          </a:p>
          <a:p>
            <a:pPr>
              <a:spcBef>
                <a:spcPts val="1600"/>
              </a:spcBef>
              <a:defRPr/>
            </a:pPr>
            <a:r>
              <a:rPr lang="en-US" altLang="en-US" sz="2400" b="1" u="sng" dirty="0">
                <a:latin typeface="Garamond" panose="02020404030301010803" pitchFamily="18" charset="0"/>
              </a:rPr>
              <a:t>Provide powerful opportunity</a:t>
            </a:r>
            <a:r>
              <a:rPr lang="en-US" altLang="en-US" sz="2400" b="1" dirty="0">
                <a:latin typeface="Garamond" panose="02020404030301010803" pitchFamily="18" charset="0"/>
              </a:rPr>
              <a:t> </a:t>
            </a:r>
            <a:r>
              <a:rPr lang="en-US" altLang="en-US" sz="2400" dirty="0">
                <a:latin typeface="Garamond" panose="02020404030301010803" pitchFamily="18" charset="0"/>
              </a:rPr>
              <a:t>for</a:t>
            </a:r>
            <a:r>
              <a:rPr lang="en-US" altLang="en-US" sz="2400" b="1" dirty="0">
                <a:latin typeface="Garamond" panose="02020404030301010803" pitchFamily="18" charset="0"/>
              </a:rPr>
              <a:t> </a:t>
            </a:r>
            <a:r>
              <a:rPr lang="en-US" altLang="en-US" sz="2400" b="1" u="sng" dirty="0">
                <a:latin typeface="Garamond" panose="02020404030301010803" pitchFamily="18" charset="0"/>
              </a:rPr>
              <a:t>Family</a:t>
            </a:r>
            <a:r>
              <a:rPr lang="en-US" altLang="en-US" sz="2400" b="1" dirty="0">
                <a:latin typeface="Garamond" panose="02020404030301010803" pitchFamily="18" charset="0"/>
              </a:rPr>
              <a:t> </a:t>
            </a:r>
            <a:r>
              <a:rPr lang="en-US" altLang="en-US" sz="2400" dirty="0">
                <a:latin typeface="Garamond" panose="02020404030301010803" pitchFamily="18" charset="0"/>
              </a:rPr>
              <a:t>and </a:t>
            </a:r>
            <a:r>
              <a:rPr lang="en-US" altLang="en-US" sz="2400" b="1" u="sng" dirty="0">
                <a:latin typeface="Garamond" panose="02020404030301010803" pitchFamily="18" charset="0"/>
              </a:rPr>
              <a:t>Family Advisor involvement</a:t>
            </a:r>
            <a:r>
              <a:rPr lang="en-US" altLang="en-US" sz="2400" b="1" dirty="0">
                <a:latin typeface="Garamond" panose="02020404030301010803" pitchFamily="18" charset="0"/>
              </a:rPr>
              <a:t> </a:t>
            </a:r>
            <a:endParaRPr lang="en-US" sz="2400" b="1" u="sng" dirty="0">
              <a:latin typeface="Garamond" panose="02020404030301010803" pitchFamily="18" charset="0"/>
            </a:endParaRPr>
          </a:p>
          <a:p>
            <a:pPr>
              <a:spcBef>
                <a:spcPts val="1600"/>
              </a:spcBef>
              <a:defRPr/>
            </a:pPr>
            <a:r>
              <a:rPr lang="en-US" sz="2400" b="1" u="sng" dirty="0">
                <a:latin typeface="Garamond" panose="02020404030301010803" pitchFamily="18" charset="0"/>
              </a:rPr>
              <a:t>Directed Trusts</a:t>
            </a:r>
            <a:r>
              <a:rPr lang="en-US" sz="2400" b="1" dirty="0">
                <a:latin typeface="Garamond" panose="02020404030301010803" pitchFamily="18" charset="0"/>
              </a:rPr>
              <a:t> </a:t>
            </a:r>
            <a:r>
              <a:rPr lang="en-US" sz="2400" dirty="0">
                <a:latin typeface="Garamond" panose="02020404030301010803" pitchFamily="18" charset="0"/>
              </a:rPr>
              <a:t>created with “</a:t>
            </a:r>
            <a:r>
              <a:rPr lang="en-US" sz="2400" b="1" u="sng" dirty="0">
                <a:latin typeface="Garamond" panose="02020404030301010803" pitchFamily="18" charset="0"/>
              </a:rPr>
              <a:t>open architecture</a:t>
            </a:r>
            <a:r>
              <a:rPr lang="en-US" sz="2400" dirty="0">
                <a:latin typeface="Garamond" panose="02020404030301010803" pitchFamily="18" charset="0"/>
              </a:rPr>
              <a:t>”</a:t>
            </a:r>
          </a:p>
          <a:p>
            <a:pPr>
              <a:spcBef>
                <a:spcPts val="1600"/>
              </a:spcBef>
              <a:defRPr/>
            </a:pPr>
            <a:r>
              <a:rPr lang="en-US" sz="2400" b="1" u="sng" dirty="0">
                <a:latin typeface="Garamond" panose="02020404030301010803" pitchFamily="18" charset="0"/>
              </a:rPr>
              <a:t>Collaborative relationship</a:t>
            </a:r>
            <a:r>
              <a:rPr lang="en-US" sz="2400" dirty="0">
                <a:latin typeface="Garamond" panose="02020404030301010803" pitchFamily="18" charset="0"/>
              </a:rPr>
              <a:t> among </a:t>
            </a:r>
            <a:r>
              <a:rPr lang="en-US" sz="2400" b="1" u="sng" dirty="0">
                <a:latin typeface="Garamond" panose="02020404030301010803" pitchFamily="18" charset="0"/>
              </a:rPr>
              <a:t>beneficiaries</a:t>
            </a:r>
            <a:r>
              <a:rPr lang="en-US" sz="2400" dirty="0">
                <a:latin typeface="Garamond" panose="02020404030301010803" pitchFamily="18" charset="0"/>
              </a:rPr>
              <a:t> and </a:t>
            </a:r>
            <a:r>
              <a:rPr lang="en-US" sz="2400" b="1" u="sng" dirty="0">
                <a:latin typeface="Garamond" panose="02020404030301010803" pitchFamily="18" charset="0"/>
              </a:rPr>
              <a:t>trustee</a:t>
            </a:r>
            <a:endParaRPr lang="en-US" sz="2400" dirty="0">
              <a:latin typeface="Garamond" panose="02020404030301010803" pitchFamily="18" charset="0"/>
            </a:endParaRPr>
          </a:p>
          <a:p>
            <a:pPr>
              <a:spcBef>
                <a:spcPts val="1600"/>
              </a:spcBef>
              <a:defRPr/>
            </a:pPr>
            <a:r>
              <a:rPr lang="en-US" sz="2400" b="1" u="sng" dirty="0">
                <a:latin typeface="Garamond" panose="02020404030301010803" pitchFamily="18" charset="0"/>
              </a:rPr>
              <a:t>Multiple</a:t>
            </a:r>
            <a:r>
              <a:rPr lang="en-US" sz="2400" dirty="0">
                <a:latin typeface="Garamond" panose="02020404030301010803" pitchFamily="18" charset="0"/>
              </a:rPr>
              <a:t> </a:t>
            </a:r>
            <a:r>
              <a:rPr lang="en-US" sz="2400" b="1" u="sng" dirty="0">
                <a:latin typeface="Garamond" panose="02020404030301010803" pitchFamily="18" charset="0"/>
              </a:rPr>
              <a:t>trustees/fiduciaries</a:t>
            </a:r>
            <a:r>
              <a:rPr lang="en-US" sz="2400" dirty="0">
                <a:latin typeface="Garamond" panose="02020404030301010803" pitchFamily="18" charset="0"/>
              </a:rPr>
              <a:t> and </a:t>
            </a:r>
            <a:r>
              <a:rPr lang="en-US" sz="2400" b="1" u="sng" dirty="0">
                <a:latin typeface="Garamond" panose="02020404030301010803" pitchFamily="18" charset="0"/>
              </a:rPr>
              <a:t>managers</a:t>
            </a:r>
            <a:r>
              <a:rPr lang="en-US" sz="2400" dirty="0">
                <a:latin typeface="Garamond" panose="02020404030301010803" pitchFamily="18" charset="0"/>
              </a:rPr>
              <a:t> assume duties once assigned to single trustee:</a:t>
            </a:r>
          </a:p>
          <a:p>
            <a:pPr lvl="1">
              <a:spcBef>
                <a:spcPts val="1600"/>
              </a:spcBef>
              <a:defRPr/>
            </a:pPr>
            <a:r>
              <a:rPr lang="en-US" sz="2100" b="1" u="sng" dirty="0">
                <a:latin typeface="Garamond" panose="02020404030301010803" pitchFamily="18" charset="0"/>
              </a:rPr>
              <a:t>Specialization of function</a:t>
            </a:r>
            <a:r>
              <a:rPr lang="en-US" sz="2100" dirty="0">
                <a:latin typeface="Garamond" panose="02020404030301010803" pitchFamily="18" charset="0"/>
              </a:rPr>
              <a:t> (distributions, investments, custody, administration)</a:t>
            </a:r>
          </a:p>
          <a:p>
            <a:pPr lvl="1">
              <a:spcBef>
                <a:spcPts val="1600"/>
              </a:spcBef>
              <a:defRPr/>
            </a:pPr>
            <a:r>
              <a:rPr lang="en-US" sz="2100" b="1" u="sng" dirty="0">
                <a:latin typeface="Garamond" panose="02020404030301010803" pitchFamily="18" charset="0"/>
              </a:rPr>
              <a:t>Active family and family advisor involvement </a:t>
            </a:r>
          </a:p>
        </p:txBody>
      </p:sp>
      <p:sp>
        <p:nvSpPr>
          <p:cNvPr id="2" name="Slide Number Placeholder 1">
            <a:extLst>
              <a:ext uri="{FF2B5EF4-FFF2-40B4-BE49-F238E27FC236}">
                <a16:creationId xmlns:a16="http://schemas.microsoft.com/office/drawing/2014/main" id="{F8E7709E-79A3-48C0-8C3A-125197447164}"/>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13</a:t>
            </a:fld>
            <a:endParaRPr lang="en-US" dirty="0"/>
          </a:p>
        </p:txBody>
      </p:sp>
    </p:spTree>
    <p:extLst>
      <p:ext uri="{BB962C8B-B14F-4D97-AF65-F5344CB8AC3E}">
        <p14:creationId xmlns:p14="http://schemas.microsoft.com/office/powerpoint/2010/main" val="1875229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DFED04-8046-4A2D-878C-37A3B3B5FB04}"/>
              </a:ext>
            </a:extLst>
          </p:cNvPr>
          <p:cNvSpPr txBox="1">
            <a:spLocks noChangeArrowheads="1"/>
          </p:cNvSpPr>
          <p:nvPr/>
        </p:nvSpPr>
        <p:spPr>
          <a:xfrm>
            <a:off x="2199188" y="255217"/>
            <a:ext cx="6748597" cy="115411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900" b="1" dirty="0">
                <a:latin typeface="Garamond" panose="02020404030301010803" pitchFamily="18" charset="0"/>
              </a:rPr>
              <a:t>Flexible Modern </a:t>
            </a:r>
          </a:p>
          <a:p>
            <a:pPr algn="ctr"/>
            <a:r>
              <a:rPr lang="en-US" altLang="en-US" sz="3900" b="1" dirty="0">
                <a:latin typeface="Garamond" panose="02020404030301010803" pitchFamily="18" charset="0"/>
              </a:rPr>
              <a:t>Directed Trust: </a:t>
            </a:r>
          </a:p>
        </p:txBody>
      </p:sp>
      <p:sp>
        <p:nvSpPr>
          <p:cNvPr id="5" name="Content Placeholder 2">
            <a:extLst>
              <a:ext uri="{FF2B5EF4-FFF2-40B4-BE49-F238E27FC236}">
                <a16:creationId xmlns:a16="http://schemas.microsoft.com/office/drawing/2014/main" id="{B9E593F7-2E71-4BFE-ADDE-6519817A6C80}"/>
              </a:ext>
            </a:extLst>
          </p:cNvPr>
          <p:cNvSpPr>
            <a:spLocks noGrp="1"/>
          </p:cNvSpPr>
          <p:nvPr>
            <p:ph idx="1"/>
          </p:nvPr>
        </p:nvSpPr>
        <p:spPr>
          <a:xfrm>
            <a:off x="457200" y="1589448"/>
            <a:ext cx="8229600" cy="4525963"/>
          </a:xfrm>
        </p:spPr>
        <p:txBody>
          <a:bodyPr/>
          <a:lstStyle/>
          <a:p>
            <a:pPr marL="0" indent="0">
              <a:buNone/>
            </a:pPr>
            <a:r>
              <a:rPr lang="en-US" b="1" u="sng" dirty="0">
                <a:solidFill>
                  <a:srgbClr val="6B1867"/>
                </a:solidFill>
                <a:latin typeface="Garamond" panose="02020404030301010803" pitchFamily="18" charset="0"/>
              </a:rPr>
              <a:t>Directed Trust (Trifurcated Fiduciary Structure)</a:t>
            </a:r>
            <a:r>
              <a:rPr lang="en-US" b="1" dirty="0">
                <a:solidFill>
                  <a:srgbClr val="6B1867"/>
                </a:solidFill>
                <a:latin typeface="Garamond" panose="02020404030301010803" pitchFamily="18" charset="0"/>
              </a:rPr>
              <a:t>:</a:t>
            </a:r>
            <a:r>
              <a:rPr lang="en-US" b="1" u="sng" dirty="0">
                <a:solidFill>
                  <a:srgbClr val="6B1867"/>
                </a:solidFill>
                <a:latin typeface="Garamond" panose="02020404030301010803" pitchFamily="18" charset="0"/>
              </a:rPr>
              <a:t> </a:t>
            </a:r>
          </a:p>
          <a:p>
            <a:pPr marL="0" indent="0">
              <a:buNone/>
            </a:pPr>
            <a:endParaRPr lang="en-US" b="1" u="sng" dirty="0">
              <a:solidFill>
                <a:srgbClr val="0033CC"/>
              </a:solidFill>
              <a:latin typeface="Garamond" panose="02020404030301010803" pitchFamily="18" charset="0"/>
            </a:endParaRPr>
          </a:p>
        </p:txBody>
      </p:sp>
      <p:sp>
        <p:nvSpPr>
          <p:cNvPr id="6" name="Rounded Rectangle 24">
            <a:extLst>
              <a:ext uri="{FF2B5EF4-FFF2-40B4-BE49-F238E27FC236}">
                <a16:creationId xmlns:a16="http://schemas.microsoft.com/office/drawing/2014/main" id="{E3831B6F-3822-460B-AC9B-0023B6DE6F0F}"/>
              </a:ext>
            </a:extLst>
          </p:cNvPr>
          <p:cNvSpPr/>
          <p:nvPr/>
        </p:nvSpPr>
        <p:spPr>
          <a:xfrm>
            <a:off x="457200" y="2949232"/>
            <a:ext cx="3022484" cy="959535"/>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Investment Advisor or Committee</a:t>
            </a:r>
            <a:endParaRPr lang="en-US" altLang="en-US" sz="1100" b="1" dirty="0">
              <a:solidFill>
                <a:prstClr val="white"/>
              </a:solidFill>
              <a:latin typeface="Garamond" pitchFamily="18" charset="0"/>
            </a:endParaRP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7" name="Rounded Rectangle 24">
            <a:extLst>
              <a:ext uri="{FF2B5EF4-FFF2-40B4-BE49-F238E27FC236}">
                <a16:creationId xmlns:a16="http://schemas.microsoft.com/office/drawing/2014/main" id="{B68E2CE6-107B-4939-A09F-4D48DD341E50}"/>
              </a:ext>
            </a:extLst>
          </p:cNvPr>
          <p:cNvSpPr/>
          <p:nvPr/>
        </p:nvSpPr>
        <p:spPr>
          <a:xfrm>
            <a:off x="457200" y="4675458"/>
            <a:ext cx="3022484" cy="959535"/>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Distribution Advisor or Committee</a:t>
            </a:r>
            <a:endParaRPr lang="en-US" altLang="en-US" sz="1100" b="1" dirty="0">
              <a:solidFill>
                <a:prstClr val="white"/>
              </a:solidFill>
              <a:latin typeface="Garamond" pitchFamily="18" charset="0"/>
            </a:endParaRP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8" name="TextBox 26">
            <a:extLst>
              <a:ext uri="{FF2B5EF4-FFF2-40B4-BE49-F238E27FC236}">
                <a16:creationId xmlns:a16="http://schemas.microsoft.com/office/drawing/2014/main" id="{A78519A3-443D-4B60-805E-7E0F513F5F78}"/>
              </a:ext>
            </a:extLst>
          </p:cNvPr>
          <p:cNvSpPr txBox="1">
            <a:spLocks noChangeArrowheads="1"/>
          </p:cNvSpPr>
          <p:nvPr/>
        </p:nvSpPr>
        <p:spPr bwMode="auto">
          <a:xfrm>
            <a:off x="833303" y="5620237"/>
            <a:ext cx="2209800" cy="461665"/>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Directs trustee regarding distributions</a:t>
            </a:r>
          </a:p>
        </p:txBody>
      </p:sp>
      <p:cxnSp>
        <p:nvCxnSpPr>
          <p:cNvPr id="10" name="Straight Arrow Connector 9">
            <a:extLst>
              <a:ext uri="{FF2B5EF4-FFF2-40B4-BE49-F238E27FC236}">
                <a16:creationId xmlns:a16="http://schemas.microsoft.com/office/drawing/2014/main" id="{D15A07FD-C87C-474B-8079-D7D1BF9B8140}"/>
              </a:ext>
            </a:extLst>
          </p:cNvPr>
          <p:cNvCxnSpPr>
            <a:cxnSpLocks/>
          </p:cNvCxnSpPr>
          <p:nvPr/>
        </p:nvCxnSpPr>
        <p:spPr>
          <a:xfrm flipV="1">
            <a:off x="3773064" y="4233573"/>
            <a:ext cx="1384184" cy="9682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CF36EB59-F3FA-457D-9E50-6D61F0DB3EAB}"/>
              </a:ext>
            </a:extLst>
          </p:cNvPr>
          <p:cNvCxnSpPr>
            <a:cxnSpLocks/>
          </p:cNvCxnSpPr>
          <p:nvPr/>
        </p:nvCxnSpPr>
        <p:spPr>
          <a:xfrm>
            <a:off x="3701143" y="3319971"/>
            <a:ext cx="1359017" cy="5313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26">
            <a:extLst>
              <a:ext uri="{FF2B5EF4-FFF2-40B4-BE49-F238E27FC236}">
                <a16:creationId xmlns:a16="http://schemas.microsoft.com/office/drawing/2014/main" id="{6BDB26EB-706B-4D75-A1E3-EC2360BDFB0E}"/>
              </a:ext>
            </a:extLst>
          </p:cNvPr>
          <p:cNvSpPr txBox="1">
            <a:spLocks noChangeArrowheads="1"/>
          </p:cNvSpPr>
          <p:nvPr/>
        </p:nvSpPr>
        <p:spPr bwMode="auto">
          <a:xfrm>
            <a:off x="875364" y="3918143"/>
            <a:ext cx="2186156" cy="461665"/>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Directs trustee regarding investments</a:t>
            </a:r>
          </a:p>
        </p:txBody>
      </p:sp>
      <p:sp>
        <p:nvSpPr>
          <p:cNvPr id="13" name="Rounded Rectangle 24">
            <a:extLst>
              <a:ext uri="{FF2B5EF4-FFF2-40B4-BE49-F238E27FC236}">
                <a16:creationId xmlns:a16="http://schemas.microsoft.com/office/drawing/2014/main" id="{93FA17D5-BC8B-410E-9F60-C91AD6EEAF47}"/>
              </a:ext>
            </a:extLst>
          </p:cNvPr>
          <p:cNvSpPr/>
          <p:nvPr/>
        </p:nvSpPr>
        <p:spPr>
          <a:xfrm>
            <a:off x="5450628" y="3585662"/>
            <a:ext cx="3022484" cy="959535"/>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Administrative Trustee</a:t>
            </a:r>
          </a:p>
        </p:txBody>
      </p:sp>
      <p:sp>
        <p:nvSpPr>
          <p:cNvPr id="14" name="TextBox 26">
            <a:extLst>
              <a:ext uri="{FF2B5EF4-FFF2-40B4-BE49-F238E27FC236}">
                <a16:creationId xmlns:a16="http://schemas.microsoft.com/office/drawing/2014/main" id="{D8FAE470-0C6A-410C-8205-699EFFA3DDE0}"/>
              </a:ext>
            </a:extLst>
          </p:cNvPr>
          <p:cNvSpPr txBox="1">
            <a:spLocks noChangeArrowheads="1"/>
          </p:cNvSpPr>
          <p:nvPr/>
        </p:nvSpPr>
        <p:spPr bwMode="auto">
          <a:xfrm>
            <a:off x="6023292" y="4545197"/>
            <a:ext cx="2209800" cy="461665"/>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latin typeface="Garamond" panose="02020404030301010803" pitchFamily="18" charset="0"/>
              </a:rPr>
              <a:t>(</a:t>
            </a:r>
            <a:r>
              <a:rPr lang="en-US" altLang="en-US" sz="1200" b="1" dirty="0">
                <a:solidFill>
                  <a:srgbClr val="6B1867"/>
                </a:solidFill>
                <a:latin typeface="Garamond" panose="02020404030301010803" pitchFamily="18" charset="0"/>
              </a:rPr>
              <a:t>Administrative trustee) as directed administrative trustee</a:t>
            </a:r>
          </a:p>
        </p:txBody>
      </p:sp>
      <p:sp>
        <p:nvSpPr>
          <p:cNvPr id="16" name="Text Box 14">
            <a:extLst>
              <a:ext uri="{FF2B5EF4-FFF2-40B4-BE49-F238E27FC236}">
                <a16:creationId xmlns:a16="http://schemas.microsoft.com/office/drawing/2014/main" id="{EE8DE82C-F342-486C-B5BA-9B62F311A436}"/>
              </a:ext>
            </a:extLst>
          </p:cNvPr>
          <p:cNvSpPr txBox="1">
            <a:spLocks noChangeArrowheads="1"/>
          </p:cNvSpPr>
          <p:nvPr/>
        </p:nvSpPr>
        <p:spPr bwMode="auto">
          <a:xfrm>
            <a:off x="983401" y="6185757"/>
            <a:ext cx="67945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b="1" dirty="0">
                <a:solidFill>
                  <a:srgbClr val="000000"/>
                </a:solidFill>
                <a:latin typeface="Garamond" panose="02020404030301010803" pitchFamily="18" charset="0"/>
              </a:rPr>
              <a:t>*</a:t>
            </a:r>
            <a:r>
              <a:rPr lang="en-US" altLang="en-US" sz="1400" b="1" u="sng" dirty="0">
                <a:solidFill>
                  <a:srgbClr val="000000"/>
                </a:solidFill>
                <a:latin typeface="Garamond" panose="02020404030301010803" pitchFamily="18" charset="0"/>
              </a:rPr>
              <a:t>Please note</a:t>
            </a:r>
            <a:r>
              <a:rPr lang="en-US" altLang="en-US" sz="1400" b="1" dirty="0">
                <a:solidFill>
                  <a:srgbClr val="000000"/>
                </a:solidFill>
                <a:latin typeface="Garamond" panose="02020404030301010803" pitchFamily="18" charset="0"/>
              </a:rPr>
              <a:t>: Combine Investment Advisor and Distribution Advisor </a:t>
            </a:r>
            <a:r>
              <a:rPr lang="en-US" altLang="en-US" sz="1600" b="1" dirty="0">
                <a:solidFill>
                  <a:srgbClr val="000000"/>
                </a:solidFill>
                <a:latin typeface="Garamond" panose="02020404030301010803" pitchFamily="18" charset="0"/>
                <a:sym typeface="Wingdings" panose="05000000000000000000" pitchFamily="2" charset="2"/>
              </a:rPr>
              <a:t></a:t>
            </a:r>
            <a:r>
              <a:rPr lang="en-US" altLang="en-US" sz="1400" b="1" dirty="0">
                <a:solidFill>
                  <a:srgbClr val="000000"/>
                </a:solidFill>
                <a:latin typeface="Garamond" panose="02020404030301010803" pitchFamily="18" charset="0"/>
              </a:rPr>
              <a:t> </a:t>
            </a:r>
            <a:r>
              <a:rPr lang="en-US" altLang="en-US" sz="1400" b="1" u="sng" dirty="0">
                <a:solidFill>
                  <a:srgbClr val="000000"/>
                </a:solidFill>
                <a:latin typeface="Garamond" panose="02020404030301010803" pitchFamily="18" charset="0"/>
              </a:rPr>
              <a:t>Trust Advisor</a:t>
            </a:r>
          </a:p>
        </p:txBody>
      </p:sp>
      <p:sp>
        <p:nvSpPr>
          <p:cNvPr id="2" name="Slide Number Placeholder 1">
            <a:extLst>
              <a:ext uri="{FF2B5EF4-FFF2-40B4-BE49-F238E27FC236}">
                <a16:creationId xmlns:a16="http://schemas.microsoft.com/office/drawing/2014/main" id="{7DF8A8FA-4EFD-403E-B720-6704D4DECF97}"/>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14</a:t>
            </a:fld>
            <a:endParaRPr lang="en-US" dirty="0"/>
          </a:p>
        </p:txBody>
      </p:sp>
    </p:spTree>
    <p:extLst>
      <p:ext uri="{BB962C8B-B14F-4D97-AF65-F5344CB8AC3E}">
        <p14:creationId xmlns:p14="http://schemas.microsoft.com/office/powerpoint/2010/main" val="2137063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A37B1F78-50B5-4446-AF8A-FC51DFFB13EA}"/>
              </a:ext>
            </a:extLst>
          </p:cNvPr>
          <p:cNvSpPr>
            <a:spLocks noGrp="1"/>
          </p:cNvSpPr>
          <p:nvPr>
            <p:ph type="title"/>
          </p:nvPr>
        </p:nvSpPr>
        <p:spPr>
          <a:xfrm>
            <a:off x="2060575" y="228600"/>
            <a:ext cx="6629400" cy="1143000"/>
          </a:xfrm>
        </p:spPr>
        <p:txBody>
          <a:bodyPr/>
          <a:lstStyle/>
          <a:p>
            <a:r>
              <a:rPr lang="en-US" altLang="en-US" sz="2700" b="1" u="sng" dirty="0">
                <a:latin typeface="Garamond" panose="02020404030301010803" pitchFamily="18" charset="0"/>
              </a:rPr>
              <a:t>Traditional</a:t>
            </a:r>
            <a:r>
              <a:rPr lang="en-US" altLang="en-US" sz="2700" b="1" dirty="0">
                <a:latin typeface="Garamond" panose="02020404030301010803" pitchFamily="18" charset="0"/>
              </a:rPr>
              <a:t> Trust Investing [Versus] </a:t>
            </a:r>
            <a:r>
              <a:rPr lang="en-US" altLang="en-US" sz="2700" b="1" u="sng" dirty="0">
                <a:latin typeface="Garamond" panose="02020404030301010803" pitchFamily="18" charset="0"/>
              </a:rPr>
              <a:t>Flexible Modern</a:t>
            </a:r>
            <a:r>
              <a:rPr lang="en-US" altLang="en-US" sz="2700" b="1" dirty="0">
                <a:latin typeface="Garamond" panose="02020404030301010803" pitchFamily="18" charset="0"/>
              </a:rPr>
              <a:t> Directed Trust:</a:t>
            </a:r>
            <a:endParaRPr lang="en-US" altLang="en-US" sz="2700" dirty="0">
              <a:latin typeface="Garamond" panose="02020404030301010803" pitchFamily="18" charset="0"/>
            </a:endParaRPr>
          </a:p>
        </p:txBody>
      </p:sp>
      <p:sp>
        <p:nvSpPr>
          <p:cNvPr id="2" name="Slide Number Placeholder 1">
            <a:extLst>
              <a:ext uri="{FF2B5EF4-FFF2-40B4-BE49-F238E27FC236}">
                <a16:creationId xmlns:a16="http://schemas.microsoft.com/office/drawing/2014/main" id="{F796EB1B-F079-48AE-905F-5FC52B1D2DD8}"/>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15</a:t>
            </a:fld>
            <a:endParaRPr lang="en-US" dirty="0"/>
          </a:p>
        </p:txBody>
      </p:sp>
      <p:sp>
        <p:nvSpPr>
          <p:cNvPr id="6" name="TextBox 5">
            <a:extLst>
              <a:ext uri="{FF2B5EF4-FFF2-40B4-BE49-F238E27FC236}">
                <a16:creationId xmlns:a16="http://schemas.microsoft.com/office/drawing/2014/main" id="{CDF7074D-4064-4CC1-970B-CE91440CC5F8}"/>
              </a:ext>
            </a:extLst>
          </p:cNvPr>
          <p:cNvSpPr txBox="1"/>
          <p:nvPr/>
        </p:nvSpPr>
        <p:spPr>
          <a:xfrm>
            <a:off x="222023" y="1518262"/>
            <a:ext cx="8699954" cy="5773375"/>
          </a:xfrm>
          <a:prstGeom prst="rect">
            <a:avLst/>
          </a:prstGeom>
          <a:noFill/>
        </p:spPr>
        <p:txBody>
          <a:bodyPr wrap="square">
            <a:spAutoFit/>
          </a:bodyPr>
          <a:lstStyle/>
          <a:p>
            <a:pPr marL="342900" indent="-342900">
              <a:spcBef>
                <a:spcPts val="400"/>
              </a:spcBef>
              <a:buClr>
                <a:schemeClr val="tx1"/>
              </a:buClr>
              <a:buFont typeface="Arial" panose="020B0604020202020204" pitchFamily="34" charset="0"/>
              <a:buChar char="•"/>
              <a:defRPr/>
            </a:pPr>
            <a:r>
              <a:rPr lang="en-US" sz="2200" b="1" u="sng" dirty="0">
                <a:latin typeface="Garamond" panose="02020404030301010803" pitchFamily="18" charset="0"/>
              </a:rPr>
              <a:t>Traditional</a:t>
            </a:r>
            <a:r>
              <a:rPr lang="en-US" sz="2200" b="1" dirty="0">
                <a:latin typeface="Garamond" panose="02020404030301010803" pitchFamily="18" charset="0"/>
              </a:rPr>
              <a:t> - </a:t>
            </a:r>
            <a:r>
              <a:rPr lang="en-US" sz="2200" b="1" u="sng" dirty="0">
                <a:latin typeface="Garamond" panose="02020404030301010803" pitchFamily="18" charset="0"/>
              </a:rPr>
              <a:t>Prudent Investor Act (PIA)</a:t>
            </a:r>
            <a:r>
              <a:rPr lang="en-US" sz="2200" b="1" dirty="0">
                <a:latin typeface="Garamond" panose="02020404030301010803" pitchFamily="18" charset="0"/>
              </a:rPr>
              <a:t> – </a:t>
            </a:r>
            <a:r>
              <a:rPr lang="en-US" sz="2200" b="1" u="sng" dirty="0">
                <a:latin typeface="Garamond" panose="02020404030301010803" pitchFamily="18" charset="0"/>
              </a:rPr>
              <a:t>holds trustees</a:t>
            </a:r>
            <a:r>
              <a:rPr lang="en-US" sz="2200" dirty="0">
                <a:latin typeface="Garamond" panose="02020404030301010803" pitchFamily="18" charset="0"/>
              </a:rPr>
              <a:t> to </a:t>
            </a:r>
            <a:r>
              <a:rPr lang="en-US" sz="2200" b="1" u="sng" dirty="0">
                <a:latin typeface="Garamond" panose="02020404030301010803" pitchFamily="18" charset="0"/>
              </a:rPr>
              <a:t>higher standard </a:t>
            </a:r>
            <a:endParaRPr lang="en-US" sz="2200" b="1" dirty="0">
              <a:latin typeface="Garamond" panose="02020404030301010803" pitchFamily="18" charset="0"/>
            </a:endParaRPr>
          </a:p>
          <a:p>
            <a:pPr marL="800100" lvl="1" indent="-342900">
              <a:spcBef>
                <a:spcPts val="400"/>
              </a:spcBef>
              <a:buFont typeface="Garamond" panose="02020404030301010803" pitchFamily="18" charset="0"/>
              <a:buChar char="–"/>
              <a:defRPr/>
            </a:pPr>
            <a:r>
              <a:rPr lang="en-US" altLang="en-US" sz="1600" b="1" u="sng" kern="0" dirty="0">
                <a:latin typeface="Garamond" panose="02020404030301010803" pitchFamily="18" charset="0"/>
              </a:rPr>
              <a:t>Requires trustees</a:t>
            </a:r>
            <a:r>
              <a:rPr lang="en-US" altLang="en-US" sz="1600" b="1" kern="0" dirty="0">
                <a:latin typeface="Garamond" panose="02020404030301010803" pitchFamily="18" charset="0"/>
              </a:rPr>
              <a:t>:</a:t>
            </a:r>
          </a:p>
          <a:p>
            <a:pPr lvl="2">
              <a:spcBef>
                <a:spcPts val="400"/>
              </a:spcBef>
              <a:defRPr/>
            </a:pPr>
            <a:r>
              <a:rPr lang="en-US" altLang="en-US" sz="1600" kern="0" dirty="0">
                <a:latin typeface="Garamond" panose="02020404030301010803" pitchFamily="18" charset="0"/>
              </a:rPr>
              <a:t>to pursue an </a:t>
            </a:r>
            <a:r>
              <a:rPr lang="en-US" altLang="en-US" sz="1600" b="1" u="sng" kern="0" dirty="0">
                <a:latin typeface="Garamond" panose="02020404030301010803" pitchFamily="18" charset="0"/>
              </a:rPr>
              <a:t>overall</a:t>
            </a:r>
            <a:r>
              <a:rPr lang="en-US" altLang="en-US" sz="1600" b="1" kern="0" dirty="0">
                <a:latin typeface="Garamond" panose="02020404030301010803" pitchFamily="18" charset="0"/>
              </a:rPr>
              <a:t> </a:t>
            </a:r>
            <a:r>
              <a:rPr lang="en-US" altLang="en-US" sz="1600" kern="0" dirty="0">
                <a:latin typeface="Garamond" panose="02020404030301010803" pitchFamily="18" charset="0"/>
              </a:rPr>
              <a:t>investment strategy</a:t>
            </a:r>
          </a:p>
          <a:p>
            <a:pPr lvl="2">
              <a:spcBef>
                <a:spcPts val="400"/>
              </a:spcBef>
              <a:defRPr/>
            </a:pPr>
            <a:r>
              <a:rPr lang="en-US" altLang="en-US" sz="1600" kern="0" dirty="0">
                <a:latin typeface="Garamond" panose="02020404030301010803" pitchFamily="18" charset="0"/>
              </a:rPr>
              <a:t>to consider various factors in formulating an investment program, including:</a:t>
            </a:r>
          </a:p>
          <a:p>
            <a:pPr marL="1657350" lvl="3" indent="-285750">
              <a:spcBef>
                <a:spcPts val="400"/>
              </a:spcBef>
              <a:buFont typeface="Wingdings" panose="05000000000000000000" pitchFamily="2" charset="2"/>
              <a:buChar char="Ø"/>
              <a:defRPr/>
            </a:pPr>
            <a:r>
              <a:rPr lang="en-US" altLang="en-US" sz="1600" kern="0" dirty="0">
                <a:latin typeface="Garamond" panose="02020404030301010803" pitchFamily="18" charset="0"/>
              </a:rPr>
              <a:t>size of portfolio</a:t>
            </a:r>
          </a:p>
          <a:p>
            <a:pPr marL="1657350" lvl="3" indent="-285750">
              <a:spcBef>
                <a:spcPts val="400"/>
              </a:spcBef>
              <a:buFont typeface="Wingdings" panose="05000000000000000000" pitchFamily="2" charset="2"/>
              <a:buChar char="Ø"/>
              <a:defRPr/>
            </a:pPr>
            <a:r>
              <a:rPr lang="en-US" altLang="en-US" sz="1600" kern="0" dirty="0">
                <a:latin typeface="Garamond" panose="02020404030301010803" pitchFamily="18" charset="0"/>
              </a:rPr>
              <a:t>nature and likely duration of trust</a:t>
            </a:r>
          </a:p>
          <a:p>
            <a:pPr marL="1657350" lvl="3" indent="-285750">
              <a:spcBef>
                <a:spcPts val="400"/>
              </a:spcBef>
              <a:buFont typeface="Wingdings" panose="05000000000000000000" pitchFamily="2" charset="2"/>
              <a:buChar char="Ø"/>
              <a:defRPr/>
            </a:pPr>
            <a:r>
              <a:rPr lang="en-US" altLang="en-US" sz="1600" kern="0" dirty="0">
                <a:latin typeface="Garamond" panose="02020404030301010803" pitchFamily="18" charset="0"/>
              </a:rPr>
              <a:t>liquidity and distribution requirements</a:t>
            </a:r>
          </a:p>
          <a:p>
            <a:pPr marL="1657350" lvl="3" indent="-285750">
              <a:spcBef>
                <a:spcPts val="400"/>
              </a:spcBef>
              <a:buFont typeface="Wingdings" panose="05000000000000000000" pitchFamily="2" charset="2"/>
              <a:buChar char="Ø"/>
              <a:defRPr/>
            </a:pPr>
            <a:r>
              <a:rPr lang="en-US" altLang="en-US" sz="1600" kern="0" dirty="0">
                <a:latin typeface="Garamond" panose="02020404030301010803" pitchFamily="18" charset="0"/>
              </a:rPr>
              <a:t>general economic conditions – inflation/deflation</a:t>
            </a:r>
          </a:p>
          <a:p>
            <a:pPr marL="1657350" lvl="3" indent="-285750">
              <a:spcBef>
                <a:spcPts val="400"/>
              </a:spcBef>
              <a:buFont typeface="Wingdings" panose="05000000000000000000" pitchFamily="2" charset="2"/>
              <a:buChar char="Ø"/>
              <a:defRPr/>
            </a:pPr>
            <a:r>
              <a:rPr lang="en-US" altLang="en-US" sz="1600" kern="0" dirty="0">
                <a:latin typeface="Garamond" panose="02020404030301010803" pitchFamily="18" charset="0"/>
              </a:rPr>
              <a:t>tax consequences of investment/distribution decisions</a:t>
            </a:r>
          </a:p>
          <a:p>
            <a:pPr marL="1657350" lvl="3" indent="-285750">
              <a:spcBef>
                <a:spcPts val="400"/>
              </a:spcBef>
              <a:buFont typeface="Wingdings" panose="05000000000000000000" pitchFamily="2" charset="2"/>
              <a:buChar char="Ø"/>
              <a:defRPr/>
            </a:pPr>
            <a:r>
              <a:rPr lang="en-US" altLang="en-US" sz="1600" kern="0" dirty="0">
                <a:latin typeface="Garamond" panose="02020404030301010803" pitchFamily="18" charset="0"/>
              </a:rPr>
              <a:t>Expected total return</a:t>
            </a:r>
          </a:p>
          <a:p>
            <a:pPr marL="1657350" lvl="3" indent="-285750">
              <a:spcBef>
                <a:spcPts val="400"/>
              </a:spcBef>
              <a:buFont typeface="Wingdings" panose="05000000000000000000" pitchFamily="2" charset="2"/>
              <a:buChar char="Ø"/>
              <a:defRPr/>
            </a:pPr>
            <a:r>
              <a:rPr lang="en-US" altLang="en-US" sz="1600" kern="0" dirty="0">
                <a:latin typeface="Garamond" panose="02020404030301010803" pitchFamily="18" charset="0"/>
              </a:rPr>
              <a:t>Role of individual investments in portfolio</a:t>
            </a:r>
          </a:p>
          <a:p>
            <a:pPr marL="742950" lvl="1" indent="-285750">
              <a:spcBef>
                <a:spcPts val="400"/>
              </a:spcBef>
              <a:buFont typeface="Garamond" panose="02020404030301010803" pitchFamily="18" charset="0"/>
              <a:buChar char="–"/>
              <a:defRPr/>
            </a:pPr>
            <a:r>
              <a:rPr lang="en-US" altLang="en-US" sz="1600" kern="0" dirty="0">
                <a:latin typeface="Garamond" panose="02020404030301010803" pitchFamily="18" charset="0"/>
              </a:rPr>
              <a:t>Can </a:t>
            </a:r>
            <a:r>
              <a:rPr lang="en-US" altLang="en-US" sz="1600" b="1" u="sng" kern="0" dirty="0">
                <a:latin typeface="Garamond" panose="02020404030301010803" pitchFamily="18" charset="0"/>
              </a:rPr>
              <a:t>delegate duty</a:t>
            </a:r>
            <a:r>
              <a:rPr lang="en-US" altLang="en-US" sz="1600" kern="0" dirty="0">
                <a:latin typeface="Garamond" panose="02020404030301010803" pitchFamily="18" charset="0"/>
              </a:rPr>
              <a:t> but </a:t>
            </a:r>
            <a:r>
              <a:rPr lang="en-US" altLang="en-US" sz="1600" b="1" u="sng" kern="0" dirty="0">
                <a:latin typeface="Garamond" panose="02020404030301010803" pitchFamily="18" charset="0"/>
              </a:rPr>
              <a:t>not risk </a:t>
            </a:r>
          </a:p>
          <a:p>
            <a:pPr marL="342900" indent="-342900">
              <a:spcBef>
                <a:spcPts val="400"/>
              </a:spcBef>
              <a:buClr>
                <a:schemeClr val="tx1"/>
              </a:buClr>
              <a:buFont typeface="Arial" panose="020B0604020202020204" pitchFamily="34" charset="0"/>
              <a:buChar char="•"/>
              <a:defRPr/>
            </a:pPr>
            <a:r>
              <a:rPr lang="en-US" sz="2200" b="1" u="sng" dirty="0">
                <a:latin typeface="Garamond" panose="02020404030301010803" pitchFamily="18" charset="0"/>
              </a:rPr>
              <a:t>Flexible Modern</a:t>
            </a:r>
            <a:r>
              <a:rPr lang="en-US" sz="2200" b="1" dirty="0">
                <a:latin typeface="Garamond" panose="02020404030301010803" pitchFamily="18" charset="0"/>
              </a:rPr>
              <a:t> </a:t>
            </a:r>
            <a:r>
              <a:rPr lang="en-US" sz="2200" b="1" u="sng" dirty="0">
                <a:latin typeface="Garamond" panose="02020404030301010803" pitchFamily="18" charset="0"/>
              </a:rPr>
              <a:t>Directed Trust</a:t>
            </a:r>
            <a:r>
              <a:rPr lang="en-US" sz="2200" b="1" dirty="0">
                <a:latin typeface="Garamond" panose="02020404030301010803" pitchFamily="18" charset="0"/>
              </a:rPr>
              <a:t> </a:t>
            </a:r>
            <a:r>
              <a:rPr lang="en-US" sz="2200" b="1" u="sng" dirty="0">
                <a:latin typeface="Garamond" panose="02020404030301010803" pitchFamily="18" charset="0"/>
              </a:rPr>
              <a:t>dramatically lowers</a:t>
            </a:r>
            <a:r>
              <a:rPr lang="en-US" sz="2200" b="1" dirty="0">
                <a:latin typeface="Garamond" panose="02020404030301010803" pitchFamily="18" charset="0"/>
              </a:rPr>
              <a:t> </a:t>
            </a:r>
            <a:r>
              <a:rPr lang="en-US" sz="2200" dirty="0">
                <a:latin typeface="Garamond" panose="02020404030301010803" pitchFamily="18" charset="0"/>
              </a:rPr>
              <a:t>family and/or individual’s </a:t>
            </a:r>
            <a:r>
              <a:rPr lang="en-US" sz="2200" b="1" u="sng" dirty="0">
                <a:latin typeface="Garamond" panose="02020404030301010803" pitchFamily="18" charset="0"/>
              </a:rPr>
              <a:t>fiduciary liability</a:t>
            </a:r>
            <a:r>
              <a:rPr lang="en-US" sz="2200" b="1" dirty="0">
                <a:latin typeface="Garamond" panose="02020404030301010803" pitchFamily="18" charset="0"/>
              </a:rPr>
              <a:t> </a:t>
            </a:r>
            <a:r>
              <a:rPr lang="en-US" sz="2200" dirty="0">
                <a:latin typeface="Garamond" panose="02020404030301010803" pitchFamily="18" charset="0"/>
              </a:rPr>
              <a:t>(which is personal liability)</a:t>
            </a:r>
          </a:p>
          <a:p>
            <a:pPr marL="800100" lvl="1" indent="-342900">
              <a:spcBef>
                <a:spcPts val="400"/>
              </a:spcBef>
              <a:buClr>
                <a:schemeClr val="tx1"/>
              </a:buClr>
              <a:buFont typeface="Garamond" panose="02020404030301010803" pitchFamily="18" charset="0"/>
              <a:buChar char="–"/>
              <a:defRPr/>
            </a:pPr>
            <a:r>
              <a:rPr lang="en-US" sz="1600" dirty="0">
                <a:latin typeface="Garamond" panose="02020404030301010803" pitchFamily="18" charset="0"/>
              </a:rPr>
              <a:t>Gross negligence/willful misconduct standard</a:t>
            </a:r>
          </a:p>
          <a:p>
            <a:pPr marL="342900" indent="-342900">
              <a:spcBef>
                <a:spcPts val="1800"/>
              </a:spcBef>
              <a:buClr>
                <a:schemeClr val="tx1"/>
              </a:buClr>
              <a:buFont typeface="Arial" panose="020B0604020202020204" pitchFamily="34" charset="0"/>
              <a:buChar char="•"/>
              <a:defRPr/>
            </a:pPr>
            <a:endParaRPr lang="en-US" sz="2000" b="1" dirty="0">
              <a:solidFill>
                <a:srgbClr val="0033CC"/>
              </a:solidFill>
              <a:latin typeface="Garamond" panose="02020404030301010803" pitchFamily="18" charset="0"/>
            </a:endParaRPr>
          </a:p>
        </p:txBody>
      </p:sp>
    </p:spTree>
    <p:extLst>
      <p:ext uri="{BB962C8B-B14F-4D97-AF65-F5344CB8AC3E}">
        <p14:creationId xmlns:p14="http://schemas.microsoft.com/office/powerpoint/2010/main" val="3552847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a:extLst>
              <a:ext uri="{FF2B5EF4-FFF2-40B4-BE49-F238E27FC236}">
                <a16:creationId xmlns:a16="http://schemas.microsoft.com/office/drawing/2014/main" id="{0B6EF599-1458-44F2-B2B7-C5DFE6F06140}"/>
              </a:ext>
            </a:extLst>
          </p:cNvPr>
          <p:cNvSpPr>
            <a:spLocks noGrp="1" noChangeArrowheads="1"/>
          </p:cNvSpPr>
          <p:nvPr>
            <p:ph type="title"/>
          </p:nvPr>
        </p:nvSpPr>
        <p:spPr>
          <a:xfrm>
            <a:off x="2590800" y="228600"/>
            <a:ext cx="6386513" cy="1154113"/>
          </a:xfrm>
        </p:spPr>
        <p:txBody>
          <a:bodyPr/>
          <a:lstStyle/>
          <a:p>
            <a:r>
              <a:rPr lang="en-US" altLang="en-US" sz="2600" b="1" dirty="0">
                <a:solidFill>
                  <a:schemeClr val="tx1"/>
                </a:solidFill>
                <a:latin typeface="Garamond" panose="02020404030301010803" pitchFamily="18" charset="0"/>
              </a:rPr>
              <a:t>Key Investment Management </a:t>
            </a:r>
            <a:br>
              <a:rPr lang="en-US" altLang="en-US" sz="2600" b="1" dirty="0">
                <a:solidFill>
                  <a:schemeClr val="tx1"/>
                </a:solidFill>
                <a:latin typeface="Garamond" panose="02020404030301010803" pitchFamily="18" charset="0"/>
              </a:rPr>
            </a:br>
            <a:r>
              <a:rPr lang="en-US" altLang="en-US" sz="2600" b="1" dirty="0">
                <a:solidFill>
                  <a:schemeClr val="tx1"/>
                </a:solidFill>
                <a:latin typeface="Garamond" panose="02020404030301010803" pitchFamily="18" charset="0"/>
              </a:rPr>
              <a:t>Advantages of the </a:t>
            </a:r>
            <a:br>
              <a:rPr lang="en-US" altLang="en-US" sz="2600" b="1" dirty="0">
                <a:solidFill>
                  <a:schemeClr val="tx1"/>
                </a:solidFill>
                <a:latin typeface="Garamond" panose="02020404030301010803" pitchFamily="18" charset="0"/>
              </a:rPr>
            </a:br>
            <a:r>
              <a:rPr lang="en-US" altLang="en-US" sz="2600" b="1" dirty="0">
                <a:solidFill>
                  <a:schemeClr val="tx1"/>
                </a:solidFill>
                <a:latin typeface="Garamond" panose="02020404030301010803" pitchFamily="18" charset="0"/>
              </a:rPr>
              <a:t>Flexible Modern Directed Trust:</a:t>
            </a:r>
          </a:p>
        </p:txBody>
      </p:sp>
      <p:sp>
        <p:nvSpPr>
          <p:cNvPr id="3" name="Content Placeholder 2">
            <a:extLst>
              <a:ext uri="{FF2B5EF4-FFF2-40B4-BE49-F238E27FC236}">
                <a16:creationId xmlns:a16="http://schemas.microsoft.com/office/drawing/2014/main" id="{34DC6353-406D-4269-9414-C08B68DC5B19}"/>
              </a:ext>
            </a:extLst>
          </p:cNvPr>
          <p:cNvSpPr>
            <a:spLocks noGrp="1"/>
          </p:cNvSpPr>
          <p:nvPr>
            <p:ph idx="1"/>
          </p:nvPr>
        </p:nvSpPr>
        <p:spPr>
          <a:xfrm>
            <a:off x="213456" y="1475709"/>
            <a:ext cx="8763857" cy="4525963"/>
          </a:xfrm>
        </p:spPr>
        <p:txBody>
          <a:bodyPr/>
          <a:lstStyle/>
          <a:p>
            <a:pPr>
              <a:spcBef>
                <a:spcPts val="2800"/>
              </a:spcBef>
              <a:buClr>
                <a:schemeClr val="tx1"/>
              </a:buClr>
              <a:buFont typeface="Arial" panose="020B0604020202020204" pitchFamily="34" charset="0"/>
              <a:buChar char="•"/>
              <a:defRPr/>
            </a:pPr>
            <a:r>
              <a:rPr lang="en-US" sz="2600" b="1" u="sng" dirty="0">
                <a:latin typeface="Garamond" panose="02020404030301010803" pitchFamily="18" charset="0"/>
              </a:rPr>
              <a:t>Ability</a:t>
            </a:r>
            <a:r>
              <a:rPr lang="en-US" sz="2600" dirty="0">
                <a:latin typeface="Garamond" panose="02020404030301010803" pitchFamily="18" charset="0"/>
              </a:rPr>
              <a:t> to </a:t>
            </a:r>
            <a:r>
              <a:rPr lang="en-US" sz="2600" b="1" u="sng" dirty="0">
                <a:latin typeface="Garamond" panose="02020404030301010803" pitchFamily="18" charset="0"/>
              </a:rPr>
              <a:t>override</a:t>
            </a:r>
            <a:r>
              <a:rPr lang="en-US" sz="2600" b="1" dirty="0">
                <a:latin typeface="Garamond" panose="02020404030301010803" pitchFamily="18" charset="0"/>
              </a:rPr>
              <a:t> </a:t>
            </a:r>
            <a:r>
              <a:rPr lang="en-US" sz="2600" b="1" u="sng" dirty="0">
                <a:latin typeface="Garamond" panose="02020404030301010803" pitchFamily="18" charset="0"/>
              </a:rPr>
              <a:t>Prudent Investor Act (PIA)</a:t>
            </a:r>
          </a:p>
          <a:p>
            <a:pPr>
              <a:spcBef>
                <a:spcPts val="2800"/>
              </a:spcBef>
              <a:buClr>
                <a:schemeClr val="tx1"/>
              </a:buClr>
              <a:buFont typeface="Arial" panose="020B0604020202020204" pitchFamily="34" charset="0"/>
              <a:buChar char="•"/>
              <a:defRPr/>
            </a:pPr>
            <a:r>
              <a:rPr lang="en-US" sz="2600" b="1" u="sng" dirty="0">
                <a:latin typeface="Garamond" panose="02020404030301010803" pitchFamily="18" charset="0"/>
              </a:rPr>
              <a:t>Ability</a:t>
            </a:r>
            <a:r>
              <a:rPr lang="en-US" sz="2600" dirty="0">
                <a:latin typeface="Garamond" panose="02020404030301010803" pitchFamily="18" charset="0"/>
              </a:rPr>
              <a:t> to </a:t>
            </a:r>
            <a:r>
              <a:rPr lang="en-US" sz="2600" b="1" u="sng" dirty="0">
                <a:latin typeface="Garamond" panose="02020404030301010803" pitchFamily="18" charset="0"/>
              </a:rPr>
              <a:t>utilize 33% stocks</a:t>
            </a:r>
            <a:r>
              <a:rPr lang="en-US" sz="2600" b="1" dirty="0">
                <a:latin typeface="Garamond" panose="02020404030301010803" pitchFamily="18" charset="0"/>
              </a:rPr>
              <a:t>, </a:t>
            </a:r>
            <a:r>
              <a:rPr lang="en-US" sz="2600" b="1" u="sng" dirty="0">
                <a:latin typeface="Garamond" panose="02020404030301010803" pitchFamily="18" charset="0"/>
              </a:rPr>
              <a:t>33% fixed income/cash</a:t>
            </a:r>
            <a:r>
              <a:rPr lang="en-US" sz="2600" dirty="0">
                <a:latin typeface="Garamond" panose="02020404030301010803" pitchFamily="18" charset="0"/>
              </a:rPr>
              <a:t> and </a:t>
            </a:r>
            <a:r>
              <a:rPr lang="en-US" sz="2600" b="1" u="sng" dirty="0">
                <a:latin typeface="Garamond" panose="02020404030301010803" pitchFamily="18" charset="0"/>
              </a:rPr>
              <a:t>33% alternative investments </a:t>
            </a:r>
          </a:p>
          <a:p>
            <a:pPr lvl="1">
              <a:spcBef>
                <a:spcPts val="2800"/>
              </a:spcBef>
              <a:buClr>
                <a:schemeClr val="tx1"/>
              </a:buClr>
              <a:buFont typeface="Garamond" panose="02020404030301010803" pitchFamily="18" charset="0"/>
              <a:buChar char="–"/>
              <a:defRPr/>
            </a:pPr>
            <a:r>
              <a:rPr lang="en-US" sz="2400" dirty="0">
                <a:latin typeface="Garamond" panose="02020404030301010803" pitchFamily="18" charset="0"/>
              </a:rPr>
              <a:t>Versus traditional </a:t>
            </a:r>
            <a:r>
              <a:rPr lang="en-US" sz="2400" b="1" u="sng" dirty="0">
                <a:latin typeface="Garamond" panose="02020404030301010803" pitchFamily="18" charset="0"/>
              </a:rPr>
              <a:t>60% stocks</a:t>
            </a:r>
            <a:r>
              <a:rPr lang="en-US" sz="2400" dirty="0">
                <a:latin typeface="Garamond" panose="02020404030301010803" pitchFamily="18" charset="0"/>
              </a:rPr>
              <a:t>, </a:t>
            </a:r>
            <a:r>
              <a:rPr lang="en-US" sz="2400" b="1" u="sng" dirty="0">
                <a:latin typeface="Garamond" panose="02020404030301010803" pitchFamily="18" charset="0"/>
              </a:rPr>
              <a:t>40% fixed income</a:t>
            </a:r>
            <a:r>
              <a:rPr lang="en-US" sz="2400" dirty="0">
                <a:latin typeface="Garamond" panose="02020404030301010803" pitchFamily="18" charset="0"/>
              </a:rPr>
              <a:t> &amp; </a:t>
            </a:r>
            <a:r>
              <a:rPr lang="en-US" sz="2400" b="1" u="sng" dirty="0">
                <a:latin typeface="Garamond" panose="02020404030301010803" pitchFamily="18" charset="0"/>
              </a:rPr>
              <a:t>cash </a:t>
            </a:r>
          </a:p>
          <a:p>
            <a:pPr>
              <a:spcBef>
                <a:spcPts val="2800"/>
              </a:spcBef>
              <a:buClr>
                <a:schemeClr val="tx1"/>
              </a:buClr>
              <a:buFont typeface="Arial" panose="020B0604020202020204" pitchFamily="34" charset="0"/>
              <a:buChar char="•"/>
              <a:defRPr/>
            </a:pPr>
            <a:r>
              <a:rPr lang="en-US" sz="2600" b="1" u="sng" dirty="0">
                <a:latin typeface="Garamond" panose="02020404030301010803" pitchFamily="18" charset="0"/>
              </a:rPr>
              <a:t>Ability to hold one trust asset</a:t>
            </a:r>
            <a:r>
              <a:rPr lang="en-US" sz="2600" b="1" dirty="0">
                <a:latin typeface="Garamond" panose="02020404030301010803" pitchFamily="18" charset="0"/>
              </a:rPr>
              <a:t> </a:t>
            </a:r>
            <a:r>
              <a:rPr lang="en-US" sz="2600" dirty="0">
                <a:latin typeface="Garamond" panose="02020404030301010803" pitchFamily="18" charset="0"/>
              </a:rPr>
              <a:t>– Public/private or cash</a:t>
            </a:r>
          </a:p>
          <a:p>
            <a:pPr lvl="1">
              <a:spcBef>
                <a:spcPts val="2800"/>
              </a:spcBef>
              <a:buClr>
                <a:schemeClr val="tx1"/>
              </a:buClr>
              <a:defRPr/>
            </a:pPr>
            <a:r>
              <a:rPr lang="en-US" sz="2400" dirty="0">
                <a:latin typeface="Garamond" panose="02020404030301010803" pitchFamily="18" charset="0"/>
              </a:rPr>
              <a:t>No requirement to diversify</a:t>
            </a:r>
          </a:p>
          <a:p>
            <a:pPr>
              <a:spcBef>
                <a:spcPts val="2800"/>
              </a:spcBef>
              <a:buClr>
                <a:schemeClr val="tx1"/>
              </a:buClr>
              <a:defRPr/>
            </a:pPr>
            <a:r>
              <a:rPr lang="en-US" sz="2600" b="1" u="sng" dirty="0">
                <a:latin typeface="Garamond" panose="02020404030301010803" pitchFamily="18" charset="0"/>
              </a:rPr>
              <a:t>Ability</a:t>
            </a:r>
            <a:r>
              <a:rPr lang="en-US" sz="2600" dirty="0">
                <a:latin typeface="Garamond" panose="02020404030301010803" pitchFamily="18" charset="0"/>
              </a:rPr>
              <a:t> to </a:t>
            </a:r>
            <a:r>
              <a:rPr lang="en-US" sz="2600" b="1" u="sng" dirty="0">
                <a:latin typeface="Garamond" panose="02020404030301010803" pitchFamily="18" charset="0"/>
              </a:rPr>
              <a:t>broadly diversify</a:t>
            </a:r>
            <a:r>
              <a:rPr lang="en-US" sz="2600" b="1" dirty="0">
                <a:latin typeface="Garamond" panose="02020404030301010803" pitchFamily="18" charset="0"/>
              </a:rPr>
              <a:t> </a:t>
            </a:r>
            <a:r>
              <a:rPr lang="en-US" sz="2600" dirty="0">
                <a:latin typeface="Garamond" panose="02020404030301010803" pitchFamily="18" charset="0"/>
              </a:rPr>
              <a:t>if desired with </a:t>
            </a:r>
            <a:r>
              <a:rPr lang="en-US" sz="2600" b="1" u="sng" dirty="0">
                <a:latin typeface="Garamond" panose="02020404030301010803" pitchFamily="18" charset="0"/>
              </a:rPr>
              <a:t>sophisticated investments</a:t>
            </a:r>
          </a:p>
          <a:p>
            <a:pPr marL="457200" lvl="1" indent="0">
              <a:spcBef>
                <a:spcPts val="1800"/>
              </a:spcBef>
              <a:buClr>
                <a:schemeClr val="tx1"/>
              </a:buClr>
              <a:buNone/>
              <a:defRPr/>
            </a:pPr>
            <a:r>
              <a:rPr lang="en-US" altLang="en-US" sz="1050" dirty="0">
                <a:latin typeface="Garamond" panose="02020404030301010803" pitchFamily="18" charset="0"/>
              </a:rPr>
              <a:t>. </a:t>
            </a:r>
            <a:endParaRPr lang="en-US" altLang="en-US" sz="1050" b="1" u="sng" dirty="0">
              <a:solidFill>
                <a:schemeClr val="accent3"/>
              </a:solidFill>
              <a:latin typeface="Garamond" panose="02020404030301010803" pitchFamily="18" charset="0"/>
            </a:endParaRPr>
          </a:p>
          <a:p>
            <a:pPr marL="457200" lvl="1" indent="0">
              <a:spcBef>
                <a:spcPts val="1800"/>
              </a:spcBef>
              <a:buFontTx/>
              <a:buNone/>
              <a:defRPr/>
            </a:pPr>
            <a:endParaRPr lang="en-US" sz="1050" dirty="0">
              <a:latin typeface="Garamond" panose="02020404030301010803" pitchFamily="18" charset="0"/>
            </a:endParaRPr>
          </a:p>
        </p:txBody>
      </p:sp>
      <p:sp>
        <p:nvSpPr>
          <p:cNvPr id="2" name="TextBox 1">
            <a:extLst>
              <a:ext uri="{FF2B5EF4-FFF2-40B4-BE49-F238E27FC236}">
                <a16:creationId xmlns:a16="http://schemas.microsoft.com/office/drawing/2014/main" id="{9DDABF97-7ACD-4112-A487-8CD44EED6D2C}"/>
              </a:ext>
            </a:extLst>
          </p:cNvPr>
          <p:cNvSpPr txBox="1"/>
          <p:nvPr/>
        </p:nvSpPr>
        <p:spPr>
          <a:xfrm>
            <a:off x="223977" y="6340122"/>
            <a:ext cx="8809533" cy="261610"/>
          </a:xfrm>
          <a:prstGeom prst="rect">
            <a:avLst/>
          </a:prstGeom>
          <a:noFill/>
        </p:spPr>
        <p:txBody>
          <a:bodyPr wrap="square" rtlCol="0">
            <a:spAutoFit/>
          </a:bodyPr>
          <a:lstStyle/>
          <a:p>
            <a:r>
              <a:rPr lang="en-US" altLang="en-US" sz="1100" b="1" u="sng" dirty="0">
                <a:latin typeface="Garamond" panose="02020404030301010803" pitchFamily="18" charset="0"/>
              </a:rPr>
              <a:t>Please see:</a:t>
            </a:r>
            <a:r>
              <a:rPr lang="en-US" altLang="en-US" sz="1100" dirty="0">
                <a:latin typeface="Garamond" panose="02020404030301010803" pitchFamily="18" charset="0"/>
              </a:rPr>
              <a:t> Al W. King, III “Myths About Trusts and Investment Management: The Glass </a:t>
            </a:r>
            <a:r>
              <a:rPr lang="en-US" altLang="en-US" sz="1050" dirty="0">
                <a:latin typeface="Garamond" panose="02020404030301010803" pitchFamily="18" charset="0"/>
              </a:rPr>
              <a:t>is Half Full!” </a:t>
            </a:r>
            <a:r>
              <a:rPr lang="en-US" altLang="en-US" sz="1050" i="1" dirty="0">
                <a:latin typeface="Garamond" panose="02020404030301010803" pitchFamily="18" charset="0"/>
              </a:rPr>
              <a:t>Trusts &amp; Estates </a:t>
            </a:r>
            <a:r>
              <a:rPr lang="en-US" altLang="en-US" sz="1050" dirty="0">
                <a:latin typeface="Garamond" panose="02020404030301010803" pitchFamily="18" charset="0"/>
              </a:rPr>
              <a:t>Magazine, December 2014</a:t>
            </a:r>
            <a:endParaRPr lang="en-US" sz="1100" dirty="0"/>
          </a:p>
        </p:txBody>
      </p:sp>
      <p:sp>
        <p:nvSpPr>
          <p:cNvPr id="5" name="Slide Number Placeholder 4">
            <a:extLst>
              <a:ext uri="{FF2B5EF4-FFF2-40B4-BE49-F238E27FC236}">
                <a16:creationId xmlns:a16="http://schemas.microsoft.com/office/drawing/2014/main" id="{A3AB64F1-4F74-4981-BD2C-B511D1DBF3E0}"/>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16</a:t>
            </a:fld>
            <a:endParaRPr lang="en-US" dirty="0"/>
          </a:p>
        </p:txBody>
      </p:sp>
    </p:spTree>
    <p:extLst>
      <p:ext uri="{BB962C8B-B14F-4D97-AF65-F5344CB8AC3E}">
        <p14:creationId xmlns:p14="http://schemas.microsoft.com/office/powerpoint/2010/main" val="2016077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E3433451-F21E-484E-929B-8CC86682B1DE}"/>
              </a:ext>
            </a:extLst>
          </p:cNvPr>
          <p:cNvSpPr>
            <a:spLocks noGrp="1" noChangeArrowheads="1"/>
          </p:cNvSpPr>
          <p:nvPr>
            <p:ph type="title"/>
          </p:nvPr>
        </p:nvSpPr>
        <p:spPr>
          <a:xfrm>
            <a:off x="2184400" y="215900"/>
            <a:ext cx="6553200" cy="1265238"/>
          </a:xfrm>
        </p:spPr>
        <p:txBody>
          <a:bodyPr/>
          <a:lstStyle/>
          <a:p>
            <a:r>
              <a:rPr lang="en-US" altLang="en-US" sz="3000" b="1" dirty="0">
                <a:solidFill>
                  <a:schemeClr val="tx1"/>
                </a:solidFill>
                <a:latin typeface="Garamond" panose="02020404030301010803" pitchFamily="18" charset="0"/>
              </a:rPr>
              <a:t>Model Family Office Portfolio:</a:t>
            </a:r>
            <a:endParaRPr lang="en-US" altLang="en-US" sz="3000" b="1" dirty="0">
              <a:solidFill>
                <a:schemeClr val="tx1"/>
              </a:solidFill>
            </a:endParaRPr>
          </a:p>
        </p:txBody>
      </p:sp>
      <p:pic>
        <p:nvPicPr>
          <p:cNvPr id="86019" name="Picture 6">
            <a:extLst>
              <a:ext uri="{FF2B5EF4-FFF2-40B4-BE49-F238E27FC236}">
                <a16:creationId xmlns:a16="http://schemas.microsoft.com/office/drawing/2014/main" id="{5D8AAC49-4CD7-4EA2-8B8A-53C74BE0B5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973"/>
          <a:stretch>
            <a:fillRect/>
          </a:stretch>
        </p:blipFill>
        <p:spPr bwMode="auto">
          <a:xfrm>
            <a:off x="2184400" y="1585913"/>
            <a:ext cx="43688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20" name="TextBox 3">
            <a:extLst>
              <a:ext uri="{FF2B5EF4-FFF2-40B4-BE49-F238E27FC236}">
                <a16:creationId xmlns:a16="http://schemas.microsoft.com/office/drawing/2014/main" id="{66CBF113-647F-4A79-83E7-6EB9893FCBA5}"/>
              </a:ext>
            </a:extLst>
          </p:cNvPr>
          <p:cNvSpPr txBox="1">
            <a:spLocks noChangeArrowheads="1"/>
          </p:cNvSpPr>
          <p:nvPr/>
        </p:nvSpPr>
        <p:spPr bwMode="auto">
          <a:xfrm>
            <a:off x="-76200" y="6180138"/>
            <a:ext cx="8763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eaLnBrk="1" hangingPunct="1">
              <a:spcBef>
                <a:spcPts val="1800"/>
              </a:spcBef>
              <a:buFontTx/>
              <a:buNone/>
            </a:pPr>
            <a:r>
              <a:rPr lang="en-US" altLang="en-US" sz="1200" b="1" u="sng" dirty="0">
                <a:latin typeface="Garamond" panose="02020404030301010803" pitchFamily="18" charset="0"/>
              </a:rPr>
              <a:t>Please see:</a:t>
            </a:r>
            <a:r>
              <a:rPr lang="en-US" altLang="en-US" sz="1200" b="1" dirty="0">
                <a:latin typeface="Garamond" panose="02020404030301010803" pitchFamily="18" charset="0"/>
              </a:rPr>
              <a:t> </a:t>
            </a:r>
            <a:r>
              <a:rPr lang="en-US" altLang="en-US" sz="1200" dirty="0">
                <a:solidFill>
                  <a:srgbClr val="000000"/>
                </a:solidFill>
                <a:latin typeface="Garamond" panose="02020404030301010803" pitchFamily="18" charset="0"/>
              </a:rPr>
              <a:t>Al W. King III and Pierce H. McDowell III, “Selecting Modern Trust Structures Based on a Family’s Assets” </a:t>
            </a:r>
            <a:r>
              <a:rPr lang="en-US" altLang="en-US" sz="1200" i="1" dirty="0">
                <a:solidFill>
                  <a:srgbClr val="000000"/>
                </a:solidFill>
                <a:latin typeface="Garamond" panose="02020404030301010803" pitchFamily="18" charset="0"/>
              </a:rPr>
              <a:t>Trusts &amp; Estates </a:t>
            </a:r>
            <a:r>
              <a:rPr lang="en-US" altLang="en-US" sz="1200" dirty="0">
                <a:solidFill>
                  <a:srgbClr val="000000"/>
                </a:solidFill>
                <a:latin typeface="Garamond" panose="02020404030301010803" pitchFamily="18" charset="0"/>
              </a:rPr>
              <a:t>Magazine, August 2017. </a:t>
            </a:r>
            <a:endParaRPr lang="en-US" altLang="en-US" sz="1200" b="1" u="sng" dirty="0">
              <a:solidFill>
                <a:srgbClr val="0033CC"/>
              </a:solidFill>
              <a:latin typeface="Garamond" panose="02020404030301010803" pitchFamily="18" charset="0"/>
            </a:endParaRPr>
          </a:p>
        </p:txBody>
      </p:sp>
      <p:sp>
        <p:nvSpPr>
          <p:cNvPr id="2" name="Slide Number Placeholder 1">
            <a:extLst>
              <a:ext uri="{FF2B5EF4-FFF2-40B4-BE49-F238E27FC236}">
                <a16:creationId xmlns:a16="http://schemas.microsoft.com/office/drawing/2014/main" id="{87DC61A3-3682-4F15-8FDF-63FBFB321DBF}"/>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17</a:t>
            </a:fld>
            <a:endParaRPr lang="en-US" dirty="0"/>
          </a:p>
        </p:txBody>
      </p:sp>
    </p:spTree>
    <p:extLst>
      <p:ext uri="{BB962C8B-B14F-4D97-AF65-F5344CB8AC3E}">
        <p14:creationId xmlns:p14="http://schemas.microsoft.com/office/powerpoint/2010/main" val="515864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a:extLst>
              <a:ext uri="{FF2B5EF4-FFF2-40B4-BE49-F238E27FC236}">
                <a16:creationId xmlns:a16="http://schemas.microsoft.com/office/drawing/2014/main" id="{0B6EF599-1458-44F2-B2B7-C5DFE6F06140}"/>
              </a:ext>
            </a:extLst>
          </p:cNvPr>
          <p:cNvSpPr>
            <a:spLocks noGrp="1" noChangeArrowheads="1"/>
          </p:cNvSpPr>
          <p:nvPr>
            <p:ph type="title"/>
          </p:nvPr>
        </p:nvSpPr>
        <p:spPr>
          <a:xfrm>
            <a:off x="2590800" y="228600"/>
            <a:ext cx="6386513" cy="1154113"/>
          </a:xfrm>
        </p:spPr>
        <p:txBody>
          <a:bodyPr/>
          <a:lstStyle/>
          <a:p>
            <a:r>
              <a:rPr lang="en-US" altLang="en-US" sz="2800" b="1" dirty="0">
                <a:solidFill>
                  <a:schemeClr val="tx1"/>
                </a:solidFill>
                <a:latin typeface="Garamond" panose="02020404030301010803" pitchFamily="18" charset="0"/>
              </a:rPr>
              <a:t>Adding </a:t>
            </a:r>
            <a:r>
              <a:rPr lang="en-US" altLang="en-US" sz="2800" b="1" u="sng" dirty="0">
                <a:solidFill>
                  <a:schemeClr val="tx1"/>
                </a:solidFill>
                <a:latin typeface="Garamond" panose="02020404030301010803" pitchFamily="18" charset="0"/>
              </a:rPr>
              <a:t>Investment Management LLC</a:t>
            </a:r>
            <a:r>
              <a:rPr lang="en-US" altLang="en-US" sz="2800" b="1" dirty="0">
                <a:solidFill>
                  <a:schemeClr val="tx1"/>
                </a:solidFill>
                <a:latin typeface="Garamond" panose="02020404030301010803" pitchFamily="18" charset="0"/>
              </a:rPr>
              <a:t> to the Flexible Modern Directed Trust:</a:t>
            </a:r>
          </a:p>
        </p:txBody>
      </p:sp>
      <p:sp>
        <p:nvSpPr>
          <p:cNvPr id="3" name="Content Placeholder 2">
            <a:extLst>
              <a:ext uri="{FF2B5EF4-FFF2-40B4-BE49-F238E27FC236}">
                <a16:creationId xmlns:a16="http://schemas.microsoft.com/office/drawing/2014/main" id="{34DC6353-406D-4269-9414-C08B68DC5B19}"/>
              </a:ext>
            </a:extLst>
          </p:cNvPr>
          <p:cNvSpPr>
            <a:spLocks noGrp="1"/>
          </p:cNvSpPr>
          <p:nvPr>
            <p:ph idx="1"/>
          </p:nvPr>
        </p:nvSpPr>
        <p:spPr>
          <a:xfrm>
            <a:off x="190071" y="1480811"/>
            <a:ext cx="8763857" cy="4525963"/>
          </a:xfrm>
        </p:spPr>
        <p:txBody>
          <a:bodyPr/>
          <a:lstStyle/>
          <a:p>
            <a:pPr>
              <a:spcBef>
                <a:spcPts val="900"/>
              </a:spcBef>
              <a:buClr>
                <a:schemeClr val="tx1"/>
              </a:buClr>
              <a:buFont typeface="Arial" panose="020B0604020202020204" pitchFamily="34" charset="0"/>
              <a:buChar char="•"/>
              <a:defRPr/>
            </a:pPr>
            <a:r>
              <a:rPr lang="en-US" b="1" u="sng" dirty="0">
                <a:latin typeface="Garamond" panose="02020404030301010803" pitchFamily="18" charset="0"/>
              </a:rPr>
              <a:t>Investment Management LLC </a:t>
            </a:r>
            <a:r>
              <a:rPr lang="en-US" dirty="0">
                <a:latin typeface="Garamond" panose="02020404030301010803" pitchFamily="18" charset="0"/>
              </a:rPr>
              <a:t>– Flexible Modern Directed Trust </a:t>
            </a:r>
          </a:p>
          <a:p>
            <a:pPr lvl="1">
              <a:spcBef>
                <a:spcPts val="900"/>
              </a:spcBef>
              <a:buClr>
                <a:schemeClr val="tx1"/>
              </a:buClr>
              <a:buFont typeface="Garamond" panose="02020404030301010803" pitchFamily="18" charset="0"/>
              <a:buChar char="–"/>
              <a:defRPr/>
            </a:pPr>
            <a:r>
              <a:rPr lang="en-US" sz="2600" b="1" u="sng" dirty="0">
                <a:latin typeface="Garamond" panose="02020404030301010803" pitchFamily="18" charset="0"/>
              </a:rPr>
              <a:t>Manager</a:t>
            </a:r>
            <a:r>
              <a:rPr lang="en-US" sz="2600" dirty="0">
                <a:latin typeface="Garamond" panose="02020404030301010803" pitchFamily="18" charset="0"/>
              </a:rPr>
              <a:t> (Investment Management LLC) – Grantor, Grantor’s Family or Family Advisor</a:t>
            </a:r>
          </a:p>
          <a:p>
            <a:pPr lvl="1">
              <a:spcBef>
                <a:spcPts val="900"/>
              </a:spcBef>
              <a:buClr>
                <a:schemeClr val="tx1"/>
              </a:buClr>
              <a:buFont typeface="Garamond" panose="02020404030301010803" pitchFamily="18" charset="0"/>
              <a:buChar char="–"/>
              <a:defRPr/>
            </a:pPr>
            <a:r>
              <a:rPr lang="en-US" sz="2600" b="1" u="sng" dirty="0">
                <a:latin typeface="Garamond" panose="02020404030301010803" pitchFamily="18" charset="0"/>
              </a:rPr>
              <a:t>Owner/member</a:t>
            </a:r>
            <a:r>
              <a:rPr lang="en-US" sz="2600" b="1" dirty="0">
                <a:latin typeface="Garamond" panose="02020404030301010803" pitchFamily="18" charset="0"/>
              </a:rPr>
              <a:t> </a:t>
            </a:r>
            <a:r>
              <a:rPr lang="en-US" sz="2600" dirty="0">
                <a:latin typeface="Garamond" panose="02020404030301010803" pitchFamily="18" charset="0"/>
              </a:rPr>
              <a:t>(Investment Management LLC) – trust/trustee (100%)</a:t>
            </a:r>
          </a:p>
          <a:p>
            <a:pPr>
              <a:spcBef>
                <a:spcPts val="900"/>
              </a:spcBef>
              <a:buClr>
                <a:schemeClr val="tx1"/>
              </a:buClr>
              <a:defRPr/>
            </a:pPr>
            <a:r>
              <a:rPr lang="en-US" b="1" u="sng" dirty="0">
                <a:latin typeface="Garamond" panose="02020404030301010803" pitchFamily="18" charset="0"/>
              </a:rPr>
              <a:t>Flexible Modern Directed Trust Investment Committee</a:t>
            </a:r>
          </a:p>
          <a:p>
            <a:pPr lvl="1">
              <a:spcBef>
                <a:spcPts val="900"/>
              </a:spcBef>
              <a:buClr>
                <a:schemeClr val="tx1"/>
              </a:buClr>
              <a:defRPr/>
            </a:pPr>
            <a:r>
              <a:rPr lang="en-US" sz="2600" dirty="0">
                <a:latin typeface="Garamond" panose="02020404030301010803" pitchFamily="18" charset="0"/>
              </a:rPr>
              <a:t>Directs that Investment Management LLC responsible for trust investments</a:t>
            </a:r>
          </a:p>
          <a:p>
            <a:pPr marL="857250" lvl="2" indent="0">
              <a:spcBef>
                <a:spcPts val="900"/>
              </a:spcBef>
              <a:buClr>
                <a:schemeClr val="tx1"/>
              </a:buClr>
              <a:buNone/>
              <a:defRPr/>
            </a:pPr>
            <a:r>
              <a:rPr lang="en-US" altLang="en-US" sz="650" dirty="0">
                <a:latin typeface="Garamond" panose="02020404030301010803" pitchFamily="18" charset="0"/>
              </a:rPr>
              <a:t>. </a:t>
            </a:r>
          </a:p>
          <a:p>
            <a:pPr marL="857250" lvl="2" indent="0">
              <a:spcBef>
                <a:spcPts val="1800"/>
              </a:spcBef>
              <a:buNone/>
              <a:defRPr/>
            </a:pPr>
            <a:endParaRPr lang="en-US" sz="650" dirty="0">
              <a:latin typeface="Garamond" panose="02020404030301010803" pitchFamily="18" charset="0"/>
            </a:endParaRPr>
          </a:p>
        </p:txBody>
      </p:sp>
      <p:sp>
        <p:nvSpPr>
          <p:cNvPr id="2" name="TextBox 1">
            <a:extLst>
              <a:ext uri="{FF2B5EF4-FFF2-40B4-BE49-F238E27FC236}">
                <a16:creationId xmlns:a16="http://schemas.microsoft.com/office/drawing/2014/main" id="{9DDABF97-7ACD-4112-A487-8CD44EED6D2C}"/>
              </a:ext>
            </a:extLst>
          </p:cNvPr>
          <p:cNvSpPr txBox="1"/>
          <p:nvPr/>
        </p:nvSpPr>
        <p:spPr>
          <a:xfrm>
            <a:off x="223977" y="6340475"/>
            <a:ext cx="8809533" cy="261610"/>
          </a:xfrm>
          <a:prstGeom prst="rect">
            <a:avLst/>
          </a:prstGeom>
          <a:noFill/>
        </p:spPr>
        <p:txBody>
          <a:bodyPr wrap="square" rtlCol="0">
            <a:spAutoFit/>
          </a:bodyPr>
          <a:lstStyle/>
          <a:p>
            <a:r>
              <a:rPr lang="en-US" altLang="en-US" sz="1100" b="1" u="sng" dirty="0">
                <a:latin typeface="Garamond" panose="02020404030301010803" pitchFamily="18" charset="0"/>
              </a:rPr>
              <a:t>Please see:</a:t>
            </a:r>
            <a:r>
              <a:rPr lang="en-US" altLang="en-US" sz="1100" dirty="0">
                <a:latin typeface="Garamond" panose="02020404030301010803" pitchFamily="18" charset="0"/>
              </a:rPr>
              <a:t> Al W. King, III “Myths About Trusts and Investment Management: The Glass </a:t>
            </a:r>
            <a:r>
              <a:rPr lang="en-US" altLang="en-US" sz="1050" dirty="0">
                <a:latin typeface="Garamond" panose="02020404030301010803" pitchFamily="18" charset="0"/>
              </a:rPr>
              <a:t>is Half Full!” </a:t>
            </a:r>
            <a:r>
              <a:rPr lang="en-US" altLang="en-US" sz="1050" i="1" dirty="0">
                <a:latin typeface="Garamond" panose="02020404030301010803" pitchFamily="18" charset="0"/>
              </a:rPr>
              <a:t>Trusts &amp; Estates </a:t>
            </a:r>
            <a:r>
              <a:rPr lang="en-US" altLang="en-US" sz="1050" dirty="0">
                <a:latin typeface="Garamond" panose="02020404030301010803" pitchFamily="18" charset="0"/>
              </a:rPr>
              <a:t>Magazine, December 2014</a:t>
            </a:r>
            <a:endParaRPr lang="en-US" sz="1100" dirty="0"/>
          </a:p>
        </p:txBody>
      </p:sp>
      <p:sp>
        <p:nvSpPr>
          <p:cNvPr id="5" name="Slide Number Placeholder 4">
            <a:extLst>
              <a:ext uri="{FF2B5EF4-FFF2-40B4-BE49-F238E27FC236}">
                <a16:creationId xmlns:a16="http://schemas.microsoft.com/office/drawing/2014/main" id="{A3AB64F1-4F74-4981-BD2C-B511D1DBF3E0}"/>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18</a:t>
            </a:fld>
            <a:endParaRPr lang="en-US" dirty="0"/>
          </a:p>
        </p:txBody>
      </p:sp>
    </p:spTree>
    <p:extLst>
      <p:ext uri="{BB962C8B-B14F-4D97-AF65-F5344CB8AC3E}">
        <p14:creationId xmlns:p14="http://schemas.microsoft.com/office/powerpoint/2010/main" val="288838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a:extLst>
              <a:ext uri="{FF2B5EF4-FFF2-40B4-BE49-F238E27FC236}">
                <a16:creationId xmlns:a16="http://schemas.microsoft.com/office/drawing/2014/main" id="{47A2E47B-F551-4D87-B9AA-050DD602A79C}"/>
              </a:ext>
            </a:extLst>
          </p:cNvPr>
          <p:cNvSpPr>
            <a:spLocks noGrp="1" noChangeArrowheads="1"/>
          </p:cNvSpPr>
          <p:nvPr>
            <p:ph type="title"/>
          </p:nvPr>
        </p:nvSpPr>
        <p:spPr>
          <a:xfrm>
            <a:off x="2060575" y="311150"/>
            <a:ext cx="7029450" cy="1143000"/>
          </a:xfrm>
        </p:spPr>
        <p:txBody>
          <a:bodyPr/>
          <a:lstStyle/>
          <a:p>
            <a:pPr eaLnBrk="1" hangingPunct="1"/>
            <a:r>
              <a:rPr lang="en-US" altLang="en-US" sz="2800" b="1" dirty="0">
                <a:solidFill>
                  <a:schemeClr val="tx1"/>
                </a:solidFill>
                <a:latin typeface="Garamond" panose="02020404030301010803" pitchFamily="18" charset="0"/>
              </a:rPr>
              <a:t>Example: Flexible Modern Directed Trust </a:t>
            </a:r>
            <a:br>
              <a:rPr lang="en-US" altLang="en-US" sz="2800" b="1" dirty="0">
                <a:solidFill>
                  <a:schemeClr val="tx1"/>
                </a:solidFill>
                <a:latin typeface="Garamond" panose="02020404030301010803" pitchFamily="18" charset="0"/>
              </a:rPr>
            </a:br>
            <a:r>
              <a:rPr lang="en-US" altLang="en-US" sz="2800" i="1" dirty="0">
                <a:solidFill>
                  <a:schemeClr val="tx1"/>
                </a:solidFill>
                <a:latin typeface="Garamond" panose="02020404030301010803" pitchFamily="18" charset="0"/>
              </a:rPr>
              <a:t>With Investment Management LLC:</a:t>
            </a:r>
            <a:endParaRPr lang="en-US" altLang="en-US" sz="2800" i="1" dirty="0"/>
          </a:p>
        </p:txBody>
      </p:sp>
      <p:sp>
        <p:nvSpPr>
          <p:cNvPr id="4" name="Rounded Rectangle 24">
            <a:extLst>
              <a:ext uri="{FF2B5EF4-FFF2-40B4-BE49-F238E27FC236}">
                <a16:creationId xmlns:a16="http://schemas.microsoft.com/office/drawing/2014/main" id="{14D60AB6-529F-47B9-B160-C9BAE4131D84}"/>
              </a:ext>
            </a:extLst>
          </p:cNvPr>
          <p:cNvSpPr/>
          <p:nvPr/>
        </p:nvSpPr>
        <p:spPr>
          <a:xfrm>
            <a:off x="635000" y="1814513"/>
            <a:ext cx="3022600" cy="958850"/>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Investment Advisor or Committee</a:t>
            </a:r>
            <a:endParaRPr lang="en-US" altLang="en-US" sz="1100" b="1" dirty="0">
              <a:solidFill>
                <a:prstClr val="white"/>
              </a:solidFill>
              <a:latin typeface="Garamond" pitchFamily="18" charset="0"/>
            </a:endParaRP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107524" name="TextBox 26">
            <a:extLst>
              <a:ext uri="{FF2B5EF4-FFF2-40B4-BE49-F238E27FC236}">
                <a16:creationId xmlns:a16="http://schemas.microsoft.com/office/drawing/2014/main" id="{2D434769-A0F3-44E3-B7F8-1089674DE04C}"/>
              </a:ext>
            </a:extLst>
          </p:cNvPr>
          <p:cNvSpPr txBox="1">
            <a:spLocks noChangeArrowheads="1"/>
          </p:cNvSpPr>
          <p:nvPr/>
        </p:nvSpPr>
        <p:spPr bwMode="auto">
          <a:xfrm>
            <a:off x="1041400" y="2773363"/>
            <a:ext cx="2209800" cy="461962"/>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Directs trustee regarding investments</a:t>
            </a:r>
          </a:p>
        </p:txBody>
      </p:sp>
      <p:sp>
        <p:nvSpPr>
          <p:cNvPr id="9" name="Rounded Rectangle 24">
            <a:extLst>
              <a:ext uri="{FF2B5EF4-FFF2-40B4-BE49-F238E27FC236}">
                <a16:creationId xmlns:a16="http://schemas.microsoft.com/office/drawing/2014/main" id="{2845994B-441E-4726-B45C-751E19A6969F}"/>
              </a:ext>
            </a:extLst>
          </p:cNvPr>
          <p:cNvSpPr/>
          <p:nvPr/>
        </p:nvSpPr>
        <p:spPr>
          <a:xfrm>
            <a:off x="635000" y="3813175"/>
            <a:ext cx="3022600" cy="958850"/>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Distribution Advisor or Committee</a:t>
            </a:r>
            <a:endParaRPr lang="en-US" altLang="en-US" sz="1100" b="1" dirty="0">
              <a:solidFill>
                <a:prstClr val="white"/>
              </a:solidFill>
              <a:latin typeface="Garamond" pitchFamily="18" charset="0"/>
            </a:endParaRP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107526" name="TextBox 26">
            <a:extLst>
              <a:ext uri="{FF2B5EF4-FFF2-40B4-BE49-F238E27FC236}">
                <a16:creationId xmlns:a16="http://schemas.microsoft.com/office/drawing/2014/main" id="{D6663EEC-AA57-4D70-972C-F17D04BD973D}"/>
              </a:ext>
            </a:extLst>
          </p:cNvPr>
          <p:cNvSpPr txBox="1">
            <a:spLocks noChangeArrowheads="1"/>
          </p:cNvSpPr>
          <p:nvPr/>
        </p:nvSpPr>
        <p:spPr bwMode="auto">
          <a:xfrm>
            <a:off x="955675" y="4772025"/>
            <a:ext cx="2209800" cy="461963"/>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Directs trustee regarding distributions</a:t>
            </a:r>
          </a:p>
        </p:txBody>
      </p:sp>
      <p:sp>
        <p:nvSpPr>
          <p:cNvPr id="15" name="Rounded Rectangle 24">
            <a:extLst>
              <a:ext uri="{FF2B5EF4-FFF2-40B4-BE49-F238E27FC236}">
                <a16:creationId xmlns:a16="http://schemas.microsoft.com/office/drawing/2014/main" id="{EA05C860-FF6E-4CCA-B48B-0E900EA4E0E8}"/>
              </a:ext>
            </a:extLst>
          </p:cNvPr>
          <p:cNvSpPr/>
          <p:nvPr/>
        </p:nvSpPr>
        <p:spPr>
          <a:xfrm>
            <a:off x="5575300" y="1814513"/>
            <a:ext cx="3022600" cy="958850"/>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South Dakota Trust</a:t>
            </a:r>
          </a:p>
        </p:txBody>
      </p:sp>
      <p:sp>
        <p:nvSpPr>
          <p:cNvPr id="107528" name="TextBox 26">
            <a:extLst>
              <a:ext uri="{FF2B5EF4-FFF2-40B4-BE49-F238E27FC236}">
                <a16:creationId xmlns:a16="http://schemas.microsoft.com/office/drawing/2014/main" id="{3C9C42C8-B05D-400E-9710-72F91005B3B1}"/>
              </a:ext>
            </a:extLst>
          </p:cNvPr>
          <p:cNvSpPr txBox="1">
            <a:spLocks noChangeArrowheads="1"/>
          </p:cNvSpPr>
          <p:nvPr/>
        </p:nvSpPr>
        <p:spPr bwMode="auto">
          <a:xfrm>
            <a:off x="5981700" y="2751138"/>
            <a:ext cx="2209800" cy="646112"/>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South Dakota Trust Company LLC (SDTC) as directed administrative trustee</a:t>
            </a:r>
          </a:p>
        </p:txBody>
      </p:sp>
      <p:sp>
        <p:nvSpPr>
          <p:cNvPr id="107529" name="Text Box 14">
            <a:extLst>
              <a:ext uri="{FF2B5EF4-FFF2-40B4-BE49-F238E27FC236}">
                <a16:creationId xmlns:a16="http://schemas.microsoft.com/office/drawing/2014/main" id="{DADFDC36-FEA3-43C2-ABD7-5A67D3707BBA}"/>
              </a:ext>
            </a:extLst>
          </p:cNvPr>
          <p:cNvSpPr txBox="1">
            <a:spLocks noChangeArrowheads="1"/>
          </p:cNvSpPr>
          <p:nvPr/>
        </p:nvSpPr>
        <p:spPr bwMode="auto">
          <a:xfrm>
            <a:off x="1174750" y="6216650"/>
            <a:ext cx="67945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b="1" u="sng" dirty="0">
                <a:solidFill>
                  <a:srgbClr val="000000"/>
                </a:solidFill>
                <a:latin typeface="Garamond" panose="02020404030301010803" pitchFamily="18" charset="0"/>
              </a:rPr>
              <a:t>Please note</a:t>
            </a:r>
            <a:r>
              <a:rPr lang="en-US" altLang="en-US" sz="1400" b="1" dirty="0">
                <a:solidFill>
                  <a:srgbClr val="000000"/>
                </a:solidFill>
                <a:latin typeface="Garamond" panose="02020404030301010803" pitchFamily="18" charset="0"/>
              </a:rPr>
              <a:t>: Combine Investment Advisor and Distribution Advisor </a:t>
            </a:r>
            <a:r>
              <a:rPr lang="en-US" altLang="en-US" sz="1600" b="1" dirty="0">
                <a:solidFill>
                  <a:srgbClr val="000000"/>
                </a:solidFill>
                <a:latin typeface="Garamond" panose="02020404030301010803" pitchFamily="18" charset="0"/>
                <a:sym typeface="Wingdings" panose="05000000000000000000" pitchFamily="2" charset="2"/>
              </a:rPr>
              <a:t></a:t>
            </a:r>
            <a:r>
              <a:rPr lang="en-US" altLang="en-US" sz="1400" b="1" dirty="0">
                <a:solidFill>
                  <a:srgbClr val="000000"/>
                </a:solidFill>
                <a:latin typeface="Garamond" panose="02020404030301010803" pitchFamily="18" charset="0"/>
              </a:rPr>
              <a:t> </a:t>
            </a:r>
            <a:r>
              <a:rPr lang="en-US" altLang="en-US" sz="1400" b="1" u="sng" dirty="0">
                <a:solidFill>
                  <a:srgbClr val="000000"/>
                </a:solidFill>
                <a:latin typeface="Garamond" panose="02020404030301010803" pitchFamily="18" charset="0"/>
              </a:rPr>
              <a:t>Trust Advisor</a:t>
            </a:r>
          </a:p>
        </p:txBody>
      </p:sp>
      <p:cxnSp>
        <p:nvCxnSpPr>
          <p:cNvPr id="21" name="Straight Arrow Connector 20">
            <a:extLst>
              <a:ext uri="{FF2B5EF4-FFF2-40B4-BE49-F238E27FC236}">
                <a16:creationId xmlns:a16="http://schemas.microsoft.com/office/drawing/2014/main" id="{5C14241A-FD08-434B-A1A7-072F373DCBDE}"/>
              </a:ext>
            </a:extLst>
          </p:cNvPr>
          <p:cNvCxnSpPr>
            <a:cxnSpLocks/>
          </p:cNvCxnSpPr>
          <p:nvPr/>
        </p:nvCxnSpPr>
        <p:spPr>
          <a:xfrm flipV="1">
            <a:off x="3670300" y="2944813"/>
            <a:ext cx="1914525" cy="13890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B73D9E7C-C456-43E0-A063-6538CBAF6647}"/>
              </a:ext>
            </a:extLst>
          </p:cNvPr>
          <p:cNvCxnSpPr>
            <a:cxnSpLocks/>
          </p:cNvCxnSpPr>
          <p:nvPr/>
        </p:nvCxnSpPr>
        <p:spPr>
          <a:xfrm>
            <a:off x="3657600" y="2651125"/>
            <a:ext cx="185261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7532" name="TextBox 13">
            <a:extLst>
              <a:ext uri="{FF2B5EF4-FFF2-40B4-BE49-F238E27FC236}">
                <a16:creationId xmlns:a16="http://schemas.microsoft.com/office/drawing/2014/main" id="{0080F060-E279-47E7-9F37-E2CD2572563A}"/>
              </a:ext>
            </a:extLst>
          </p:cNvPr>
          <p:cNvSpPr txBox="1">
            <a:spLocks noChangeArrowheads="1"/>
          </p:cNvSpPr>
          <p:nvPr/>
        </p:nvSpPr>
        <p:spPr bwMode="auto">
          <a:xfrm>
            <a:off x="3790950" y="2105025"/>
            <a:ext cx="16954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100" b="1" dirty="0">
                <a:solidFill>
                  <a:srgbClr val="6B1867"/>
                </a:solidFill>
                <a:latin typeface="Garamond" panose="02020404030301010803" pitchFamily="18" charset="0"/>
              </a:rPr>
              <a:t>Directs trustee to hold Investment Management LLC</a:t>
            </a:r>
          </a:p>
          <a:p>
            <a:pPr>
              <a:spcBef>
                <a:spcPct val="0"/>
              </a:spcBef>
              <a:buFontTx/>
              <a:buNone/>
            </a:pPr>
            <a:endParaRPr lang="en-US" altLang="en-US" sz="1200" dirty="0">
              <a:latin typeface="Garamond" panose="02020404030301010803" pitchFamily="18" charset="0"/>
            </a:endParaRPr>
          </a:p>
        </p:txBody>
      </p:sp>
      <p:cxnSp>
        <p:nvCxnSpPr>
          <p:cNvPr id="24" name="Straight Arrow Connector 23">
            <a:extLst>
              <a:ext uri="{FF2B5EF4-FFF2-40B4-BE49-F238E27FC236}">
                <a16:creationId xmlns:a16="http://schemas.microsoft.com/office/drawing/2014/main" id="{D451636C-8D84-4E42-B48F-D72519A64699}"/>
              </a:ext>
            </a:extLst>
          </p:cNvPr>
          <p:cNvCxnSpPr>
            <a:cxnSpLocks/>
          </p:cNvCxnSpPr>
          <p:nvPr/>
        </p:nvCxnSpPr>
        <p:spPr>
          <a:xfrm>
            <a:off x="5780088" y="2773363"/>
            <a:ext cx="0" cy="9255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 name="Rounded Rectangle 24">
            <a:extLst>
              <a:ext uri="{FF2B5EF4-FFF2-40B4-BE49-F238E27FC236}">
                <a16:creationId xmlns:a16="http://schemas.microsoft.com/office/drawing/2014/main" id="{A33EEFB2-8A54-4859-ABA2-BD645EDB2496}"/>
              </a:ext>
            </a:extLst>
          </p:cNvPr>
          <p:cNvSpPr/>
          <p:nvPr/>
        </p:nvSpPr>
        <p:spPr>
          <a:xfrm>
            <a:off x="5584825" y="3813175"/>
            <a:ext cx="3022600" cy="958850"/>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Investment Management LLC </a:t>
            </a:r>
          </a:p>
        </p:txBody>
      </p:sp>
      <p:sp>
        <p:nvSpPr>
          <p:cNvPr id="107535" name="TextBox 26">
            <a:extLst>
              <a:ext uri="{FF2B5EF4-FFF2-40B4-BE49-F238E27FC236}">
                <a16:creationId xmlns:a16="http://schemas.microsoft.com/office/drawing/2014/main" id="{ACA526A9-81C6-4C21-B5DB-2A078946E334}"/>
              </a:ext>
            </a:extLst>
          </p:cNvPr>
          <p:cNvSpPr txBox="1">
            <a:spLocks noChangeArrowheads="1"/>
          </p:cNvSpPr>
          <p:nvPr/>
        </p:nvSpPr>
        <p:spPr bwMode="auto">
          <a:xfrm>
            <a:off x="5991225" y="4772025"/>
            <a:ext cx="2209800" cy="647700"/>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1450" indent="-17145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Garamond" panose="02020404030301010803" pitchFamily="18" charset="0"/>
              <a:buChar char="–"/>
            </a:pPr>
            <a:r>
              <a:rPr lang="en-US" altLang="en-US" sz="1200" b="1" dirty="0">
                <a:solidFill>
                  <a:srgbClr val="6B1867"/>
                </a:solidFill>
                <a:latin typeface="Garamond" panose="02020404030301010803" pitchFamily="18" charset="0"/>
              </a:rPr>
              <a:t>Manager/family or family advisor</a:t>
            </a:r>
          </a:p>
          <a:p>
            <a:pPr eaLnBrk="1" hangingPunct="1">
              <a:spcBef>
                <a:spcPct val="0"/>
              </a:spcBef>
              <a:buFont typeface="Garamond" panose="02020404030301010803" pitchFamily="18" charset="0"/>
              <a:buChar char="–"/>
            </a:pPr>
            <a:r>
              <a:rPr lang="en-US" altLang="en-US" sz="1200" b="1" dirty="0">
                <a:solidFill>
                  <a:srgbClr val="6B1867"/>
                </a:solidFill>
                <a:latin typeface="Garamond" panose="02020404030301010803" pitchFamily="18" charset="0"/>
              </a:rPr>
              <a:t>Sole member owner/SDTC</a:t>
            </a:r>
          </a:p>
        </p:txBody>
      </p:sp>
      <p:sp>
        <p:nvSpPr>
          <p:cNvPr id="2" name="Slide Number Placeholder 1">
            <a:extLst>
              <a:ext uri="{FF2B5EF4-FFF2-40B4-BE49-F238E27FC236}">
                <a16:creationId xmlns:a16="http://schemas.microsoft.com/office/drawing/2014/main" id="{7EFB8291-C187-458C-8D46-7CFAD999B1B9}"/>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19</a:t>
            </a:fld>
            <a:endParaRPr lang="en-US" dirty="0"/>
          </a:p>
        </p:txBody>
      </p:sp>
    </p:spTree>
    <p:extLst>
      <p:ext uri="{BB962C8B-B14F-4D97-AF65-F5344CB8AC3E}">
        <p14:creationId xmlns:p14="http://schemas.microsoft.com/office/powerpoint/2010/main" val="1884673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600" y="1485900"/>
            <a:ext cx="8548116" cy="5050422"/>
          </a:xfrm>
          <a:prstGeom prst="rect">
            <a:avLst/>
          </a:prstGeom>
        </p:spPr>
        <p:txBody>
          <a:bodyPr vert="horz" wrap="square" lIns="0" tIns="12065" rIns="0" bIns="0" rtlCol="0">
            <a:spAutoFit/>
          </a:bodyPr>
          <a:lstStyle/>
          <a:p>
            <a:pPr marL="393065" indent="-342265">
              <a:lnSpc>
                <a:spcPct val="150000"/>
              </a:lnSpc>
              <a:spcBef>
                <a:spcPts val="1500"/>
              </a:spcBef>
              <a:buFont typeface="Garamond"/>
              <a:buChar char="•"/>
              <a:tabLst>
                <a:tab pos="393065" algn="l"/>
                <a:tab pos="4667885" algn="l"/>
                <a:tab pos="4808220" algn="l"/>
              </a:tabLst>
            </a:pPr>
            <a:r>
              <a:rPr lang="en-US" sz="2200" b="1" u="sng" spc="-75" dirty="0">
                <a:uFill>
                  <a:solidFill>
                    <a:srgbClr val="000000"/>
                  </a:solidFill>
                </a:uFill>
                <a:latin typeface="Garamond"/>
                <a:cs typeface="Garamond"/>
              </a:rPr>
              <a:t>Tax</a:t>
            </a:r>
            <a:r>
              <a:rPr lang="en-US" sz="2200" b="1" spc="-75" dirty="0">
                <a:uFill>
                  <a:solidFill>
                    <a:srgbClr val="000000"/>
                  </a:solidFill>
                </a:uFill>
                <a:latin typeface="Garamond"/>
                <a:cs typeface="Garamond"/>
              </a:rPr>
              <a:t> </a:t>
            </a:r>
            <a:r>
              <a:rPr lang="en-US" sz="2200" spc="-75" dirty="0">
                <a:uFill>
                  <a:solidFill>
                    <a:srgbClr val="000000"/>
                  </a:solidFill>
                </a:uFill>
                <a:latin typeface="Garamond"/>
                <a:cs typeface="Garamond"/>
              </a:rPr>
              <a:t>[vs.] </a:t>
            </a:r>
            <a:r>
              <a:rPr lang="en-US" sz="2200" b="1" u="sng" spc="-75" dirty="0">
                <a:uFill>
                  <a:solidFill>
                    <a:srgbClr val="000000"/>
                  </a:solidFill>
                </a:uFill>
                <a:latin typeface="Garamond"/>
                <a:cs typeface="Garamond"/>
              </a:rPr>
              <a:t>non-tax</a:t>
            </a:r>
          </a:p>
          <a:p>
            <a:pPr marL="393065" indent="-342265">
              <a:lnSpc>
                <a:spcPct val="150000"/>
              </a:lnSpc>
              <a:spcBef>
                <a:spcPts val="1500"/>
              </a:spcBef>
              <a:buFont typeface="Garamond"/>
              <a:buChar char="•"/>
              <a:tabLst>
                <a:tab pos="393065" algn="l"/>
                <a:tab pos="4667885" algn="l"/>
                <a:tab pos="4808220" algn="l"/>
              </a:tabLst>
            </a:pPr>
            <a:r>
              <a:rPr lang="en-US" sz="2200" b="1" u="sng" spc="-75" dirty="0">
                <a:uFill>
                  <a:solidFill>
                    <a:srgbClr val="000000"/>
                  </a:solidFill>
                </a:uFill>
                <a:latin typeface="Garamond"/>
                <a:cs typeface="Garamond"/>
              </a:rPr>
              <a:t>Great </a:t>
            </a:r>
            <a:r>
              <a:rPr lang="en-US" sz="2200" b="1" u="sng" spc="-75" dirty="0" err="1">
                <a:uFill>
                  <a:solidFill>
                    <a:srgbClr val="000000"/>
                  </a:solidFill>
                </a:uFill>
                <a:latin typeface="Garamond"/>
                <a:cs typeface="Garamond"/>
              </a:rPr>
              <a:t>great</a:t>
            </a:r>
            <a:r>
              <a:rPr lang="en-US" sz="2200" b="1" spc="-75" dirty="0">
                <a:uFill>
                  <a:solidFill>
                    <a:srgbClr val="000000"/>
                  </a:solidFill>
                </a:uFill>
                <a:latin typeface="Garamond"/>
                <a:cs typeface="Garamond"/>
              </a:rPr>
              <a:t> </a:t>
            </a:r>
            <a:r>
              <a:rPr lang="en-US" sz="2200" b="1" u="sng" spc="-75" dirty="0">
                <a:uFill>
                  <a:solidFill>
                    <a:srgbClr val="000000"/>
                  </a:solidFill>
                </a:uFill>
                <a:latin typeface="Garamond"/>
                <a:cs typeface="Garamond"/>
              </a:rPr>
              <a:t>grandparents</a:t>
            </a:r>
          </a:p>
          <a:p>
            <a:pPr marL="850900" lvl="1" indent="-342900">
              <a:lnSpc>
                <a:spcPct val="150000"/>
              </a:lnSpc>
              <a:spcBef>
                <a:spcPts val="1500"/>
              </a:spcBef>
              <a:buFont typeface="Wingdings" panose="05000000000000000000" pitchFamily="2" charset="2"/>
              <a:buChar char="Ø"/>
              <a:tabLst>
                <a:tab pos="393065" algn="l"/>
                <a:tab pos="4667885" algn="l"/>
                <a:tab pos="4808220" algn="l"/>
              </a:tabLst>
            </a:pPr>
            <a:r>
              <a:rPr lang="en-US" sz="2000" b="1" u="sng" spc="-75" dirty="0">
                <a:uFill>
                  <a:solidFill>
                    <a:srgbClr val="000000"/>
                  </a:solidFill>
                </a:uFill>
                <a:latin typeface="Garamond"/>
                <a:cs typeface="Garamond"/>
              </a:rPr>
              <a:t>Remember name</a:t>
            </a:r>
            <a:r>
              <a:rPr lang="en-US" sz="2000" b="1" spc="-75" dirty="0">
                <a:uFill>
                  <a:solidFill>
                    <a:srgbClr val="000000"/>
                  </a:solidFill>
                </a:uFill>
                <a:latin typeface="Garamond"/>
                <a:cs typeface="Garamond"/>
              </a:rPr>
              <a:t> </a:t>
            </a:r>
            <a:r>
              <a:rPr lang="en-US" sz="2000" spc="-75" dirty="0">
                <a:uFill>
                  <a:solidFill>
                    <a:srgbClr val="000000"/>
                  </a:solidFill>
                </a:uFill>
                <a:latin typeface="Garamond"/>
                <a:cs typeface="Garamond"/>
              </a:rPr>
              <a:t>[vs] </a:t>
            </a:r>
            <a:r>
              <a:rPr lang="en-US" sz="2000" b="1" u="sng" spc="-75" dirty="0">
                <a:uFill>
                  <a:solidFill>
                    <a:srgbClr val="000000"/>
                  </a:solidFill>
                </a:uFill>
                <a:latin typeface="Garamond"/>
                <a:cs typeface="Garamond"/>
              </a:rPr>
              <a:t>values </a:t>
            </a:r>
          </a:p>
          <a:p>
            <a:pPr marL="393700" indent="-342900">
              <a:lnSpc>
                <a:spcPct val="150000"/>
              </a:lnSpc>
              <a:spcBef>
                <a:spcPts val="1500"/>
              </a:spcBef>
              <a:buFont typeface="Arial" panose="020B0604020202020204" pitchFamily="34" charset="0"/>
              <a:buChar char="•"/>
              <a:tabLst>
                <a:tab pos="393065" algn="l"/>
                <a:tab pos="4667885" algn="l"/>
                <a:tab pos="4808220" algn="l"/>
              </a:tabLst>
            </a:pPr>
            <a:r>
              <a:rPr lang="en-US" sz="2200" b="1" u="sng" spc="-75" dirty="0">
                <a:uFill>
                  <a:solidFill>
                    <a:srgbClr val="000000"/>
                  </a:solidFill>
                </a:uFill>
                <a:latin typeface="Garamond"/>
                <a:cs typeface="Garamond"/>
              </a:rPr>
              <a:t>Concern</a:t>
            </a:r>
            <a:r>
              <a:rPr lang="en-US" sz="2200" spc="-75" dirty="0">
                <a:uFill>
                  <a:solidFill>
                    <a:srgbClr val="000000"/>
                  </a:solidFill>
                </a:uFill>
                <a:latin typeface="Garamond"/>
                <a:cs typeface="Garamond"/>
              </a:rPr>
              <a:t> – </a:t>
            </a:r>
            <a:r>
              <a:rPr lang="en-US" sz="2200" b="1" spc="-75" dirty="0">
                <a:uFill>
                  <a:solidFill>
                    <a:srgbClr val="000000"/>
                  </a:solidFill>
                </a:uFill>
                <a:latin typeface="Garamond"/>
                <a:cs typeface="Garamond"/>
              </a:rPr>
              <a:t>protect </a:t>
            </a:r>
          </a:p>
          <a:p>
            <a:pPr marL="50800">
              <a:lnSpc>
                <a:spcPct val="150000"/>
              </a:lnSpc>
              <a:spcBef>
                <a:spcPts val="1500"/>
              </a:spcBef>
              <a:tabLst>
                <a:tab pos="393065" algn="l"/>
                <a:tab pos="4667885" algn="l"/>
                <a:tab pos="4808220" algn="l"/>
              </a:tabLst>
            </a:pPr>
            <a:endParaRPr lang="en-US" sz="2200" b="1" u="sng" spc="-75" dirty="0">
              <a:uFill>
                <a:solidFill>
                  <a:srgbClr val="000000"/>
                </a:solidFill>
              </a:uFill>
              <a:latin typeface="Garamond"/>
              <a:cs typeface="Garamond"/>
            </a:endParaRPr>
          </a:p>
          <a:p>
            <a:pPr marL="50800">
              <a:lnSpc>
                <a:spcPct val="150000"/>
              </a:lnSpc>
              <a:spcBef>
                <a:spcPts val="1500"/>
              </a:spcBef>
              <a:tabLst>
                <a:tab pos="393065" algn="l"/>
                <a:tab pos="4667885" algn="l"/>
                <a:tab pos="4808220" algn="l"/>
              </a:tabLst>
            </a:pPr>
            <a:endParaRPr lang="en-US" sz="2200" b="1" u="sng" spc="-75" dirty="0">
              <a:uFill>
                <a:solidFill>
                  <a:srgbClr val="000000"/>
                </a:solidFill>
              </a:uFill>
              <a:latin typeface="Garamond"/>
              <a:cs typeface="Garamond"/>
            </a:endParaRPr>
          </a:p>
          <a:p>
            <a:pPr marL="50800">
              <a:lnSpc>
                <a:spcPct val="150000"/>
              </a:lnSpc>
              <a:spcBef>
                <a:spcPts val="1500"/>
              </a:spcBef>
              <a:tabLst>
                <a:tab pos="393065" algn="l"/>
                <a:tab pos="4667885" algn="l"/>
                <a:tab pos="4808220" algn="l"/>
              </a:tabLst>
            </a:pPr>
            <a:endParaRPr lang="en-US" sz="1000" b="1" u="sng" spc="-75" dirty="0">
              <a:uFill>
                <a:solidFill>
                  <a:srgbClr val="000000"/>
                </a:solidFill>
              </a:uFill>
              <a:latin typeface="Garamond"/>
              <a:cs typeface="Garamond"/>
            </a:endParaRPr>
          </a:p>
          <a:p>
            <a:pPr marL="393700" indent="-342900">
              <a:lnSpc>
                <a:spcPct val="150000"/>
              </a:lnSpc>
              <a:spcBef>
                <a:spcPts val="1500"/>
              </a:spcBef>
              <a:buFont typeface="Arial" panose="020B0604020202020204" pitchFamily="34" charset="0"/>
              <a:buChar char="•"/>
              <a:tabLst>
                <a:tab pos="393065" algn="l"/>
                <a:tab pos="4667885" algn="l"/>
                <a:tab pos="4808220" algn="l"/>
              </a:tabLst>
            </a:pPr>
            <a:r>
              <a:rPr lang="en-US" sz="2200" b="1" u="sng" spc="-75" dirty="0">
                <a:uFill>
                  <a:solidFill>
                    <a:srgbClr val="000000"/>
                  </a:solidFill>
                </a:uFill>
                <a:latin typeface="Garamond"/>
                <a:cs typeface="Garamond"/>
              </a:rPr>
              <a:t>Inheritance</a:t>
            </a:r>
            <a:r>
              <a:rPr lang="en-US" sz="2200" spc="-75" dirty="0">
                <a:uFill>
                  <a:solidFill>
                    <a:srgbClr val="000000"/>
                  </a:solidFill>
                </a:uFill>
                <a:latin typeface="Garamond"/>
                <a:cs typeface="Garamond"/>
              </a:rPr>
              <a:t> – </a:t>
            </a:r>
            <a:r>
              <a:rPr lang="en-US" sz="2200" b="1" u="sng" spc="-75" dirty="0">
                <a:uFill>
                  <a:solidFill>
                    <a:srgbClr val="000000"/>
                  </a:solidFill>
                </a:uFill>
                <a:latin typeface="Garamond"/>
                <a:cs typeface="Garamond"/>
              </a:rPr>
              <a:t>process</a:t>
            </a:r>
            <a:r>
              <a:rPr lang="en-US" sz="2200" spc="-75" dirty="0">
                <a:uFill>
                  <a:solidFill>
                    <a:srgbClr val="000000"/>
                  </a:solidFill>
                </a:uFill>
                <a:latin typeface="Garamond"/>
                <a:cs typeface="Garamond"/>
              </a:rPr>
              <a:t> not an </a:t>
            </a:r>
            <a:r>
              <a:rPr lang="en-US" sz="2200" b="1" u="sng" spc="-75" dirty="0">
                <a:uFill>
                  <a:solidFill>
                    <a:srgbClr val="000000"/>
                  </a:solidFill>
                </a:uFill>
                <a:latin typeface="Garamond"/>
                <a:cs typeface="Garamond"/>
              </a:rPr>
              <a:t>event </a:t>
            </a:r>
          </a:p>
        </p:txBody>
      </p:sp>
      <p:sp>
        <p:nvSpPr>
          <p:cNvPr id="4" name="object 4"/>
          <p:cNvSpPr txBox="1">
            <a:spLocks noGrp="1"/>
          </p:cNvSpPr>
          <p:nvPr>
            <p:ph type="sldNum" sz="quarter" idx="7"/>
          </p:nvPr>
        </p:nvSpPr>
        <p:spPr>
          <a:xfrm>
            <a:off x="8776716" y="6561718"/>
            <a:ext cx="325119" cy="260350"/>
          </a:xfrm>
          <a:prstGeom prst="rect">
            <a:avLst/>
          </a:prstGeom>
        </p:spPr>
        <p:txBody>
          <a:bodyPr vert="horz" wrap="square" lIns="0" tIns="0" rIns="0" bIns="0" rtlCol="0">
            <a:spAutoFit/>
          </a:bodyPr>
          <a:lstStyle>
            <a:defPPr>
              <a:defRPr kern="0"/>
            </a:defPPr>
            <a:lvl1pPr>
              <a:defRPr sz="1400" b="0" i="0">
                <a:solidFill>
                  <a:schemeClr val="tx1"/>
                </a:solidFill>
                <a:latin typeface="Garamond"/>
                <a:cs typeface="Garamond"/>
              </a:defRPr>
            </a:lvl1pPr>
          </a:lstStyle>
          <a:p>
            <a:pPr marL="38100">
              <a:lnSpc>
                <a:spcPts val="1590"/>
              </a:lnSpc>
            </a:pPr>
            <a:fld id="{81D60167-4931-47E6-BA6A-407CBD079E47}" type="slidenum">
              <a:rPr lang="en-US" smtClean="0"/>
              <a:pPr marL="38100">
                <a:lnSpc>
                  <a:spcPts val="1590"/>
                </a:lnSpc>
              </a:pPr>
              <a:t>2</a:t>
            </a:fld>
            <a:endParaRPr dirty="0"/>
          </a:p>
        </p:txBody>
      </p:sp>
      <p:sp>
        <p:nvSpPr>
          <p:cNvPr id="5" name="Title 1">
            <a:extLst>
              <a:ext uri="{FF2B5EF4-FFF2-40B4-BE49-F238E27FC236}">
                <a16:creationId xmlns:a16="http://schemas.microsoft.com/office/drawing/2014/main" id="{05240192-88E9-6DDD-EE44-B3402263137E}"/>
              </a:ext>
            </a:extLst>
          </p:cNvPr>
          <p:cNvSpPr>
            <a:spLocks noGrp="1" noChangeArrowheads="1"/>
          </p:cNvSpPr>
          <p:nvPr>
            <p:ph type="title"/>
          </p:nvPr>
        </p:nvSpPr>
        <p:spPr>
          <a:xfrm>
            <a:off x="1517150" y="243682"/>
            <a:ext cx="8229600" cy="1143000"/>
          </a:xfrm>
        </p:spPr>
        <p:txBody>
          <a:bodyPr/>
          <a:lstStyle/>
          <a:p>
            <a:r>
              <a:rPr lang="en-US" altLang="en-US" sz="2400" b="1" dirty="0">
                <a:solidFill>
                  <a:schemeClr val="tx1"/>
                </a:solidFill>
                <a:latin typeface="Garamond" panose="02020404030301010803" pitchFamily="18" charset="0"/>
              </a:rPr>
              <a:t>“Preserving Family Values by Encouraging </a:t>
            </a:r>
            <a:br>
              <a:rPr lang="en-US" altLang="en-US" sz="2400" b="1" dirty="0">
                <a:solidFill>
                  <a:schemeClr val="tx1"/>
                </a:solidFill>
                <a:latin typeface="Garamond" panose="02020404030301010803" pitchFamily="18" charset="0"/>
              </a:rPr>
            </a:br>
            <a:r>
              <a:rPr lang="en-US" altLang="en-US" sz="2400" b="1" dirty="0">
                <a:solidFill>
                  <a:schemeClr val="tx1"/>
                </a:solidFill>
                <a:latin typeface="Garamond" panose="02020404030301010803" pitchFamily="18" charset="0"/>
              </a:rPr>
              <a:t>Social &amp; Fiscal Responsibility with </a:t>
            </a:r>
            <a:br>
              <a:rPr lang="en-US" altLang="en-US" sz="2400" b="1" dirty="0">
                <a:solidFill>
                  <a:schemeClr val="tx1"/>
                </a:solidFill>
                <a:latin typeface="Garamond" panose="02020404030301010803" pitchFamily="18" charset="0"/>
              </a:rPr>
            </a:br>
            <a:r>
              <a:rPr lang="en-US" altLang="en-US" sz="2400" b="1" dirty="0">
                <a:solidFill>
                  <a:schemeClr val="tx1"/>
                </a:solidFill>
                <a:latin typeface="Garamond" panose="02020404030301010803" pitchFamily="18" charset="0"/>
              </a:rPr>
              <a:t>Modern Trust Structures” </a:t>
            </a:r>
          </a:p>
        </p:txBody>
      </p:sp>
      <p:cxnSp>
        <p:nvCxnSpPr>
          <p:cNvPr id="8" name="Straight Connector 7">
            <a:extLst>
              <a:ext uri="{FF2B5EF4-FFF2-40B4-BE49-F238E27FC236}">
                <a16:creationId xmlns:a16="http://schemas.microsoft.com/office/drawing/2014/main" id="{0F503056-F288-B4C0-7E48-FAFCFFEDF78D}"/>
              </a:ext>
            </a:extLst>
          </p:cNvPr>
          <p:cNvCxnSpPr/>
          <p:nvPr/>
        </p:nvCxnSpPr>
        <p:spPr>
          <a:xfrm flipV="1">
            <a:off x="2830530" y="3636150"/>
            <a:ext cx="965771" cy="282539"/>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3BB7228B-D0E6-70A3-4A7A-DE8C183AF918}"/>
              </a:ext>
            </a:extLst>
          </p:cNvPr>
          <p:cNvCxnSpPr>
            <a:cxnSpLocks/>
          </p:cNvCxnSpPr>
          <p:nvPr/>
        </p:nvCxnSpPr>
        <p:spPr>
          <a:xfrm>
            <a:off x="2830530" y="3918689"/>
            <a:ext cx="998306" cy="315074"/>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849DBFF6-2A4C-CA69-5CA7-47CE2C15C39A}"/>
              </a:ext>
            </a:extLst>
          </p:cNvPr>
          <p:cNvSpPr txBox="1"/>
          <p:nvPr/>
        </p:nvSpPr>
        <p:spPr>
          <a:xfrm>
            <a:off x="1125018" y="4804114"/>
            <a:ext cx="2219219" cy="369332"/>
          </a:xfrm>
          <a:prstGeom prst="rect">
            <a:avLst/>
          </a:prstGeom>
          <a:noFill/>
        </p:spPr>
        <p:txBody>
          <a:bodyPr wrap="square" rtlCol="0">
            <a:spAutoFit/>
          </a:bodyPr>
          <a:lstStyle/>
          <a:p>
            <a:r>
              <a:rPr lang="en-US" b="1" dirty="0">
                <a:latin typeface="Garamond" panose="02020404030301010803" pitchFamily="18" charset="0"/>
              </a:rPr>
              <a:t>Future Uncertainties  </a:t>
            </a:r>
          </a:p>
        </p:txBody>
      </p:sp>
      <p:sp>
        <p:nvSpPr>
          <p:cNvPr id="12" name="TextBox 11">
            <a:extLst>
              <a:ext uri="{FF2B5EF4-FFF2-40B4-BE49-F238E27FC236}">
                <a16:creationId xmlns:a16="http://schemas.microsoft.com/office/drawing/2014/main" id="{33AD5FCB-9D2B-B12F-D5F3-31F79F72C4CD}"/>
              </a:ext>
            </a:extLst>
          </p:cNvPr>
          <p:cNvSpPr txBox="1"/>
          <p:nvPr/>
        </p:nvSpPr>
        <p:spPr>
          <a:xfrm>
            <a:off x="3881063" y="4061395"/>
            <a:ext cx="914400" cy="369332"/>
          </a:xfrm>
          <a:prstGeom prst="rect">
            <a:avLst/>
          </a:prstGeom>
          <a:noFill/>
        </p:spPr>
        <p:txBody>
          <a:bodyPr wrap="square" rtlCol="0">
            <a:spAutoFit/>
          </a:bodyPr>
          <a:lstStyle/>
          <a:p>
            <a:r>
              <a:rPr lang="en-US" b="1" dirty="0">
                <a:latin typeface="Garamond" panose="02020404030301010803" pitchFamily="18" charset="0"/>
              </a:rPr>
              <a:t>Wealth </a:t>
            </a:r>
          </a:p>
        </p:txBody>
      </p:sp>
      <p:sp>
        <p:nvSpPr>
          <p:cNvPr id="13" name="TextBox 12">
            <a:extLst>
              <a:ext uri="{FF2B5EF4-FFF2-40B4-BE49-F238E27FC236}">
                <a16:creationId xmlns:a16="http://schemas.microsoft.com/office/drawing/2014/main" id="{E79B189D-DE48-12D8-D421-666F225A7E85}"/>
              </a:ext>
            </a:extLst>
          </p:cNvPr>
          <p:cNvSpPr txBox="1"/>
          <p:nvPr/>
        </p:nvSpPr>
        <p:spPr>
          <a:xfrm>
            <a:off x="4353674" y="4445558"/>
            <a:ext cx="1286838" cy="369332"/>
          </a:xfrm>
          <a:prstGeom prst="rect">
            <a:avLst/>
          </a:prstGeom>
          <a:noFill/>
        </p:spPr>
        <p:txBody>
          <a:bodyPr wrap="square" rtlCol="0">
            <a:spAutoFit/>
          </a:bodyPr>
          <a:lstStyle/>
          <a:p>
            <a:r>
              <a:rPr lang="en-US" b="1" dirty="0">
                <a:latin typeface="Garamond" panose="02020404030301010803" pitchFamily="18" charset="0"/>
              </a:rPr>
              <a:t>Economic </a:t>
            </a:r>
          </a:p>
        </p:txBody>
      </p:sp>
      <p:cxnSp>
        <p:nvCxnSpPr>
          <p:cNvPr id="14" name="Straight Connector 13">
            <a:extLst>
              <a:ext uri="{FF2B5EF4-FFF2-40B4-BE49-F238E27FC236}">
                <a16:creationId xmlns:a16="http://schemas.microsoft.com/office/drawing/2014/main" id="{D10EA542-BD69-F921-DCCB-2399D7C6334D}"/>
              </a:ext>
            </a:extLst>
          </p:cNvPr>
          <p:cNvCxnSpPr/>
          <p:nvPr/>
        </p:nvCxnSpPr>
        <p:spPr>
          <a:xfrm flipV="1">
            <a:off x="3329683" y="4700655"/>
            <a:ext cx="965771" cy="282539"/>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A0E39E4E-A806-74CE-AD57-3D52D7BB79E4}"/>
              </a:ext>
            </a:extLst>
          </p:cNvPr>
          <p:cNvCxnSpPr>
            <a:cxnSpLocks/>
          </p:cNvCxnSpPr>
          <p:nvPr/>
        </p:nvCxnSpPr>
        <p:spPr>
          <a:xfrm>
            <a:off x="3313415" y="4983194"/>
            <a:ext cx="1024848" cy="135994"/>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AA99743-42F3-B30E-F59D-7671E5838C11}"/>
              </a:ext>
            </a:extLst>
          </p:cNvPr>
          <p:cNvCxnSpPr>
            <a:cxnSpLocks/>
          </p:cNvCxnSpPr>
          <p:nvPr/>
        </p:nvCxnSpPr>
        <p:spPr>
          <a:xfrm>
            <a:off x="3329683" y="4998899"/>
            <a:ext cx="965771" cy="402828"/>
          </a:xfrm>
          <a:prstGeom prst="line">
            <a:avLst/>
          </a:prstGeom>
        </p:spPr>
        <p:style>
          <a:lnRef idx="1">
            <a:schemeClr val="dk1"/>
          </a:lnRef>
          <a:fillRef idx="0">
            <a:schemeClr val="dk1"/>
          </a:fillRef>
          <a:effectRef idx="0">
            <a:schemeClr val="dk1"/>
          </a:effectRef>
          <a:fontRef idx="minor">
            <a:schemeClr val="tx1"/>
          </a:fontRef>
        </p:style>
      </p:cxnSp>
      <p:sp>
        <p:nvSpPr>
          <p:cNvPr id="21" name="TextBox 20">
            <a:extLst>
              <a:ext uri="{FF2B5EF4-FFF2-40B4-BE49-F238E27FC236}">
                <a16:creationId xmlns:a16="http://schemas.microsoft.com/office/drawing/2014/main" id="{1B055DFD-B190-5F30-9ECE-B55E8DD984D6}"/>
              </a:ext>
            </a:extLst>
          </p:cNvPr>
          <p:cNvSpPr txBox="1"/>
          <p:nvPr/>
        </p:nvSpPr>
        <p:spPr>
          <a:xfrm>
            <a:off x="3881063" y="3406620"/>
            <a:ext cx="914400" cy="369332"/>
          </a:xfrm>
          <a:prstGeom prst="rect">
            <a:avLst/>
          </a:prstGeom>
          <a:noFill/>
        </p:spPr>
        <p:txBody>
          <a:bodyPr wrap="square" rtlCol="0">
            <a:spAutoFit/>
          </a:bodyPr>
          <a:lstStyle/>
          <a:p>
            <a:r>
              <a:rPr lang="en-US" b="1" dirty="0">
                <a:latin typeface="Garamond" panose="02020404030301010803" pitchFamily="18" charset="0"/>
              </a:rPr>
              <a:t>Values </a:t>
            </a:r>
          </a:p>
        </p:txBody>
      </p:sp>
      <p:sp>
        <p:nvSpPr>
          <p:cNvPr id="22" name="TextBox 21">
            <a:extLst>
              <a:ext uri="{FF2B5EF4-FFF2-40B4-BE49-F238E27FC236}">
                <a16:creationId xmlns:a16="http://schemas.microsoft.com/office/drawing/2014/main" id="{0C270E1A-79C0-119E-CCA0-CD642BBE2FB0}"/>
              </a:ext>
            </a:extLst>
          </p:cNvPr>
          <p:cNvSpPr txBox="1"/>
          <p:nvPr/>
        </p:nvSpPr>
        <p:spPr>
          <a:xfrm>
            <a:off x="4353674" y="4866525"/>
            <a:ext cx="1286838" cy="369332"/>
          </a:xfrm>
          <a:prstGeom prst="rect">
            <a:avLst/>
          </a:prstGeom>
          <a:noFill/>
        </p:spPr>
        <p:txBody>
          <a:bodyPr wrap="square" rtlCol="0">
            <a:spAutoFit/>
          </a:bodyPr>
          <a:lstStyle/>
          <a:p>
            <a:r>
              <a:rPr lang="en-US" b="1" dirty="0">
                <a:latin typeface="Garamond" panose="02020404030301010803" pitchFamily="18" charset="0"/>
              </a:rPr>
              <a:t>Political </a:t>
            </a:r>
          </a:p>
        </p:txBody>
      </p:sp>
      <p:sp>
        <p:nvSpPr>
          <p:cNvPr id="23" name="TextBox 22">
            <a:extLst>
              <a:ext uri="{FF2B5EF4-FFF2-40B4-BE49-F238E27FC236}">
                <a16:creationId xmlns:a16="http://schemas.microsoft.com/office/drawing/2014/main" id="{1218E632-9C2C-79BC-3C10-937AFF40F95F}"/>
              </a:ext>
            </a:extLst>
          </p:cNvPr>
          <p:cNvSpPr txBox="1"/>
          <p:nvPr/>
        </p:nvSpPr>
        <p:spPr>
          <a:xfrm>
            <a:off x="4353674" y="5235857"/>
            <a:ext cx="1286838" cy="369332"/>
          </a:xfrm>
          <a:prstGeom prst="rect">
            <a:avLst/>
          </a:prstGeom>
          <a:noFill/>
        </p:spPr>
        <p:txBody>
          <a:bodyPr wrap="square" rtlCol="0">
            <a:spAutoFit/>
          </a:bodyPr>
          <a:lstStyle/>
          <a:p>
            <a:r>
              <a:rPr lang="en-US" b="1" dirty="0">
                <a:latin typeface="Garamond" panose="02020404030301010803" pitchFamily="18" charset="0"/>
              </a:rPr>
              <a:t>Lawsuits </a:t>
            </a:r>
          </a:p>
        </p:txBody>
      </p:sp>
      <p:cxnSp>
        <p:nvCxnSpPr>
          <p:cNvPr id="25" name="Straight Connector 24">
            <a:extLst>
              <a:ext uri="{FF2B5EF4-FFF2-40B4-BE49-F238E27FC236}">
                <a16:creationId xmlns:a16="http://schemas.microsoft.com/office/drawing/2014/main" id="{A171DA76-79F2-FC39-02A9-FF72A7CF01D3}"/>
              </a:ext>
            </a:extLst>
          </p:cNvPr>
          <p:cNvCxnSpPr>
            <a:cxnSpLocks/>
          </p:cNvCxnSpPr>
          <p:nvPr/>
        </p:nvCxnSpPr>
        <p:spPr>
          <a:xfrm>
            <a:off x="3344237" y="5015304"/>
            <a:ext cx="843337" cy="772846"/>
          </a:xfrm>
          <a:prstGeom prst="line">
            <a:avLst/>
          </a:prstGeom>
        </p:spPr>
        <p:style>
          <a:lnRef idx="1">
            <a:schemeClr val="dk1"/>
          </a:lnRef>
          <a:fillRef idx="0">
            <a:schemeClr val="dk1"/>
          </a:fillRef>
          <a:effectRef idx="0">
            <a:schemeClr val="dk1"/>
          </a:effectRef>
          <a:fontRef idx="minor">
            <a:schemeClr val="tx1"/>
          </a:fontRef>
        </p:style>
      </p:cxnSp>
      <p:sp>
        <p:nvSpPr>
          <p:cNvPr id="27" name="TextBox 26">
            <a:extLst>
              <a:ext uri="{FF2B5EF4-FFF2-40B4-BE49-F238E27FC236}">
                <a16:creationId xmlns:a16="http://schemas.microsoft.com/office/drawing/2014/main" id="{5B0C9DD1-73C9-3525-D940-ACFBCB391BD3}"/>
              </a:ext>
            </a:extLst>
          </p:cNvPr>
          <p:cNvSpPr txBox="1"/>
          <p:nvPr/>
        </p:nvSpPr>
        <p:spPr>
          <a:xfrm>
            <a:off x="4327136" y="5598768"/>
            <a:ext cx="1286838" cy="369332"/>
          </a:xfrm>
          <a:prstGeom prst="rect">
            <a:avLst/>
          </a:prstGeom>
          <a:noFill/>
        </p:spPr>
        <p:txBody>
          <a:bodyPr wrap="square" rtlCol="0">
            <a:spAutoFit/>
          </a:bodyPr>
          <a:lstStyle/>
          <a:p>
            <a:r>
              <a:rPr lang="en-US" b="1" dirty="0">
                <a:latin typeface="Garamond" panose="02020404030301010803" pitchFamily="18" charset="0"/>
              </a:rPr>
              <a:t>Taxes </a:t>
            </a:r>
          </a:p>
        </p:txBody>
      </p:sp>
      <p:cxnSp>
        <p:nvCxnSpPr>
          <p:cNvPr id="29" name="Straight Connector 28">
            <a:extLst>
              <a:ext uri="{FF2B5EF4-FFF2-40B4-BE49-F238E27FC236}">
                <a16:creationId xmlns:a16="http://schemas.microsoft.com/office/drawing/2014/main" id="{53BEB117-CE8F-F377-D543-4F1F0BEA2011}"/>
              </a:ext>
            </a:extLst>
          </p:cNvPr>
          <p:cNvCxnSpPr/>
          <p:nvPr/>
        </p:nvCxnSpPr>
        <p:spPr>
          <a:xfrm>
            <a:off x="1823663" y="4012059"/>
            <a:ext cx="719191" cy="0"/>
          </a:xfrm>
          <a:prstGeom prst="line">
            <a:avLst/>
          </a:prstGeom>
        </p:spPr>
        <p:style>
          <a:lnRef idx="2">
            <a:schemeClr val="dk1"/>
          </a:lnRef>
          <a:fillRef idx="0">
            <a:schemeClr val="dk1"/>
          </a:fillRef>
          <a:effectRef idx="1">
            <a:schemeClr val="dk1"/>
          </a:effectRef>
          <a:fontRef idx="minor">
            <a:schemeClr val="tx1"/>
          </a:fontRef>
        </p:style>
      </p:cxnSp>
      <p:cxnSp>
        <p:nvCxnSpPr>
          <p:cNvPr id="30" name="Straight Connector 29">
            <a:extLst>
              <a:ext uri="{FF2B5EF4-FFF2-40B4-BE49-F238E27FC236}">
                <a16:creationId xmlns:a16="http://schemas.microsoft.com/office/drawing/2014/main" id="{81B6F070-CDF0-ECA7-BA3A-56BEF8216F91}"/>
              </a:ext>
            </a:extLst>
          </p:cNvPr>
          <p:cNvCxnSpPr/>
          <p:nvPr/>
        </p:nvCxnSpPr>
        <p:spPr>
          <a:xfrm>
            <a:off x="1823662" y="4134447"/>
            <a:ext cx="719191" cy="0"/>
          </a:xfrm>
          <a:prstGeom prst="line">
            <a:avLst/>
          </a:prstGeom>
        </p:spPr>
        <p:style>
          <a:lnRef idx="2">
            <a:schemeClr val="dk1"/>
          </a:lnRef>
          <a:fillRef idx="0">
            <a:schemeClr val="dk1"/>
          </a:fillRef>
          <a:effectRef idx="1">
            <a:schemeClr val="dk1"/>
          </a:effectRef>
          <a:fontRef idx="minor">
            <a:schemeClr val="tx1"/>
          </a:fontRef>
        </p:style>
      </p:cxnSp>
      <p:cxnSp>
        <p:nvCxnSpPr>
          <p:cNvPr id="31" name="Straight Connector 30">
            <a:extLst>
              <a:ext uri="{FF2B5EF4-FFF2-40B4-BE49-F238E27FC236}">
                <a16:creationId xmlns:a16="http://schemas.microsoft.com/office/drawing/2014/main" id="{FDF0574E-33A2-B660-9FFB-6D702CED8C4A}"/>
              </a:ext>
            </a:extLst>
          </p:cNvPr>
          <p:cNvCxnSpPr>
            <a:cxnSpLocks/>
          </p:cNvCxnSpPr>
          <p:nvPr/>
        </p:nvCxnSpPr>
        <p:spPr>
          <a:xfrm flipV="1">
            <a:off x="1253447" y="5119188"/>
            <a:ext cx="1993187" cy="8562"/>
          </a:xfrm>
          <a:prstGeom prst="line">
            <a:avLst/>
          </a:prstGeom>
        </p:spPr>
        <p:style>
          <a:lnRef idx="2">
            <a:schemeClr val="dk1"/>
          </a:lnRef>
          <a:fillRef idx="0">
            <a:schemeClr val="dk1"/>
          </a:fillRef>
          <a:effectRef idx="1">
            <a:schemeClr val="dk1"/>
          </a:effectRef>
          <a:fontRef idx="minor">
            <a:schemeClr val="tx1"/>
          </a:fontRef>
        </p:style>
      </p:cxnSp>
      <p:cxnSp>
        <p:nvCxnSpPr>
          <p:cNvPr id="34" name="Straight Connector 33">
            <a:extLst>
              <a:ext uri="{FF2B5EF4-FFF2-40B4-BE49-F238E27FC236}">
                <a16:creationId xmlns:a16="http://schemas.microsoft.com/office/drawing/2014/main" id="{A88C5F64-6F07-B056-21FA-A2A3CDD37ACC}"/>
              </a:ext>
            </a:extLst>
          </p:cNvPr>
          <p:cNvCxnSpPr>
            <a:cxnSpLocks/>
          </p:cNvCxnSpPr>
          <p:nvPr/>
        </p:nvCxnSpPr>
        <p:spPr>
          <a:xfrm flipV="1">
            <a:off x="1267575" y="5260481"/>
            <a:ext cx="1993187" cy="8562"/>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78701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a:extLst>
              <a:ext uri="{FF2B5EF4-FFF2-40B4-BE49-F238E27FC236}">
                <a16:creationId xmlns:a16="http://schemas.microsoft.com/office/drawing/2014/main" id="{16625FE6-9224-4565-A451-0DFBBD3AAAE9}"/>
              </a:ext>
            </a:extLst>
          </p:cNvPr>
          <p:cNvSpPr txBox="1">
            <a:spLocks noChangeArrowheads="1"/>
          </p:cNvSpPr>
          <p:nvPr/>
        </p:nvSpPr>
        <p:spPr bwMode="auto">
          <a:xfrm>
            <a:off x="2416855" y="318181"/>
            <a:ext cx="6442075"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b="1" dirty="0">
                <a:latin typeface="Garamond" panose="02020404030301010803" pitchFamily="18" charset="0"/>
              </a:rPr>
              <a:t>Flexible Modern Directed Trust with Investment Management LLC</a:t>
            </a:r>
            <a:r>
              <a:rPr lang="en-US" altLang="en-US" sz="2800" dirty="0">
                <a:latin typeface="Garamond" panose="02020404030301010803" pitchFamily="18" charset="0"/>
              </a:rPr>
              <a:t>: </a:t>
            </a:r>
          </a:p>
          <a:p>
            <a:pPr>
              <a:spcBef>
                <a:spcPct val="0"/>
              </a:spcBef>
              <a:buFontTx/>
              <a:buNone/>
            </a:pPr>
            <a:endParaRPr lang="en-US" altLang="en-US" sz="1800" dirty="0"/>
          </a:p>
        </p:txBody>
      </p:sp>
      <p:sp>
        <p:nvSpPr>
          <p:cNvPr id="3" name="object 3">
            <a:extLst>
              <a:ext uri="{FF2B5EF4-FFF2-40B4-BE49-F238E27FC236}">
                <a16:creationId xmlns:a16="http://schemas.microsoft.com/office/drawing/2014/main" id="{BA3CC47E-2663-4622-B846-30D71A713BBE}"/>
              </a:ext>
            </a:extLst>
          </p:cNvPr>
          <p:cNvSpPr txBox="1">
            <a:spLocks noChangeArrowheads="1"/>
          </p:cNvSpPr>
          <p:nvPr/>
        </p:nvSpPr>
        <p:spPr bwMode="auto">
          <a:xfrm>
            <a:off x="197780" y="1514435"/>
            <a:ext cx="8661150" cy="5191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2700" rIns="0" bIns="0">
            <a:spAutoFit/>
          </a:bodyPr>
          <a:lstStyle>
            <a:lvl1pPr marL="355600" indent="-342900">
              <a:spcBef>
                <a:spcPct val="20000"/>
              </a:spcBef>
              <a:buChar char="•"/>
              <a:tabLst>
                <a:tab pos="354013" algn="l"/>
                <a:tab pos="355600" algn="l"/>
              </a:tabLst>
              <a:defRPr sz="3200">
                <a:solidFill>
                  <a:schemeClr val="tx1"/>
                </a:solidFill>
                <a:latin typeface="Arial" panose="020B0604020202020204" pitchFamily="34" charset="0"/>
              </a:defRPr>
            </a:lvl1pPr>
            <a:lvl2pPr marL="755650" indent="-285750">
              <a:spcBef>
                <a:spcPct val="20000"/>
              </a:spcBef>
              <a:buChar char="–"/>
              <a:tabLst>
                <a:tab pos="354013" algn="l"/>
                <a:tab pos="355600" algn="l"/>
              </a:tabLst>
              <a:defRPr sz="2800">
                <a:solidFill>
                  <a:schemeClr val="tx1"/>
                </a:solidFill>
                <a:latin typeface="Arial" panose="020B0604020202020204" pitchFamily="34" charset="0"/>
              </a:defRPr>
            </a:lvl2pPr>
            <a:lvl3pPr marL="1143000" indent="-228600">
              <a:spcBef>
                <a:spcPct val="20000"/>
              </a:spcBef>
              <a:buChar char="•"/>
              <a:tabLst>
                <a:tab pos="354013" algn="l"/>
                <a:tab pos="355600" algn="l"/>
              </a:tabLst>
              <a:defRPr sz="2400">
                <a:solidFill>
                  <a:schemeClr val="tx1"/>
                </a:solidFill>
                <a:latin typeface="Arial" panose="020B0604020202020204" pitchFamily="34" charset="0"/>
              </a:defRPr>
            </a:lvl3pPr>
            <a:lvl4pPr marL="1600200" indent="-228600">
              <a:spcBef>
                <a:spcPct val="20000"/>
              </a:spcBef>
              <a:buChar char="–"/>
              <a:tabLst>
                <a:tab pos="354013" algn="l"/>
                <a:tab pos="355600" algn="l"/>
              </a:tabLst>
              <a:defRPr sz="2000">
                <a:solidFill>
                  <a:schemeClr val="tx1"/>
                </a:solidFill>
                <a:latin typeface="Arial" panose="020B0604020202020204" pitchFamily="34" charset="0"/>
              </a:defRPr>
            </a:lvl4pPr>
            <a:lvl5pPr marL="2057400" indent="-228600">
              <a:spcBef>
                <a:spcPct val="20000"/>
              </a:spcBef>
              <a:buChar char="»"/>
              <a:tabLst>
                <a:tab pos="354013" algn="l"/>
                <a:tab pos="355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9pPr>
          </a:lstStyle>
          <a:p>
            <a:pPr>
              <a:spcBef>
                <a:spcPts val="1400"/>
              </a:spcBef>
              <a:buFont typeface="Garamond" panose="02020404030301010803" pitchFamily="18" charset="0"/>
              <a:buChar char="•"/>
            </a:pPr>
            <a:r>
              <a:rPr lang="en-US" altLang="en-US" sz="2200" b="1" u="sng" dirty="0">
                <a:latin typeface="Garamond" panose="02020404030301010803" pitchFamily="18" charset="0"/>
                <a:ea typeface="Garamond" panose="02020404030301010803" pitchFamily="18" charset="0"/>
                <a:cs typeface="Garamond" panose="02020404030301010803" pitchFamily="18" charset="0"/>
              </a:rPr>
              <a:t>Key Uses of Investment Management LLC</a:t>
            </a:r>
            <a:r>
              <a:rPr lang="en-US" altLang="en-US" sz="2200" b="1" dirty="0">
                <a:latin typeface="Garamond" panose="02020404030301010803" pitchFamily="18" charset="0"/>
                <a:ea typeface="Garamond" panose="02020404030301010803" pitchFamily="18" charset="0"/>
                <a:cs typeface="Garamond" panose="02020404030301010803" pitchFamily="18" charset="0"/>
              </a:rPr>
              <a:t>:</a:t>
            </a:r>
          </a:p>
          <a:p>
            <a:pPr lvl="1">
              <a:spcBef>
                <a:spcPts val="1400"/>
              </a:spcBef>
              <a:buFont typeface="Garamond" panose="02020404030301010803" pitchFamily="18" charset="0"/>
              <a:buChar char="–"/>
            </a:pPr>
            <a:r>
              <a:rPr lang="en-US" altLang="en-US" sz="2000" b="1" u="sng" dirty="0">
                <a:latin typeface="Garamond" panose="02020404030301010803" pitchFamily="18" charset="0"/>
                <a:ea typeface="Garamond" panose="02020404030301010803" pitchFamily="18" charset="0"/>
                <a:cs typeface="Garamond" panose="02020404030301010803" pitchFamily="18" charset="0"/>
              </a:rPr>
              <a:t>Grantor</a:t>
            </a:r>
            <a:r>
              <a:rPr lang="en-US" altLang="en-US" sz="2000" dirty="0">
                <a:latin typeface="Garamond" panose="02020404030301010803" pitchFamily="18" charset="0"/>
                <a:ea typeface="Garamond" panose="02020404030301010803" pitchFamily="18" charset="0"/>
                <a:cs typeface="Garamond" panose="02020404030301010803" pitchFamily="18" charset="0"/>
              </a:rPr>
              <a:t> – self direct investments</a:t>
            </a:r>
          </a:p>
          <a:p>
            <a:pPr lvl="1">
              <a:spcBef>
                <a:spcPts val="1400"/>
              </a:spcBef>
              <a:buFont typeface="Garamond" panose="02020404030301010803" pitchFamily="18" charset="0"/>
              <a:buChar char="–"/>
            </a:pPr>
            <a:r>
              <a:rPr lang="en-US" altLang="en-US" sz="2000" b="1" u="sng" dirty="0">
                <a:latin typeface="Garamond" panose="02020404030301010803" pitchFamily="18" charset="0"/>
                <a:ea typeface="Garamond" panose="02020404030301010803" pitchFamily="18" charset="0"/>
                <a:cs typeface="Garamond" panose="02020404030301010803" pitchFamily="18" charset="0"/>
              </a:rPr>
              <a:t>Millennial beneficiaries</a:t>
            </a:r>
            <a:r>
              <a:rPr lang="en-US" altLang="en-US" sz="2000" b="1" dirty="0">
                <a:latin typeface="Garamond" panose="02020404030301010803" pitchFamily="18" charset="0"/>
                <a:ea typeface="Garamond" panose="02020404030301010803" pitchFamily="18" charset="0"/>
                <a:cs typeface="Garamond" panose="02020404030301010803" pitchFamily="18" charset="0"/>
              </a:rPr>
              <a:t> </a:t>
            </a:r>
            <a:r>
              <a:rPr lang="en-US" altLang="en-US" sz="2000" dirty="0">
                <a:latin typeface="Garamond" panose="02020404030301010803" pitchFamily="18" charset="0"/>
                <a:ea typeface="Garamond" panose="02020404030301010803" pitchFamily="18" charset="0"/>
                <a:cs typeface="Garamond" panose="02020404030301010803" pitchFamily="18" charset="0"/>
              </a:rPr>
              <a:t>– self direct investments </a:t>
            </a:r>
            <a:r>
              <a:rPr lang="en-US" altLang="en-US" sz="2000" b="1" dirty="0">
                <a:latin typeface="Garamond" panose="02020404030301010803" pitchFamily="18" charset="0"/>
                <a:ea typeface="Garamond" panose="02020404030301010803" pitchFamily="18" charset="0"/>
                <a:cs typeface="Garamond" panose="02020404030301010803" pitchFamily="18" charset="0"/>
              </a:rPr>
              <a:t>(</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social impact</a:t>
            </a:r>
            <a:r>
              <a:rPr lang="en-US" altLang="en-US" sz="2000" b="1" dirty="0">
                <a:latin typeface="Garamond" panose="02020404030301010803" pitchFamily="18" charset="0"/>
                <a:ea typeface="Garamond" panose="02020404030301010803" pitchFamily="18" charset="0"/>
                <a:cs typeface="Garamond" panose="02020404030301010803" pitchFamily="18" charset="0"/>
              </a:rPr>
              <a:t>)</a:t>
            </a:r>
          </a:p>
          <a:p>
            <a:pPr lvl="2">
              <a:spcBef>
                <a:spcPts val="1400"/>
              </a:spcBef>
              <a:buFont typeface="Wingdings" panose="05000000000000000000" pitchFamily="2" charset="2"/>
              <a:buChar char="Ø"/>
            </a:pPr>
            <a:r>
              <a:rPr lang="en-US" altLang="en-US" sz="2000" b="1" u="sng" dirty="0">
                <a:latin typeface="Garamond" panose="02020404030301010803" pitchFamily="18" charset="0"/>
                <a:ea typeface="Garamond" panose="02020404030301010803" pitchFamily="18" charset="0"/>
                <a:cs typeface="Garamond" panose="02020404030301010803" pitchFamily="18" charset="0"/>
              </a:rPr>
              <a:t>Seeking funds</a:t>
            </a:r>
            <a:r>
              <a:rPr lang="en-US" altLang="en-US" sz="2000" dirty="0">
                <a:latin typeface="Garamond" panose="02020404030301010803" pitchFamily="18" charset="0"/>
                <a:ea typeface="Garamond" panose="02020404030301010803" pitchFamily="18" charset="0"/>
                <a:cs typeface="Garamond" panose="02020404030301010803" pitchFamily="18" charset="0"/>
              </a:rPr>
              <a:t> and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companies</a:t>
            </a:r>
            <a:r>
              <a:rPr lang="en-US" altLang="en-US" sz="2000" dirty="0">
                <a:latin typeface="Garamond" panose="02020404030301010803" pitchFamily="18" charset="0"/>
                <a:ea typeface="Garamond" panose="02020404030301010803" pitchFamily="18" charset="0"/>
                <a:cs typeface="Garamond" panose="02020404030301010803" pitchFamily="18" charset="0"/>
              </a:rPr>
              <a:t> with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environmental</a:t>
            </a:r>
            <a:r>
              <a:rPr lang="en-US" altLang="en-US" sz="2000" dirty="0">
                <a:latin typeface="Garamond" panose="02020404030301010803" pitchFamily="18" charset="0"/>
                <a:ea typeface="Garamond" panose="02020404030301010803" pitchFamily="18" charset="0"/>
                <a:cs typeface="Garamond" panose="02020404030301010803" pitchFamily="18" charset="0"/>
              </a:rPr>
              <a:t>,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governance</a:t>
            </a:r>
            <a:r>
              <a:rPr lang="en-US" altLang="en-US" sz="2000" dirty="0">
                <a:latin typeface="Garamond" panose="02020404030301010803" pitchFamily="18" charset="0"/>
                <a:ea typeface="Garamond" panose="02020404030301010803" pitchFamily="18" charset="0"/>
                <a:cs typeface="Garamond" panose="02020404030301010803" pitchFamily="18" charset="0"/>
              </a:rPr>
              <a:t> and/or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social goals</a:t>
            </a:r>
          </a:p>
          <a:p>
            <a:pPr lvl="1">
              <a:spcBef>
                <a:spcPts val="1400"/>
              </a:spcBef>
              <a:buFont typeface="Garamond" panose="02020404030301010803" pitchFamily="18" charset="0"/>
              <a:buChar char="–"/>
            </a:pPr>
            <a:r>
              <a:rPr lang="en-US" altLang="en-US" sz="2000" b="1" u="sng" dirty="0">
                <a:latin typeface="Garamond" panose="02020404030301010803" pitchFamily="18" charset="0"/>
                <a:ea typeface="Garamond" panose="02020404030301010803" pitchFamily="18" charset="0"/>
                <a:cs typeface="Garamond" panose="02020404030301010803" pitchFamily="18" charset="0"/>
              </a:rPr>
              <a:t>Real estate</a:t>
            </a:r>
            <a:r>
              <a:rPr lang="en-US" altLang="en-US" sz="2000" b="1" dirty="0">
                <a:latin typeface="Garamond" panose="02020404030301010803" pitchFamily="18" charset="0"/>
                <a:ea typeface="Garamond" panose="02020404030301010803" pitchFamily="18" charset="0"/>
                <a:cs typeface="Garamond" panose="02020404030301010803" pitchFamily="18" charset="0"/>
              </a:rPr>
              <a:t> </a:t>
            </a:r>
            <a:r>
              <a:rPr lang="en-US" altLang="en-US" sz="2000" dirty="0">
                <a:latin typeface="Garamond" panose="02020404030301010803" pitchFamily="18" charset="0"/>
                <a:ea typeface="Garamond" panose="02020404030301010803" pitchFamily="18" charset="0"/>
                <a:cs typeface="Garamond" panose="02020404030301010803" pitchFamily="18" charset="0"/>
              </a:rPr>
              <a:t>–</a:t>
            </a:r>
            <a:r>
              <a:rPr lang="en-US" altLang="en-US" sz="2000" b="1" dirty="0">
                <a:latin typeface="Garamond" panose="02020404030301010803" pitchFamily="18" charset="0"/>
                <a:ea typeface="Garamond" panose="02020404030301010803" pitchFamily="18" charset="0"/>
                <a:cs typeface="Garamond" panose="02020404030301010803" pitchFamily="18" charset="0"/>
              </a:rPr>
              <a:t>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residence</a:t>
            </a:r>
            <a:r>
              <a:rPr lang="en-US" altLang="en-US" sz="2000" b="1" dirty="0">
                <a:latin typeface="Garamond" panose="02020404030301010803" pitchFamily="18" charset="0"/>
                <a:ea typeface="Garamond" panose="02020404030301010803" pitchFamily="18" charset="0"/>
                <a:cs typeface="Garamond" panose="02020404030301010803" pitchFamily="18" charset="0"/>
              </a:rPr>
              <a:t> </a:t>
            </a:r>
            <a:r>
              <a:rPr lang="en-US" altLang="en-US" sz="2000" dirty="0">
                <a:latin typeface="Garamond" panose="02020404030301010803" pitchFamily="18" charset="0"/>
                <a:ea typeface="Garamond" panose="02020404030301010803" pitchFamily="18" charset="0"/>
                <a:cs typeface="Garamond" panose="02020404030301010803" pitchFamily="18" charset="0"/>
              </a:rPr>
              <a:t>and/or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vacation home</a:t>
            </a:r>
          </a:p>
          <a:p>
            <a:pPr lvl="1">
              <a:spcBef>
                <a:spcPts val="1400"/>
              </a:spcBef>
              <a:buFont typeface="Garamond" panose="02020404030301010803" pitchFamily="18" charset="0"/>
              <a:buChar char="–"/>
            </a:pPr>
            <a:r>
              <a:rPr lang="en-US" altLang="en-US" sz="2000" b="1" u="sng" dirty="0">
                <a:latin typeface="Garamond" panose="02020404030301010803" pitchFamily="18" charset="0"/>
                <a:ea typeface="Garamond" panose="02020404030301010803" pitchFamily="18" charset="0"/>
                <a:cs typeface="Garamond" panose="02020404030301010803" pitchFamily="18" charset="0"/>
              </a:rPr>
              <a:t>Private Placement Life Insurance</a:t>
            </a:r>
          </a:p>
          <a:p>
            <a:pPr>
              <a:spcBef>
                <a:spcPts val="1400"/>
              </a:spcBef>
              <a:buFont typeface="Arial" panose="020B0604020202020204" pitchFamily="34" charset="0"/>
              <a:buChar char="•"/>
            </a:pPr>
            <a:r>
              <a:rPr lang="en-US" altLang="en-US" sz="2200" b="1" u="sng" dirty="0">
                <a:latin typeface="Garamond" panose="02020404030301010803" pitchFamily="18" charset="0"/>
                <a:ea typeface="Garamond" panose="02020404030301010803" pitchFamily="18" charset="0"/>
                <a:cs typeface="Garamond" panose="02020404030301010803" pitchFamily="18" charset="0"/>
              </a:rPr>
              <a:t>Important Advantages</a:t>
            </a:r>
            <a:r>
              <a:rPr lang="en-US" altLang="en-US" sz="2200" b="1" dirty="0">
                <a:latin typeface="Garamond" panose="02020404030301010803" pitchFamily="18" charset="0"/>
                <a:ea typeface="Garamond" panose="02020404030301010803" pitchFamily="18" charset="0"/>
                <a:cs typeface="Garamond" panose="02020404030301010803" pitchFamily="18" charset="0"/>
              </a:rPr>
              <a:t>:</a:t>
            </a:r>
          </a:p>
          <a:p>
            <a:pPr lvl="1">
              <a:spcBef>
                <a:spcPts val="1400"/>
              </a:spcBef>
              <a:buFont typeface="Garamond" panose="02020404030301010803" pitchFamily="18" charset="0"/>
              <a:buChar char="–"/>
            </a:pPr>
            <a:r>
              <a:rPr lang="en-US" altLang="en-US" sz="2000" b="1" u="sng" dirty="0">
                <a:latin typeface="Garamond" panose="02020404030301010803" pitchFamily="18" charset="0"/>
                <a:ea typeface="Garamond" panose="02020404030301010803" pitchFamily="18" charset="0"/>
                <a:cs typeface="Garamond" panose="02020404030301010803" pitchFamily="18" charset="0"/>
              </a:rPr>
              <a:t>Ease</a:t>
            </a:r>
            <a:r>
              <a:rPr lang="en-US" altLang="en-US" sz="2000" dirty="0">
                <a:latin typeface="Garamond" panose="02020404030301010803" pitchFamily="18" charset="0"/>
                <a:ea typeface="Garamond" panose="02020404030301010803" pitchFamily="18" charset="0"/>
                <a:cs typeface="Garamond" panose="02020404030301010803" pitchFamily="18" charset="0"/>
              </a:rPr>
              <a:t> of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administration</a:t>
            </a:r>
          </a:p>
          <a:p>
            <a:pPr lvl="1">
              <a:spcBef>
                <a:spcPts val="1400"/>
              </a:spcBef>
              <a:buFont typeface="Garamond" panose="02020404030301010803" pitchFamily="18" charset="0"/>
              <a:buChar char="–"/>
            </a:pPr>
            <a:r>
              <a:rPr lang="en-US" altLang="en-US" sz="2000" b="1" u="sng" dirty="0">
                <a:latin typeface="Garamond" panose="02020404030301010803" pitchFamily="18" charset="0"/>
                <a:ea typeface="Garamond" panose="02020404030301010803" pitchFamily="18" charset="0"/>
                <a:cs typeface="Garamond" panose="02020404030301010803" pitchFamily="18" charset="0"/>
              </a:rPr>
              <a:t>Added</a:t>
            </a:r>
            <a:r>
              <a:rPr lang="en-US" altLang="en-US" sz="2000" b="1" dirty="0">
                <a:latin typeface="Garamond" panose="02020404030301010803" pitchFamily="18" charset="0"/>
                <a:ea typeface="Garamond" panose="02020404030301010803" pitchFamily="18" charset="0"/>
                <a:cs typeface="Garamond" panose="02020404030301010803" pitchFamily="18" charset="0"/>
              </a:rPr>
              <a:t>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asset protection</a:t>
            </a:r>
          </a:p>
          <a:p>
            <a:pPr lvl="1">
              <a:spcBef>
                <a:spcPts val="1400"/>
              </a:spcBef>
              <a:buFont typeface="Garamond" panose="02020404030301010803" pitchFamily="18" charset="0"/>
              <a:buChar char="–"/>
            </a:pPr>
            <a:r>
              <a:rPr lang="en-US" altLang="en-US" sz="2000" b="1" u="sng" dirty="0">
                <a:latin typeface="Garamond" panose="02020404030301010803" pitchFamily="18" charset="0"/>
                <a:ea typeface="Garamond" panose="02020404030301010803" pitchFamily="18" charset="0"/>
                <a:cs typeface="Garamond" panose="02020404030301010803" pitchFamily="18" charset="0"/>
              </a:rPr>
              <a:t>Added</a:t>
            </a:r>
            <a:r>
              <a:rPr lang="en-US" altLang="en-US" sz="2000" b="1" dirty="0">
                <a:latin typeface="Garamond" panose="02020404030301010803" pitchFamily="18" charset="0"/>
                <a:ea typeface="Garamond" panose="02020404030301010803" pitchFamily="18" charset="0"/>
                <a:cs typeface="Garamond" panose="02020404030301010803" pitchFamily="18" charset="0"/>
              </a:rPr>
              <a:t>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state income</a:t>
            </a:r>
            <a:r>
              <a:rPr lang="en-US" altLang="en-US" sz="2000" b="1" dirty="0">
                <a:latin typeface="Garamond" panose="02020404030301010803" pitchFamily="18" charset="0"/>
                <a:ea typeface="Garamond" panose="02020404030301010803" pitchFamily="18" charset="0"/>
                <a:cs typeface="Garamond" panose="02020404030301010803" pitchFamily="18" charset="0"/>
              </a:rPr>
              <a:t> </a:t>
            </a:r>
            <a:r>
              <a:rPr lang="en-US" altLang="en-US" sz="2000" b="1" u="sng" dirty="0">
                <a:latin typeface="Garamond" panose="02020404030301010803" pitchFamily="18" charset="0"/>
                <a:ea typeface="Garamond" panose="02020404030301010803" pitchFamily="18" charset="0"/>
                <a:cs typeface="Garamond" panose="02020404030301010803" pitchFamily="18" charset="0"/>
              </a:rPr>
              <a:t>tax advantages </a:t>
            </a:r>
          </a:p>
        </p:txBody>
      </p:sp>
      <p:sp>
        <p:nvSpPr>
          <p:cNvPr id="5" name="Slide Number Placeholder 4">
            <a:extLst>
              <a:ext uri="{FF2B5EF4-FFF2-40B4-BE49-F238E27FC236}">
                <a16:creationId xmlns:a16="http://schemas.microsoft.com/office/drawing/2014/main" id="{92228222-68E8-45DF-ACF4-A837E79FEE1B}"/>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20</a:t>
            </a:fld>
            <a:endParaRPr lang="en-US" dirty="0"/>
          </a:p>
        </p:txBody>
      </p:sp>
    </p:spTree>
    <p:extLst>
      <p:ext uri="{BB962C8B-B14F-4D97-AF65-F5344CB8AC3E}">
        <p14:creationId xmlns:p14="http://schemas.microsoft.com/office/powerpoint/2010/main" val="2981237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a:extLst>
              <a:ext uri="{FF2B5EF4-FFF2-40B4-BE49-F238E27FC236}">
                <a16:creationId xmlns:a16="http://schemas.microsoft.com/office/drawing/2014/main" id="{16625FE6-9224-4565-A451-0DFBBD3AAAE9}"/>
              </a:ext>
            </a:extLst>
          </p:cNvPr>
          <p:cNvSpPr txBox="1">
            <a:spLocks noChangeArrowheads="1"/>
          </p:cNvSpPr>
          <p:nvPr/>
        </p:nvSpPr>
        <p:spPr bwMode="auto">
          <a:xfrm>
            <a:off x="2415358" y="318181"/>
            <a:ext cx="6442075"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b="1" dirty="0">
                <a:latin typeface="Garamond" panose="02020404030301010803" pitchFamily="18" charset="0"/>
              </a:rPr>
              <a:t>Flexible Modern Directed Trust - Distributions</a:t>
            </a:r>
            <a:r>
              <a:rPr lang="en-US" altLang="en-US" sz="2800" dirty="0">
                <a:latin typeface="Garamond" panose="02020404030301010803" pitchFamily="18" charset="0"/>
              </a:rPr>
              <a:t>: </a:t>
            </a:r>
          </a:p>
          <a:p>
            <a:pPr>
              <a:spcBef>
                <a:spcPct val="0"/>
              </a:spcBef>
              <a:buFontTx/>
              <a:buNone/>
            </a:pPr>
            <a:endParaRPr lang="en-US" altLang="en-US" sz="1800" dirty="0"/>
          </a:p>
        </p:txBody>
      </p:sp>
      <p:sp>
        <p:nvSpPr>
          <p:cNvPr id="3" name="object 3">
            <a:extLst>
              <a:ext uri="{FF2B5EF4-FFF2-40B4-BE49-F238E27FC236}">
                <a16:creationId xmlns:a16="http://schemas.microsoft.com/office/drawing/2014/main" id="{BA3CC47E-2663-4622-B846-30D71A713BBE}"/>
              </a:ext>
            </a:extLst>
          </p:cNvPr>
          <p:cNvSpPr txBox="1">
            <a:spLocks noChangeArrowheads="1"/>
          </p:cNvSpPr>
          <p:nvPr/>
        </p:nvSpPr>
        <p:spPr bwMode="auto">
          <a:xfrm>
            <a:off x="313418" y="1549287"/>
            <a:ext cx="8325758" cy="5506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2700" rIns="0" bIns="0">
            <a:spAutoFit/>
          </a:bodyPr>
          <a:lstStyle>
            <a:lvl1pPr marL="355600" indent="-342900">
              <a:spcBef>
                <a:spcPct val="20000"/>
              </a:spcBef>
              <a:buChar char="•"/>
              <a:tabLst>
                <a:tab pos="354013" algn="l"/>
                <a:tab pos="355600" algn="l"/>
              </a:tabLst>
              <a:defRPr sz="3200">
                <a:solidFill>
                  <a:schemeClr val="tx1"/>
                </a:solidFill>
                <a:latin typeface="Arial" panose="020B0604020202020204" pitchFamily="34" charset="0"/>
              </a:defRPr>
            </a:lvl1pPr>
            <a:lvl2pPr marL="755650" indent="-285750">
              <a:spcBef>
                <a:spcPct val="20000"/>
              </a:spcBef>
              <a:buChar char="–"/>
              <a:tabLst>
                <a:tab pos="354013" algn="l"/>
                <a:tab pos="355600" algn="l"/>
              </a:tabLst>
              <a:defRPr sz="2800">
                <a:solidFill>
                  <a:schemeClr val="tx1"/>
                </a:solidFill>
                <a:latin typeface="Arial" panose="020B0604020202020204" pitchFamily="34" charset="0"/>
              </a:defRPr>
            </a:lvl2pPr>
            <a:lvl3pPr marL="1143000" indent="-228600">
              <a:spcBef>
                <a:spcPct val="20000"/>
              </a:spcBef>
              <a:buChar char="•"/>
              <a:tabLst>
                <a:tab pos="354013" algn="l"/>
                <a:tab pos="355600" algn="l"/>
              </a:tabLst>
              <a:defRPr sz="2400">
                <a:solidFill>
                  <a:schemeClr val="tx1"/>
                </a:solidFill>
                <a:latin typeface="Arial" panose="020B0604020202020204" pitchFamily="34" charset="0"/>
              </a:defRPr>
            </a:lvl3pPr>
            <a:lvl4pPr marL="1600200" indent="-228600">
              <a:spcBef>
                <a:spcPct val="20000"/>
              </a:spcBef>
              <a:buChar char="–"/>
              <a:tabLst>
                <a:tab pos="354013" algn="l"/>
                <a:tab pos="355600" algn="l"/>
              </a:tabLst>
              <a:defRPr sz="2000">
                <a:solidFill>
                  <a:schemeClr val="tx1"/>
                </a:solidFill>
                <a:latin typeface="Arial" panose="020B0604020202020204" pitchFamily="34" charset="0"/>
              </a:defRPr>
            </a:lvl4pPr>
            <a:lvl5pPr marL="2057400" indent="-228600">
              <a:spcBef>
                <a:spcPct val="20000"/>
              </a:spcBef>
              <a:buChar char="»"/>
              <a:tabLst>
                <a:tab pos="354013" algn="l"/>
                <a:tab pos="355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9pPr>
          </a:lstStyle>
          <a:p>
            <a:pPr>
              <a:spcBef>
                <a:spcPts val="1400"/>
              </a:spcBef>
              <a:buFont typeface="Garamond" panose="02020404030301010803" pitchFamily="18" charset="0"/>
              <a:buChar char="•"/>
            </a:pPr>
            <a:r>
              <a:rPr lang="en-US" altLang="en-US" sz="2400" b="1" u="sng" dirty="0">
                <a:latin typeface="Garamond" panose="02020404030301010803" pitchFamily="18" charset="0"/>
                <a:ea typeface="Garamond" panose="02020404030301010803" pitchFamily="18" charset="0"/>
                <a:cs typeface="Garamond" panose="02020404030301010803" pitchFamily="18" charset="0"/>
              </a:rPr>
              <a:t>Possible Distribution Committee Members</a:t>
            </a:r>
            <a:r>
              <a:rPr lang="en-US" altLang="en-US" sz="2400" b="1" dirty="0">
                <a:latin typeface="Garamond" panose="02020404030301010803" pitchFamily="18" charset="0"/>
                <a:ea typeface="Garamond" panose="02020404030301010803" pitchFamily="18" charset="0"/>
                <a:cs typeface="Garamond" panose="02020404030301010803" pitchFamily="18" charset="0"/>
              </a:rPr>
              <a:t>:</a:t>
            </a:r>
          </a:p>
          <a:p>
            <a:pPr lvl="1">
              <a:spcBef>
                <a:spcPts val="1400"/>
              </a:spcBef>
              <a:buFont typeface="Garamond" panose="02020404030301010803" pitchFamily="18" charset="0"/>
              <a:buChar char="–"/>
            </a:pPr>
            <a:r>
              <a:rPr lang="en-US" altLang="en-US" sz="2200" b="1" u="sng" dirty="0">
                <a:latin typeface="Garamond" panose="02020404030301010803" pitchFamily="18" charset="0"/>
                <a:ea typeface="Garamond" panose="02020404030301010803" pitchFamily="18" charset="0"/>
                <a:cs typeface="Garamond" panose="02020404030301010803" pitchFamily="18" charset="0"/>
              </a:rPr>
              <a:t>Family </a:t>
            </a:r>
          </a:p>
          <a:p>
            <a:pPr lvl="1">
              <a:spcBef>
                <a:spcPts val="1400"/>
              </a:spcBef>
              <a:buFont typeface="Garamond" panose="02020404030301010803" pitchFamily="18" charset="0"/>
              <a:buChar char="–"/>
            </a:pPr>
            <a:r>
              <a:rPr lang="en-US" altLang="en-US" sz="2200" b="1" u="sng" dirty="0">
                <a:latin typeface="Garamond" panose="02020404030301010803" pitchFamily="18" charset="0"/>
                <a:ea typeface="Garamond" panose="02020404030301010803" pitchFamily="18" charset="0"/>
                <a:cs typeface="Garamond" panose="02020404030301010803" pitchFamily="18" charset="0"/>
              </a:rPr>
              <a:t>Family Advisors</a:t>
            </a:r>
          </a:p>
          <a:p>
            <a:pPr lvl="1">
              <a:spcBef>
                <a:spcPts val="1400"/>
              </a:spcBef>
              <a:buFont typeface="Garamond" panose="02020404030301010803" pitchFamily="18" charset="0"/>
              <a:buChar char="–"/>
            </a:pPr>
            <a:r>
              <a:rPr lang="en-US" altLang="en-US" sz="2200" b="1" u="sng" dirty="0">
                <a:latin typeface="Garamond" panose="02020404030301010803" pitchFamily="18" charset="0"/>
                <a:ea typeface="Garamond" panose="02020404030301010803" pitchFamily="18" charset="0"/>
                <a:cs typeface="Garamond" panose="02020404030301010803" pitchFamily="18" charset="0"/>
              </a:rPr>
              <a:t>Independent Directed Trustee(s)</a:t>
            </a:r>
            <a:endParaRPr lang="en-US" altLang="en-US" sz="2200" dirty="0">
              <a:latin typeface="Garamond" panose="02020404030301010803" pitchFamily="18" charset="0"/>
              <a:ea typeface="Garamond" panose="02020404030301010803" pitchFamily="18" charset="0"/>
              <a:cs typeface="Garamond" panose="02020404030301010803" pitchFamily="18" charset="0"/>
            </a:endParaRPr>
          </a:p>
          <a:p>
            <a:pPr>
              <a:spcBef>
                <a:spcPts val="1400"/>
              </a:spcBef>
              <a:buFont typeface="Arial" panose="020B0604020202020204" pitchFamily="34" charset="0"/>
              <a:buChar char="•"/>
            </a:pPr>
            <a:r>
              <a:rPr lang="en-US" altLang="en-US" sz="2400" b="1" u="sng" dirty="0">
                <a:latin typeface="Garamond" panose="02020404030301010803" pitchFamily="18" charset="0"/>
                <a:ea typeface="Garamond" panose="02020404030301010803" pitchFamily="18" charset="0"/>
                <a:cs typeface="Garamond" panose="02020404030301010803" pitchFamily="18" charset="0"/>
              </a:rPr>
              <a:t>Promote Family Values</a:t>
            </a:r>
            <a:r>
              <a:rPr lang="en-US" altLang="en-US" sz="2400" b="1" dirty="0">
                <a:latin typeface="Garamond" panose="02020404030301010803" pitchFamily="18" charset="0"/>
                <a:ea typeface="Garamond" panose="02020404030301010803" pitchFamily="18" charset="0"/>
                <a:cs typeface="Garamond" panose="02020404030301010803" pitchFamily="18" charset="0"/>
              </a:rPr>
              <a:t> (</a:t>
            </a:r>
            <a:r>
              <a:rPr lang="en-US" altLang="en-US" sz="2400" b="1" u="sng" dirty="0">
                <a:latin typeface="Garamond" panose="02020404030301010803" pitchFamily="18" charset="0"/>
                <a:ea typeface="Garamond" panose="02020404030301010803" pitchFamily="18" charset="0"/>
                <a:cs typeface="Garamond" panose="02020404030301010803" pitchFamily="18" charset="0"/>
              </a:rPr>
              <a:t>Family Distribution Committee</a:t>
            </a:r>
            <a:r>
              <a:rPr lang="en-US" altLang="en-US" sz="2400" b="1" dirty="0">
                <a:latin typeface="Garamond" panose="02020404030301010803" pitchFamily="18" charset="0"/>
                <a:ea typeface="Garamond" panose="02020404030301010803" pitchFamily="18" charset="0"/>
                <a:cs typeface="Garamond" panose="02020404030301010803" pitchFamily="18" charset="0"/>
              </a:rPr>
              <a:t>):</a:t>
            </a:r>
          </a:p>
          <a:p>
            <a:pPr lvl="1">
              <a:spcBef>
                <a:spcPts val="1400"/>
              </a:spcBef>
              <a:buFont typeface="Garamond" panose="02020404030301010803" pitchFamily="18" charset="0"/>
              <a:buChar char="–"/>
            </a:pPr>
            <a:r>
              <a:rPr lang="en-US" altLang="en-US" sz="2200" b="1" u="sng" dirty="0">
                <a:latin typeface="Garamond" panose="02020404030301010803" pitchFamily="18" charset="0"/>
                <a:ea typeface="Garamond" panose="02020404030301010803" pitchFamily="18" charset="0"/>
                <a:cs typeface="Garamond" panose="02020404030301010803" pitchFamily="18" charset="0"/>
              </a:rPr>
              <a:t>Promotes fiscal</a:t>
            </a:r>
            <a:r>
              <a:rPr lang="en-US" altLang="en-US" sz="2200" dirty="0">
                <a:latin typeface="Garamond" panose="02020404030301010803" pitchFamily="18" charset="0"/>
                <a:ea typeface="Garamond" panose="02020404030301010803" pitchFamily="18" charset="0"/>
                <a:cs typeface="Garamond" panose="02020404030301010803" pitchFamily="18" charset="0"/>
              </a:rPr>
              <a:t> and </a:t>
            </a:r>
            <a:r>
              <a:rPr lang="en-US" altLang="en-US" sz="2200" b="1" u="sng" dirty="0">
                <a:latin typeface="Garamond" panose="02020404030301010803" pitchFamily="18" charset="0"/>
                <a:ea typeface="Garamond" panose="02020404030301010803" pitchFamily="18" charset="0"/>
                <a:cs typeface="Garamond" panose="02020404030301010803" pitchFamily="18" charset="0"/>
              </a:rPr>
              <a:t>social responsibility </a:t>
            </a:r>
          </a:p>
          <a:p>
            <a:pPr lvl="1">
              <a:spcBef>
                <a:spcPts val="1400"/>
              </a:spcBef>
              <a:buFont typeface="Garamond" panose="02020404030301010803" pitchFamily="18" charset="0"/>
              <a:buChar char="–"/>
            </a:pPr>
            <a:r>
              <a:rPr lang="en-US" altLang="en-US" sz="2200" b="1" u="sng" dirty="0">
                <a:latin typeface="Garamond" panose="02020404030301010803" pitchFamily="18" charset="0"/>
                <a:ea typeface="Garamond" panose="02020404030301010803" pitchFamily="18" charset="0"/>
                <a:cs typeface="Garamond" panose="02020404030301010803" pitchFamily="18" charset="0"/>
              </a:rPr>
              <a:t>Distributions</a:t>
            </a:r>
            <a:r>
              <a:rPr lang="en-US" altLang="en-US" sz="2200" dirty="0">
                <a:latin typeface="Garamond" panose="02020404030301010803" pitchFamily="18" charset="0"/>
                <a:ea typeface="Garamond" panose="02020404030301010803" pitchFamily="18" charset="0"/>
                <a:cs typeface="Garamond" panose="02020404030301010803" pitchFamily="18" charset="0"/>
              </a:rPr>
              <a:t> from </a:t>
            </a:r>
            <a:r>
              <a:rPr lang="en-US" altLang="en-US" sz="2200" b="1" u="sng" dirty="0">
                <a:latin typeface="Garamond" panose="02020404030301010803" pitchFamily="18" charset="0"/>
                <a:ea typeface="Garamond" panose="02020404030301010803" pitchFamily="18" charset="0"/>
                <a:cs typeface="Garamond" panose="02020404030301010803" pitchFamily="18" charset="0"/>
              </a:rPr>
              <a:t>Non-Charitable</a:t>
            </a:r>
            <a:r>
              <a:rPr lang="en-US" altLang="en-US" sz="2200" b="1" dirty="0">
                <a:latin typeface="Garamond" panose="02020404030301010803" pitchFamily="18" charset="0"/>
                <a:ea typeface="Garamond" panose="02020404030301010803" pitchFamily="18" charset="0"/>
                <a:cs typeface="Garamond" panose="02020404030301010803" pitchFamily="18" charset="0"/>
              </a:rPr>
              <a:t> </a:t>
            </a:r>
            <a:r>
              <a:rPr lang="en-US" altLang="en-US" sz="2200" b="1" u="sng" dirty="0">
                <a:latin typeface="Garamond" panose="02020404030301010803" pitchFamily="18" charset="0"/>
                <a:ea typeface="Garamond" panose="02020404030301010803" pitchFamily="18" charset="0"/>
                <a:cs typeface="Garamond" panose="02020404030301010803" pitchFamily="18" charset="0"/>
              </a:rPr>
              <a:t>Flexible Modern Directed Trust to Charity </a:t>
            </a:r>
          </a:p>
          <a:p>
            <a:pPr lvl="2">
              <a:spcBef>
                <a:spcPts val="1400"/>
              </a:spcBef>
              <a:buFont typeface="Wingdings" panose="05000000000000000000" pitchFamily="2" charset="2"/>
              <a:buChar char="Ø"/>
            </a:pPr>
            <a:r>
              <a:rPr lang="en-US" altLang="en-US" sz="1800" b="1" u="sng" dirty="0">
                <a:latin typeface="Garamond" panose="02020404030301010803" pitchFamily="18" charset="0"/>
                <a:ea typeface="Garamond" panose="02020404030301010803" pitchFamily="18" charset="0"/>
                <a:cs typeface="Garamond" panose="02020404030301010803" pitchFamily="18" charset="0"/>
              </a:rPr>
              <a:t>Trust receives</a:t>
            </a:r>
            <a:r>
              <a:rPr lang="en-US" altLang="en-US" sz="1800" b="1" dirty="0">
                <a:latin typeface="Garamond" panose="02020404030301010803" pitchFamily="18" charset="0"/>
                <a:ea typeface="Garamond" panose="02020404030301010803" pitchFamily="18" charset="0"/>
                <a:cs typeface="Garamond" panose="02020404030301010803" pitchFamily="18" charset="0"/>
              </a:rPr>
              <a:t> </a:t>
            </a:r>
            <a:r>
              <a:rPr lang="en-US" altLang="en-US" sz="1800" b="1" u="sng" dirty="0">
                <a:latin typeface="Garamond" panose="02020404030301010803" pitchFamily="18" charset="0"/>
                <a:ea typeface="Garamond" panose="02020404030301010803" pitchFamily="18" charset="0"/>
                <a:cs typeface="Garamond" panose="02020404030301010803" pitchFamily="18" charset="0"/>
              </a:rPr>
              <a:t>full charitable deduction</a:t>
            </a:r>
            <a:r>
              <a:rPr lang="en-US" altLang="en-US" sz="1800" b="1" dirty="0">
                <a:latin typeface="Garamond" panose="02020404030301010803" pitchFamily="18" charset="0"/>
                <a:ea typeface="Garamond" panose="02020404030301010803" pitchFamily="18" charset="0"/>
                <a:cs typeface="Garamond" panose="02020404030301010803" pitchFamily="18" charset="0"/>
              </a:rPr>
              <a:t> – </a:t>
            </a:r>
            <a:r>
              <a:rPr lang="en-US" altLang="en-US" sz="1800" b="1" u="sng" dirty="0">
                <a:latin typeface="Garamond" panose="02020404030301010803" pitchFamily="18" charset="0"/>
                <a:ea typeface="Garamond" panose="02020404030301010803" pitchFamily="18" charset="0"/>
                <a:cs typeface="Garamond" panose="02020404030301010803" pitchFamily="18" charset="0"/>
              </a:rPr>
              <a:t>IRC Section 642 (c) </a:t>
            </a:r>
          </a:p>
          <a:p>
            <a:pPr lvl="2">
              <a:spcBef>
                <a:spcPts val="1400"/>
              </a:spcBef>
              <a:buFont typeface="Wingdings" panose="05000000000000000000" pitchFamily="2" charset="2"/>
              <a:buChar char="Ø"/>
            </a:pPr>
            <a:r>
              <a:rPr lang="en-US" altLang="en-US" sz="1800" b="1" u="sng" dirty="0">
                <a:latin typeface="Garamond" panose="02020404030301010803" pitchFamily="18" charset="0"/>
                <a:ea typeface="Garamond" panose="02020404030301010803" pitchFamily="18" charset="0"/>
                <a:cs typeface="Garamond" panose="02020404030301010803" pitchFamily="18" charset="0"/>
              </a:rPr>
              <a:t>Please note</a:t>
            </a:r>
            <a:r>
              <a:rPr lang="en-US" altLang="en-US" sz="1800" b="1" dirty="0">
                <a:latin typeface="Garamond" panose="02020404030301010803" pitchFamily="18" charset="0"/>
                <a:ea typeface="Garamond" panose="02020404030301010803" pitchFamily="18" charset="0"/>
                <a:cs typeface="Garamond" panose="02020404030301010803" pitchFamily="18" charset="0"/>
              </a:rPr>
              <a:t>: </a:t>
            </a:r>
            <a:r>
              <a:rPr lang="en-US" altLang="en-US" sz="1400" dirty="0">
                <a:solidFill>
                  <a:srgbClr val="000000"/>
                </a:solidFill>
                <a:latin typeface="Garamond" panose="02020404030301010803" pitchFamily="18" charset="0"/>
              </a:rPr>
              <a:t>Al W. King III, “Charitable Giving With Non-Charitable Trusts” </a:t>
            </a:r>
            <a:r>
              <a:rPr lang="en-US" altLang="en-US" sz="1400" i="1" dirty="0">
                <a:solidFill>
                  <a:srgbClr val="000000"/>
                </a:solidFill>
                <a:latin typeface="Garamond" panose="02020404030301010803" pitchFamily="18" charset="0"/>
              </a:rPr>
              <a:t>Trusts &amp; Estates Magazine</a:t>
            </a:r>
            <a:r>
              <a:rPr lang="en-US" altLang="en-US" sz="1400" dirty="0">
                <a:solidFill>
                  <a:srgbClr val="000000"/>
                </a:solidFill>
                <a:latin typeface="Garamond" panose="02020404030301010803" pitchFamily="18" charset="0"/>
              </a:rPr>
              <a:t>, June 2015</a:t>
            </a:r>
            <a:endParaRPr lang="en-US" altLang="en-US" sz="1400" b="1" u="sng" dirty="0">
              <a:latin typeface="Garamond" panose="02020404030301010803" pitchFamily="18" charset="0"/>
              <a:ea typeface="Garamond" panose="02020404030301010803" pitchFamily="18" charset="0"/>
              <a:cs typeface="Garamond" panose="02020404030301010803" pitchFamily="18" charset="0"/>
            </a:endParaRPr>
          </a:p>
          <a:p>
            <a:pPr lvl="2">
              <a:spcBef>
                <a:spcPts val="1400"/>
              </a:spcBef>
              <a:buFont typeface="Garamond" panose="02020404030301010803" pitchFamily="18" charset="0"/>
              <a:buChar char="–"/>
            </a:pPr>
            <a:endParaRPr lang="en-US" altLang="en-US" sz="1800" b="1" dirty="0">
              <a:latin typeface="Garamond" panose="02020404030301010803" pitchFamily="18" charset="0"/>
              <a:ea typeface="Garamond" panose="02020404030301010803" pitchFamily="18" charset="0"/>
              <a:cs typeface="Garamond" panose="02020404030301010803" pitchFamily="18" charset="0"/>
            </a:endParaRPr>
          </a:p>
        </p:txBody>
      </p:sp>
      <p:sp>
        <p:nvSpPr>
          <p:cNvPr id="5" name="Slide Number Placeholder 4">
            <a:extLst>
              <a:ext uri="{FF2B5EF4-FFF2-40B4-BE49-F238E27FC236}">
                <a16:creationId xmlns:a16="http://schemas.microsoft.com/office/drawing/2014/main" id="{92228222-68E8-45DF-ACF4-A837E79FEE1B}"/>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21</a:t>
            </a:fld>
            <a:endParaRPr lang="en-US" dirty="0"/>
          </a:p>
        </p:txBody>
      </p:sp>
    </p:spTree>
    <p:extLst>
      <p:ext uri="{BB962C8B-B14F-4D97-AF65-F5344CB8AC3E}">
        <p14:creationId xmlns:p14="http://schemas.microsoft.com/office/powerpoint/2010/main" val="2830328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a16="http://schemas.microsoft.com/office/drawing/2014/main" id="{F6E089E1-EC40-4579-BE4F-736ABB1B456F}"/>
              </a:ext>
            </a:extLst>
          </p:cNvPr>
          <p:cNvSpPr txBox="1">
            <a:spLocks noChangeArrowheads="1"/>
          </p:cNvSpPr>
          <p:nvPr/>
        </p:nvSpPr>
        <p:spPr bwMode="auto">
          <a:xfrm>
            <a:off x="304800" y="1600200"/>
            <a:ext cx="7620000" cy="4953000"/>
          </a:xfrm>
          <a:prstGeom prst="rect">
            <a:avLst/>
          </a:prstGeom>
          <a:noFill/>
          <a:ln w="9525">
            <a:noFill/>
            <a:miter lim="800000"/>
            <a:headEnd/>
            <a:tailEnd/>
          </a:ln>
        </p:spPr>
        <p:txBody>
          <a:bodyPr/>
          <a:lstStyle/>
          <a:p>
            <a:pPr marL="342900" indent="-342900">
              <a:lnSpc>
                <a:spcPct val="120000"/>
              </a:lnSpc>
              <a:spcBef>
                <a:spcPts val="600"/>
              </a:spcBef>
              <a:buClr>
                <a:schemeClr val="tx1"/>
              </a:buClr>
              <a:buFontTx/>
              <a:buChar char="•"/>
              <a:defRPr/>
            </a:pPr>
            <a:r>
              <a:rPr lang="en-US" sz="2000" b="1" u="sng" kern="0" dirty="0">
                <a:latin typeface="Garamond" panose="02020404030301010803" pitchFamily="18" charset="0"/>
              </a:rPr>
              <a:t>IRS</a:t>
            </a:r>
            <a:r>
              <a:rPr lang="en-US" sz="2000" u="sng" kern="0" dirty="0">
                <a:latin typeface="Garamond" panose="02020404030301010803" pitchFamily="18" charset="0"/>
              </a:rPr>
              <a:t> </a:t>
            </a:r>
            <a:r>
              <a:rPr lang="en-US" sz="2000" b="1" u="sng" kern="0" dirty="0">
                <a:latin typeface="Garamond" panose="02020404030301010803" pitchFamily="18" charset="0"/>
              </a:rPr>
              <a:t>permits charitable deduction for distributions made from non-charitable trusts to charity:</a:t>
            </a:r>
          </a:p>
          <a:p>
            <a:pPr marL="800100" lvl="1" indent="-342900">
              <a:lnSpc>
                <a:spcPct val="120000"/>
              </a:lnSpc>
              <a:spcBef>
                <a:spcPts val="600"/>
              </a:spcBef>
              <a:buClr>
                <a:schemeClr val="tx1"/>
              </a:buClr>
              <a:buFont typeface="Garamond" panose="02020404030301010803" pitchFamily="18" charset="0"/>
              <a:buChar char="−"/>
              <a:defRPr/>
            </a:pPr>
            <a:r>
              <a:rPr lang="en-US" sz="1600" b="1" u="sng" kern="0" dirty="0">
                <a:latin typeface="Garamond" panose="02020404030301010803" pitchFamily="18" charset="0"/>
              </a:rPr>
              <a:t>Section 642(c):</a:t>
            </a:r>
            <a:r>
              <a:rPr lang="en-US" sz="1600" b="1" kern="0" dirty="0">
                <a:latin typeface="Garamond" panose="02020404030301010803" pitchFamily="18" charset="0"/>
              </a:rPr>
              <a:t>  </a:t>
            </a:r>
            <a:r>
              <a:rPr lang="en-US" sz="1600" b="1" u="sng" kern="0" dirty="0">
                <a:latin typeface="Garamond" panose="02020404030301010803" pitchFamily="18" charset="0"/>
              </a:rPr>
              <a:t>Provides</a:t>
            </a:r>
            <a:r>
              <a:rPr lang="en-US" sz="1600" kern="0" dirty="0">
                <a:latin typeface="Garamond" panose="02020404030301010803" pitchFamily="18" charset="0"/>
              </a:rPr>
              <a:t> that any part of the gross income of a trust, without limitation, that </a:t>
            </a:r>
            <a:r>
              <a:rPr lang="en-US" sz="1600" b="1" u="sng" kern="0" dirty="0">
                <a:latin typeface="Garamond" panose="02020404030301010803" pitchFamily="18" charset="0"/>
              </a:rPr>
              <a:t>pursuant to the terms of the governing instrument</a:t>
            </a:r>
            <a:r>
              <a:rPr lang="en-US" sz="1600" kern="0" dirty="0">
                <a:latin typeface="Garamond" panose="02020404030301010803" pitchFamily="18" charset="0"/>
              </a:rPr>
              <a:t>, is paid during a taxable year for a </a:t>
            </a:r>
            <a:r>
              <a:rPr lang="en-US" sz="1600" b="1" u="sng" kern="0" dirty="0">
                <a:latin typeface="Garamond" panose="02020404030301010803" pitchFamily="18" charset="0"/>
              </a:rPr>
              <a:t>charitable purpose/organization (specified in 170(c))</a:t>
            </a:r>
            <a:r>
              <a:rPr lang="en-US" sz="1600" b="1" kern="0" dirty="0">
                <a:latin typeface="Garamond" panose="02020404030301010803" pitchFamily="18" charset="0"/>
              </a:rPr>
              <a:t> </a:t>
            </a:r>
            <a:r>
              <a:rPr lang="en-US" sz="1600" kern="0" dirty="0">
                <a:latin typeface="Garamond" panose="02020404030301010803" pitchFamily="18" charset="0"/>
              </a:rPr>
              <a:t>shall be </a:t>
            </a:r>
            <a:r>
              <a:rPr lang="en-US" sz="1600" b="1" u="sng" kern="0" dirty="0">
                <a:latin typeface="Garamond" panose="02020404030301010803" pitchFamily="18" charset="0"/>
              </a:rPr>
              <a:t>allowed</a:t>
            </a:r>
            <a:r>
              <a:rPr lang="en-US" sz="1600" kern="0" dirty="0">
                <a:latin typeface="Garamond" panose="02020404030301010803" pitchFamily="18" charset="0"/>
              </a:rPr>
              <a:t> as a </a:t>
            </a:r>
            <a:r>
              <a:rPr lang="en-US" sz="1600" b="1" u="sng" kern="0" dirty="0">
                <a:latin typeface="Garamond" panose="02020404030301010803" pitchFamily="18" charset="0"/>
              </a:rPr>
              <a:t>deduction to the trust without limitation </a:t>
            </a:r>
          </a:p>
          <a:p>
            <a:pPr marL="400050" indent="-342900">
              <a:lnSpc>
                <a:spcPct val="120000"/>
              </a:lnSpc>
              <a:spcBef>
                <a:spcPts val="600"/>
              </a:spcBef>
              <a:buClr>
                <a:schemeClr val="tx1"/>
              </a:buClr>
              <a:buFontTx/>
              <a:buChar char="•"/>
              <a:defRPr/>
            </a:pPr>
            <a:r>
              <a:rPr lang="en-US" sz="2000" b="1" u="sng" kern="0" dirty="0">
                <a:latin typeface="Garamond" panose="02020404030301010803" pitchFamily="18" charset="0"/>
              </a:rPr>
              <a:t>642(c) Keys: </a:t>
            </a:r>
          </a:p>
          <a:p>
            <a:pPr marL="971550" lvl="1" indent="-457200">
              <a:lnSpc>
                <a:spcPct val="120000"/>
              </a:lnSpc>
              <a:spcBef>
                <a:spcPts val="600"/>
              </a:spcBef>
              <a:buFont typeface="+mj-lt"/>
              <a:buAutoNum type="arabicPeriod"/>
              <a:defRPr/>
            </a:pPr>
            <a:r>
              <a:rPr lang="en-US" b="1" u="sng" kern="0" dirty="0">
                <a:latin typeface="Garamond" panose="02020404030301010803" pitchFamily="18" charset="0"/>
              </a:rPr>
              <a:t>During</a:t>
            </a:r>
            <a:r>
              <a:rPr lang="en-US" kern="0" dirty="0">
                <a:latin typeface="Garamond" panose="02020404030301010803" pitchFamily="18" charset="0"/>
              </a:rPr>
              <a:t> the </a:t>
            </a:r>
            <a:r>
              <a:rPr lang="en-US" b="1" u="sng" kern="0" dirty="0">
                <a:latin typeface="Garamond" panose="02020404030301010803" pitchFamily="18" charset="0"/>
              </a:rPr>
              <a:t>tax</a:t>
            </a:r>
            <a:r>
              <a:rPr lang="en-US" u="sng" kern="0" dirty="0">
                <a:latin typeface="Garamond" panose="02020404030301010803" pitchFamily="18" charset="0"/>
              </a:rPr>
              <a:t> </a:t>
            </a:r>
            <a:r>
              <a:rPr lang="en-US" b="1" u="sng" kern="0" dirty="0">
                <a:latin typeface="Garamond" panose="02020404030301010803" pitchFamily="18" charset="0"/>
              </a:rPr>
              <a:t>year</a:t>
            </a:r>
            <a:endParaRPr lang="en-US" kern="0" dirty="0">
              <a:latin typeface="Garamond" panose="02020404030301010803" pitchFamily="18" charset="0"/>
            </a:endParaRPr>
          </a:p>
          <a:p>
            <a:pPr marL="971550" lvl="1" indent="-457200">
              <a:lnSpc>
                <a:spcPct val="120000"/>
              </a:lnSpc>
              <a:spcBef>
                <a:spcPts val="600"/>
              </a:spcBef>
              <a:buFont typeface="+mj-lt"/>
              <a:buAutoNum type="arabicPeriod"/>
              <a:defRPr/>
            </a:pPr>
            <a:r>
              <a:rPr lang="en-US" b="1" u="sng" kern="0" dirty="0">
                <a:latin typeface="Garamond" panose="02020404030301010803" pitchFamily="18" charset="0"/>
              </a:rPr>
              <a:t>From gross income </a:t>
            </a:r>
            <a:r>
              <a:rPr lang="en-US" kern="0" dirty="0">
                <a:latin typeface="Garamond" panose="02020404030301010803" pitchFamily="18" charset="0"/>
              </a:rPr>
              <a:t>(i.e. not from corpus or principal), including gross income accumulated in earlier years</a:t>
            </a:r>
          </a:p>
          <a:p>
            <a:pPr marL="971550" lvl="1" indent="-457200">
              <a:lnSpc>
                <a:spcPct val="120000"/>
              </a:lnSpc>
              <a:spcBef>
                <a:spcPts val="600"/>
              </a:spcBef>
              <a:buFont typeface="+mj-lt"/>
              <a:buAutoNum type="arabicPeriod"/>
              <a:defRPr/>
            </a:pPr>
            <a:r>
              <a:rPr lang="en-US" b="1" u="sng" kern="0" dirty="0">
                <a:latin typeface="Garamond" panose="02020404030301010803" pitchFamily="18" charset="0"/>
              </a:rPr>
              <a:t>Purpose</a:t>
            </a:r>
            <a:r>
              <a:rPr lang="en-US" kern="0" dirty="0">
                <a:latin typeface="Garamond" panose="02020404030301010803" pitchFamily="18" charset="0"/>
              </a:rPr>
              <a:t> specified in </a:t>
            </a:r>
            <a:r>
              <a:rPr lang="en-US" b="1" u="sng" kern="0" dirty="0">
                <a:latin typeface="Garamond" panose="02020404030301010803" pitchFamily="18" charset="0"/>
              </a:rPr>
              <a:t>Section 170(c)</a:t>
            </a:r>
            <a:endParaRPr lang="en-US" kern="0" dirty="0">
              <a:latin typeface="Garamond" panose="02020404030301010803" pitchFamily="18" charset="0"/>
            </a:endParaRPr>
          </a:p>
          <a:p>
            <a:pPr marL="971550" lvl="1" indent="-457200">
              <a:lnSpc>
                <a:spcPct val="120000"/>
              </a:lnSpc>
              <a:spcBef>
                <a:spcPts val="600"/>
              </a:spcBef>
              <a:buFont typeface="+mj-lt"/>
              <a:buAutoNum type="arabicPeriod"/>
              <a:defRPr/>
            </a:pPr>
            <a:r>
              <a:rPr lang="en-US" b="1" u="sng" kern="0" dirty="0">
                <a:latin typeface="Garamond" panose="02020404030301010803" pitchFamily="18" charset="0"/>
              </a:rPr>
              <a:t>Pursuant to terms</a:t>
            </a:r>
            <a:r>
              <a:rPr lang="en-US" kern="0" dirty="0">
                <a:latin typeface="Garamond" panose="02020404030301010803" pitchFamily="18" charset="0"/>
              </a:rPr>
              <a:t> of the </a:t>
            </a:r>
            <a:r>
              <a:rPr lang="en-US" b="1" u="sng" kern="0" dirty="0">
                <a:latin typeface="Garamond" panose="02020404030301010803" pitchFamily="18" charset="0"/>
              </a:rPr>
              <a:t>governing instrument </a:t>
            </a:r>
            <a:r>
              <a:rPr lang="en-US" kern="0" dirty="0">
                <a:latin typeface="Garamond" panose="02020404030301010803" pitchFamily="18" charset="0"/>
              </a:rPr>
              <a:t>(i.e. trust or will)</a:t>
            </a:r>
          </a:p>
          <a:p>
            <a:pPr lvl="1">
              <a:spcBef>
                <a:spcPts val="600"/>
              </a:spcBef>
              <a:defRPr/>
            </a:pPr>
            <a:endParaRPr lang="en-US" b="1" u="sng" kern="0" dirty="0">
              <a:solidFill>
                <a:prstClr val="black"/>
              </a:solidFill>
              <a:latin typeface="Garamond" panose="02020404030301010803" pitchFamily="18" charset="0"/>
            </a:endParaRPr>
          </a:p>
        </p:txBody>
      </p:sp>
      <p:sp>
        <p:nvSpPr>
          <p:cNvPr id="6" name="Rectangle 2">
            <a:extLst>
              <a:ext uri="{FF2B5EF4-FFF2-40B4-BE49-F238E27FC236}">
                <a16:creationId xmlns:a16="http://schemas.microsoft.com/office/drawing/2014/main" id="{8A40734B-A26E-44BA-AAC4-EF2614F6611D}"/>
              </a:ext>
            </a:extLst>
          </p:cNvPr>
          <p:cNvSpPr txBox="1">
            <a:spLocks noChangeArrowheads="1"/>
          </p:cNvSpPr>
          <p:nvPr/>
        </p:nvSpPr>
        <p:spPr bwMode="auto">
          <a:xfrm>
            <a:off x="1981200" y="274638"/>
            <a:ext cx="7010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altLang="en-US" sz="3200" b="1" kern="0" dirty="0">
                <a:solidFill>
                  <a:schemeClr val="tx1"/>
                </a:solidFill>
                <a:latin typeface="Garamond" panose="02020404030301010803" pitchFamily="18" charset="0"/>
              </a:rPr>
              <a:t>Charitable Deduction –                   Non-Charitable Trust: </a:t>
            </a:r>
          </a:p>
        </p:txBody>
      </p:sp>
      <p:sp>
        <p:nvSpPr>
          <p:cNvPr id="69636" name="Rectangle 4">
            <a:extLst>
              <a:ext uri="{FF2B5EF4-FFF2-40B4-BE49-F238E27FC236}">
                <a16:creationId xmlns:a16="http://schemas.microsoft.com/office/drawing/2014/main" id="{8C800C61-92F8-7280-DE03-351947823321}"/>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7E71E02A-EA0B-403F-9E0D-0423CC931911}" type="slidenum">
              <a:rPr lang="en-US" altLang="en-US" sz="1400">
                <a:latin typeface="Garamond" panose="02020404030301010803" pitchFamily="18" charset="0"/>
              </a:rPr>
              <a:pPr algn="r" eaLnBrk="1" hangingPunct="1">
                <a:spcBef>
                  <a:spcPct val="0"/>
                </a:spcBef>
                <a:buFontTx/>
                <a:buNone/>
              </a:pPr>
              <a:t>22</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1196681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DFED04-8046-4A2D-878C-37A3B3B5FB04}"/>
              </a:ext>
            </a:extLst>
          </p:cNvPr>
          <p:cNvSpPr txBox="1">
            <a:spLocks noChangeArrowheads="1"/>
          </p:cNvSpPr>
          <p:nvPr/>
        </p:nvSpPr>
        <p:spPr>
          <a:xfrm>
            <a:off x="2076329" y="266739"/>
            <a:ext cx="6748597" cy="115411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900" b="1" dirty="0">
                <a:latin typeface="Garamond" panose="02020404030301010803" pitchFamily="18" charset="0"/>
              </a:rPr>
              <a:t>Flexible Modern </a:t>
            </a:r>
          </a:p>
          <a:p>
            <a:pPr algn="ctr"/>
            <a:r>
              <a:rPr lang="en-US" altLang="en-US" sz="3900" b="1" dirty="0">
                <a:latin typeface="Garamond" panose="02020404030301010803" pitchFamily="18" charset="0"/>
              </a:rPr>
              <a:t>Directed Trust: </a:t>
            </a:r>
          </a:p>
        </p:txBody>
      </p:sp>
      <p:sp>
        <p:nvSpPr>
          <p:cNvPr id="5" name="Content Placeholder 2">
            <a:extLst>
              <a:ext uri="{FF2B5EF4-FFF2-40B4-BE49-F238E27FC236}">
                <a16:creationId xmlns:a16="http://schemas.microsoft.com/office/drawing/2014/main" id="{B9E593F7-2E71-4BFE-ADDE-6519817A6C80}"/>
              </a:ext>
            </a:extLst>
          </p:cNvPr>
          <p:cNvSpPr>
            <a:spLocks noGrp="1"/>
          </p:cNvSpPr>
          <p:nvPr>
            <p:ph idx="1"/>
          </p:nvPr>
        </p:nvSpPr>
        <p:spPr>
          <a:xfrm>
            <a:off x="457200" y="1589448"/>
            <a:ext cx="8229600" cy="4525963"/>
          </a:xfrm>
        </p:spPr>
        <p:txBody>
          <a:bodyPr/>
          <a:lstStyle/>
          <a:p>
            <a:pPr marL="0" indent="0">
              <a:buNone/>
            </a:pPr>
            <a:r>
              <a:rPr lang="en-US" b="1" u="sng" dirty="0">
                <a:solidFill>
                  <a:srgbClr val="6B1867"/>
                </a:solidFill>
                <a:latin typeface="Garamond" panose="02020404030301010803" pitchFamily="18" charset="0"/>
              </a:rPr>
              <a:t>Directed Trust (Trifurcated Fiduciary Structure)</a:t>
            </a:r>
            <a:r>
              <a:rPr lang="en-US" b="1" dirty="0">
                <a:solidFill>
                  <a:srgbClr val="6B1867"/>
                </a:solidFill>
                <a:latin typeface="Garamond" panose="02020404030301010803" pitchFamily="18" charset="0"/>
              </a:rPr>
              <a:t>:</a:t>
            </a:r>
            <a:r>
              <a:rPr lang="en-US" b="1" u="sng" dirty="0">
                <a:solidFill>
                  <a:srgbClr val="6B1867"/>
                </a:solidFill>
                <a:latin typeface="Garamond" panose="02020404030301010803" pitchFamily="18" charset="0"/>
              </a:rPr>
              <a:t> </a:t>
            </a:r>
          </a:p>
          <a:p>
            <a:pPr marL="0" indent="0">
              <a:buNone/>
            </a:pPr>
            <a:endParaRPr lang="en-US" b="1" u="sng" dirty="0">
              <a:solidFill>
                <a:srgbClr val="0033CC"/>
              </a:solidFill>
              <a:latin typeface="Garamond" panose="02020404030301010803" pitchFamily="18" charset="0"/>
            </a:endParaRPr>
          </a:p>
        </p:txBody>
      </p:sp>
      <p:sp>
        <p:nvSpPr>
          <p:cNvPr id="6" name="Rounded Rectangle 24">
            <a:extLst>
              <a:ext uri="{FF2B5EF4-FFF2-40B4-BE49-F238E27FC236}">
                <a16:creationId xmlns:a16="http://schemas.microsoft.com/office/drawing/2014/main" id="{E3831B6F-3822-460B-AC9B-0023B6DE6F0F}"/>
              </a:ext>
            </a:extLst>
          </p:cNvPr>
          <p:cNvSpPr/>
          <p:nvPr/>
        </p:nvSpPr>
        <p:spPr>
          <a:xfrm>
            <a:off x="457200" y="2949232"/>
            <a:ext cx="3022484" cy="959535"/>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Investment Advisor or Committee</a:t>
            </a:r>
            <a:endParaRPr lang="en-US" altLang="en-US" sz="1100" b="1" dirty="0">
              <a:solidFill>
                <a:prstClr val="white"/>
              </a:solidFill>
              <a:latin typeface="Garamond" pitchFamily="18" charset="0"/>
            </a:endParaRP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7" name="Rounded Rectangle 24">
            <a:extLst>
              <a:ext uri="{FF2B5EF4-FFF2-40B4-BE49-F238E27FC236}">
                <a16:creationId xmlns:a16="http://schemas.microsoft.com/office/drawing/2014/main" id="{B68E2CE6-107B-4939-A09F-4D48DD341E50}"/>
              </a:ext>
            </a:extLst>
          </p:cNvPr>
          <p:cNvSpPr/>
          <p:nvPr/>
        </p:nvSpPr>
        <p:spPr>
          <a:xfrm>
            <a:off x="457200" y="4675458"/>
            <a:ext cx="3022484" cy="959535"/>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Distribution Advisor or Committee</a:t>
            </a:r>
            <a:endParaRPr lang="en-US" altLang="en-US" sz="1100" b="1" dirty="0">
              <a:solidFill>
                <a:prstClr val="white"/>
              </a:solidFill>
              <a:latin typeface="Garamond" pitchFamily="18" charset="0"/>
            </a:endParaRP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8" name="TextBox 26">
            <a:extLst>
              <a:ext uri="{FF2B5EF4-FFF2-40B4-BE49-F238E27FC236}">
                <a16:creationId xmlns:a16="http://schemas.microsoft.com/office/drawing/2014/main" id="{A78519A3-443D-4B60-805E-7E0F513F5F78}"/>
              </a:ext>
            </a:extLst>
          </p:cNvPr>
          <p:cNvSpPr txBox="1">
            <a:spLocks noChangeArrowheads="1"/>
          </p:cNvSpPr>
          <p:nvPr/>
        </p:nvSpPr>
        <p:spPr bwMode="auto">
          <a:xfrm>
            <a:off x="833303" y="5620237"/>
            <a:ext cx="2209800" cy="461665"/>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Directs trustee regarding distributions</a:t>
            </a:r>
          </a:p>
        </p:txBody>
      </p:sp>
      <p:cxnSp>
        <p:nvCxnSpPr>
          <p:cNvPr id="10" name="Straight Arrow Connector 9">
            <a:extLst>
              <a:ext uri="{FF2B5EF4-FFF2-40B4-BE49-F238E27FC236}">
                <a16:creationId xmlns:a16="http://schemas.microsoft.com/office/drawing/2014/main" id="{D15A07FD-C87C-474B-8079-D7D1BF9B8140}"/>
              </a:ext>
            </a:extLst>
          </p:cNvPr>
          <p:cNvCxnSpPr>
            <a:cxnSpLocks/>
          </p:cNvCxnSpPr>
          <p:nvPr/>
        </p:nvCxnSpPr>
        <p:spPr>
          <a:xfrm flipV="1">
            <a:off x="3773064" y="4233573"/>
            <a:ext cx="1384184" cy="9682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CF36EB59-F3FA-457D-9E50-6D61F0DB3EAB}"/>
              </a:ext>
            </a:extLst>
          </p:cNvPr>
          <p:cNvCxnSpPr>
            <a:cxnSpLocks/>
          </p:cNvCxnSpPr>
          <p:nvPr/>
        </p:nvCxnSpPr>
        <p:spPr>
          <a:xfrm>
            <a:off x="3701143" y="3319971"/>
            <a:ext cx="1359017" cy="5313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26">
            <a:extLst>
              <a:ext uri="{FF2B5EF4-FFF2-40B4-BE49-F238E27FC236}">
                <a16:creationId xmlns:a16="http://schemas.microsoft.com/office/drawing/2014/main" id="{6BDB26EB-706B-4D75-A1E3-EC2360BDFB0E}"/>
              </a:ext>
            </a:extLst>
          </p:cNvPr>
          <p:cNvSpPr txBox="1">
            <a:spLocks noChangeArrowheads="1"/>
          </p:cNvSpPr>
          <p:nvPr/>
        </p:nvSpPr>
        <p:spPr bwMode="auto">
          <a:xfrm>
            <a:off x="875364" y="3918143"/>
            <a:ext cx="2186156" cy="461665"/>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Directs trustee regarding investments</a:t>
            </a:r>
          </a:p>
        </p:txBody>
      </p:sp>
      <p:sp>
        <p:nvSpPr>
          <p:cNvPr id="13" name="Rounded Rectangle 24">
            <a:extLst>
              <a:ext uri="{FF2B5EF4-FFF2-40B4-BE49-F238E27FC236}">
                <a16:creationId xmlns:a16="http://schemas.microsoft.com/office/drawing/2014/main" id="{93FA17D5-BC8B-410E-9F60-C91AD6EEAF47}"/>
              </a:ext>
            </a:extLst>
          </p:cNvPr>
          <p:cNvSpPr/>
          <p:nvPr/>
        </p:nvSpPr>
        <p:spPr>
          <a:xfrm>
            <a:off x="5450628" y="3585662"/>
            <a:ext cx="3022484" cy="959535"/>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Administrative Trustee</a:t>
            </a:r>
          </a:p>
        </p:txBody>
      </p:sp>
      <p:sp>
        <p:nvSpPr>
          <p:cNvPr id="14" name="TextBox 26">
            <a:extLst>
              <a:ext uri="{FF2B5EF4-FFF2-40B4-BE49-F238E27FC236}">
                <a16:creationId xmlns:a16="http://schemas.microsoft.com/office/drawing/2014/main" id="{D8FAE470-0C6A-410C-8205-699EFFA3DDE0}"/>
              </a:ext>
            </a:extLst>
          </p:cNvPr>
          <p:cNvSpPr txBox="1">
            <a:spLocks noChangeArrowheads="1"/>
          </p:cNvSpPr>
          <p:nvPr/>
        </p:nvSpPr>
        <p:spPr bwMode="auto">
          <a:xfrm>
            <a:off x="6023292" y="4545197"/>
            <a:ext cx="2209800" cy="461665"/>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(Administrative trustee) as directed administrative trustee</a:t>
            </a:r>
          </a:p>
        </p:txBody>
      </p:sp>
      <p:sp>
        <p:nvSpPr>
          <p:cNvPr id="16" name="Text Box 14">
            <a:extLst>
              <a:ext uri="{FF2B5EF4-FFF2-40B4-BE49-F238E27FC236}">
                <a16:creationId xmlns:a16="http://schemas.microsoft.com/office/drawing/2014/main" id="{EE8DE82C-F342-486C-B5BA-9B62F311A436}"/>
              </a:ext>
            </a:extLst>
          </p:cNvPr>
          <p:cNvSpPr txBox="1">
            <a:spLocks noChangeArrowheads="1"/>
          </p:cNvSpPr>
          <p:nvPr/>
        </p:nvSpPr>
        <p:spPr bwMode="auto">
          <a:xfrm>
            <a:off x="983401" y="6188839"/>
            <a:ext cx="67945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b="1" dirty="0">
                <a:solidFill>
                  <a:srgbClr val="000000"/>
                </a:solidFill>
                <a:latin typeface="Garamond" panose="02020404030301010803" pitchFamily="18" charset="0"/>
              </a:rPr>
              <a:t>*</a:t>
            </a:r>
            <a:r>
              <a:rPr lang="en-US" altLang="en-US" sz="1400" b="1" u="sng" dirty="0">
                <a:solidFill>
                  <a:srgbClr val="000000"/>
                </a:solidFill>
                <a:latin typeface="Garamond" panose="02020404030301010803" pitchFamily="18" charset="0"/>
              </a:rPr>
              <a:t>Please note</a:t>
            </a:r>
            <a:r>
              <a:rPr lang="en-US" altLang="en-US" sz="1400" b="1" dirty="0">
                <a:solidFill>
                  <a:srgbClr val="000000"/>
                </a:solidFill>
                <a:latin typeface="Garamond" panose="02020404030301010803" pitchFamily="18" charset="0"/>
              </a:rPr>
              <a:t>: Combine Investment Advisor and Distribution Advisor </a:t>
            </a:r>
            <a:r>
              <a:rPr lang="en-US" altLang="en-US" sz="1600" b="1" dirty="0">
                <a:solidFill>
                  <a:srgbClr val="000000"/>
                </a:solidFill>
                <a:latin typeface="Garamond" panose="02020404030301010803" pitchFamily="18" charset="0"/>
                <a:sym typeface="Wingdings" panose="05000000000000000000" pitchFamily="2" charset="2"/>
              </a:rPr>
              <a:t></a:t>
            </a:r>
            <a:r>
              <a:rPr lang="en-US" altLang="en-US" sz="1400" b="1" dirty="0">
                <a:solidFill>
                  <a:srgbClr val="000000"/>
                </a:solidFill>
                <a:latin typeface="Garamond" panose="02020404030301010803" pitchFamily="18" charset="0"/>
              </a:rPr>
              <a:t> </a:t>
            </a:r>
            <a:r>
              <a:rPr lang="en-US" altLang="en-US" sz="1400" b="1" u="sng" dirty="0">
                <a:solidFill>
                  <a:srgbClr val="000000"/>
                </a:solidFill>
                <a:latin typeface="Garamond" panose="02020404030301010803" pitchFamily="18" charset="0"/>
              </a:rPr>
              <a:t>Trust Advisor</a:t>
            </a:r>
          </a:p>
        </p:txBody>
      </p:sp>
      <p:sp>
        <p:nvSpPr>
          <p:cNvPr id="18" name="Slide Number Placeholder 4">
            <a:extLst>
              <a:ext uri="{FF2B5EF4-FFF2-40B4-BE49-F238E27FC236}">
                <a16:creationId xmlns:a16="http://schemas.microsoft.com/office/drawing/2014/main" id="{A54DF67C-E9B0-4760-8E1A-74C9F0D3D185}"/>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23</a:t>
            </a:fld>
            <a:endParaRPr lang="en-US" dirty="0"/>
          </a:p>
        </p:txBody>
      </p:sp>
    </p:spTree>
    <p:extLst>
      <p:ext uri="{BB962C8B-B14F-4D97-AF65-F5344CB8AC3E}">
        <p14:creationId xmlns:p14="http://schemas.microsoft.com/office/powerpoint/2010/main" val="1440999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9B15BE5F-3236-487D-BA69-915163A567F1}"/>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dirty="0">
              <a:solidFill>
                <a:srgbClr val="000000"/>
              </a:solidFill>
            </a:endParaRPr>
          </a:p>
        </p:txBody>
      </p:sp>
      <p:sp>
        <p:nvSpPr>
          <p:cNvPr id="103427" name="Rectangle 2">
            <a:extLst>
              <a:ext uri="{FF2B5EF4-FFF2-40B4-BE49-F238E27FC236}">
                <a16:creationId xmlns:a16="http://schemas.microsoft.com/office/drawing/2014/main" id="{053EBF71-E725-4713-B8CF-BA2F1183A40C}"/>
              </a:ext>
            </a:extLst>
          </p:cNvPr>
          <p:cNvSpPr>
            <a:spLocks noGrp="1" noChangeArrowheads="1"/>
          </p:cNvSpPr>
          <p:nvPr>
            <p:ph type="title"/>
          </p:nvPr>
        </p:nvSpPr>
        <p:spPr>
          <a:xfrm>
            <a:off x="2057400" y="360599"/>
            <a:ext cx="6934200" cy="1257300"/>
          </a:xfrm>
        </p:spPr>
        <p:txBody>
          <a:bodyPr lIns="92075" tIns="46038" rIns="92075" bIns="46038"/>
          <a:lstStyle/>
          <a:p>
            <a:pPr eaLnBrk="1" hangingPunct="1"/>
            <a:r>
              <a:rPr lang="en-US" altLang="en-US" sz="2500" b="1" dirty="0">
                <a:latin typeface="Garamond" panose="02020404030301010803" pitchFamily="18" charset="0"/>
              </a:rPr>
              <a:t>Grantor Appoints a </a:t>
            </a:r>
            <a:r>
              <a:rPr lang="en-US" altLang="en-US" sz="2500" b="1" u="sng" dirty="0">
                <a:latin typeface="Garamond" panose="02020404030301010803" pitchFamily="18" charset="0"/>
              </a:rPr>
              <a:t>Trust Protector </a:t>
            </a:r>
            <a:br>
              <a:rPr lang="en-US" altLang="en-US" sz="2500" b="1" dirty="0">
                <a:latin typeface="Garamond" panose="02020404030301010803" pitchFamily="18" charset="0"/>
              </a:rPr>
            </a:br>
            <a:r>
              <a:rPr lang="en-US" altLang="en-US" sz="2500" b="1" dirty="0">
                <a:latin typeface="Garamond" panose="02020404030301010803" pitchFamily="18" charset="0"/>
              </a:rPr>
              <a:t>With Following Powers:</a:t>
            </a:r>
            <a:br>
              <a:rPr lang="en-US" altLang="en-US" sz="2500" b="1" dirty="0">
                <a:latin typeface="Garamond" panose="02020404030301010803" pitchFamily="18" charset="0"/>
              </a:rPr>
            </a:br>
            <a:r>
              <a:rPr lang="en-US" altLang="en-US" sz="2500" dirty="0">
                <a:latin typeface="Garamond" panose="02020404030301010803" pitchFamily="18" charset="0"/>
              </a:rPr>
              <a:t>(Vary by State Statute)</a:t>
            </a:r>
            <a:br>
              <a:rPr lang="en-US" altLang="en-US" sz="2400" dirty="0">
                <a:latin typeface="Garamond" panose="02020404030301010803" pitchFamily="18" charset="0"/>
              </a:rPr>
            </a:br>
            <a:endParaRPr lang="en-US" altLang="en-US" sz="2400" i="1" dirty="0">
              <a:latin typeface="Garamond" panose="02020404030301010803" pitchFamily="18" charset="0"/>
            </a:endParaRPr>
          </a:p>
        </p:txBody>
      </p:sp>
      <p:sp>
        <p:nvSpPr>
          <p:cNvPr id="7" name="Rectangle 3">
            <a:extLst>
              <a:ext uri="{FF2B5EF4-FFF2-40B4-BE49-F238E27FC236}">
                <a16:creationId xmlns:a16="http://schemas.microsoft.com/office/drawing/2014/main" id="{8DB49FE4-C2D3-4C21-B97F-4D00AE255C46}"/>
              </a:ext>
            </a:extLst>
          </p:cNvPr>
          <p:cNvSpPr txBox="1">
            <a:spLocks noChangeArrowheads="1"/>
          </p:cNvSpPr>
          <p:nvPr/>
        </p:nvSpPr>
        <p:spPr bwMode="auto">
          <a:xfrm>
            <a:off x="228600" y="1521062"/>
            <a:ext cx="8686800" cy="4648200"/>
          </a:xfrm>
          <a:prstGeom prst="rect">
            <a:avLst/>
          </a:prstGeom>
          <a:noFill/>
          <a:ln w="9525">
            <a:noFill/>
            <a:miter lim="800000"/>
            <a:headEnd/>
            <a:tailEnd/>
          </a:ln>
        </p:spPr>
        <p:txBody>
          <a:bodyPr/>
          <a:lstStyle/>
          <a:p>
            <a:pPr marL="342900" indent="-342900">
              <a:spcBef>
                <a:spcPts val="1300"/>
              </a:spcBef>
              <a:buClr>
                <a:srgbClr val="000000"/>
              </a:buClr>
              <a:buFontTx/>
              <a:buChar char="•"/>
              <a:defRPr/>
            </a:pPr>
            <a:r>
              <a:rPr lang="en-US" kern="0" dirty="0">
                <a:solidFill>
                  <a:srgbClr val="000000"/>
                </a:solidFill>
                <a:latin typeface="Garamond" pitchFamily="18" charset="0"/>
              </a:rPr>
              <a:t>Power to </a:t>
            </a:r>
            <a:r>
              <a:rPr lang="en-US" b="1" u="sng" kern="0" dirty="0">
                <a:solidFill>
                  <a:srgbClr val="000000"/>
                </a:solidFill>
                <a:latin typeface="Garamond" pitchFamily="18" charset="0"/>
              </a:rPr>
              <a:t>remove</a:t>
            </a:r>
            <a:r>
              <a:rPr lang="en-US" kern="0" dirty="0">
                <a:solidFill>
                  <a:srgbClr val="000000"/>
                </a:solidFill>
                <a:latin typeface="Garamond" pitchFamily="18" charset="0"/>
              </a:rPr>
              <a:t> or to </a:t>
            </a:r>
            <a:r>
              <a:rPr lang="en-US" b="1" u="sng" kern="0" dirty="0">
                <a:solidFill>
                  <a:srgbClr val="000000"/>
                </a:solidFill>
                <a:latin typeface="Garamond" pitchFamily="18" charset="0"/>
              </a:rPr>
              <a:t>replace</a:t>
            </a:r>
            <a:r>
              <a:rPr lang="en-US" b="1" kern="0" dirty="0">
                <a:solidFill>
                  <a:srgbClr val="000000"/>
                </a:solidFill>
                <a:latin typeface="Garamond" pitchFamily="18" charset="0"/>
              </a:rPr>
              <a:t> </a:t>
            </a:r>
            <a:r>
              <a:rPr lang="en-US" b="1" u="sng" kern="0" dirty="0">
                <a:solidFill>
                  <a:srgbClr val="000000"/>
                </a:solidFill>
                <a:latin typeface="Garamond" pitchFamily="18" charset="0"/>
              </a:rPr>
              <a:t>trustees</a:t>
            </a:r>
          </a:p>
          <a:p>
            <a:pPr marL="342900" indent="-342900">
              <a:spcBef>
                <a:spcPts val="1300"/>
              </a:spcBef>
              <a:buClr>
                <a:srgbClr val="000000"/>
              </a:buClr>
              <a:buFontTx/>
              <a:buChar char="•"/>
              <a:defRPr/>
            </a:pPr>
            <a:r>
              <a:rPr lang="en-US" kern="0" dirty="0">
                <a:solidFill>
                  <a:srgbClr val="000000"/>
                </a:solidFill>
                <a:latin typeface="Garamond" pitchFamily="18" charset="0"/>
              </a:rPr>
              <a:t>Power to </a:t>
            </a:r>
            <a:r>
              <a:rPr lang="en-US" b="1" u="sng" kern="0" dirty="0">
                <a:solidFill>
                  <a:srgbClr val="000000"/>
                </a:solidFill>
                <a:latin typeface="Garamond" pitchFamily="18" charset="0"/>
              </a:rPr>
              <a:t>veto</a:t>
            </a:r>
            <a:r>
              <a:rPr lang="en-US" b="1" kern="0" dirty="0">
                <a:solidFill>
                  <a:srgbClr val="000000"/>
                </a:solidFill>
                <a:latin typeface="Garamond" pitchFamily="18" charset="0"/>
              </a:rPr>
              <a:t> </a:t>
            </a:r>
            <a:r>
              <a:rPr lang="en-US" kern="0" dirty="0">
                <a:solidFill>
                  <a:srgbClr val="000000"/>
                </a:solidFill>
                <a:latin typeface="Garamond" pitchFamily="18" charset="0"/>
              </a:rPr>
              <a:t>or </a:t>
            </a:r>
            <a:r>
              <a:rPr lang="en-US" b="1" u="sng" kern="0" dirty="0">
                <a:solidFill>
                  <a:srgbClr val="000000"/>
                </a:solidFill>
                <a:latin typeface="Garamond" pitchFamily="18" charset="0"/>
              </a:rPr>
              <a:t>direct</a:t>
            </a:r>
            <a:r>
              <a:rPr lang="en-US" kern="0" dirty="0">
                <a:solidFill>
                  <a:srgbClr val="000000"/>
                </a:solidFill>
                <a:latin typeface="Garamond" pitchFamily="18" charset="0"/>
              </a:rPr>
              <a:t> trust </a:t>
            </a:r>
            <a:r>
              <a:rPr lang="en-US" b="1" u="sng" kern="0" dirty="0">
                <a:solidFill>
                  <a:srgbClr val="000000"/>
                </a:solidFill>
                <a:latin typeface="Garamond" pitchFamily="18" charset="0"/>
              </a:rPr>
              <a:t>distributions </a:t>
            </a:r>
          </a:p>
          <a:p>
            <a:pPr marL="342900" indent="-342900">
              <a:spcBef>
                <a:spcPts val="1300"/>
              </a:spcBef>
              <a:buClr>
                <a:srgbClr val="000000"/>
              </a:buClr>
              <a:buFontTx/>
              <a:buChar char="•"/>
              <a:defRPr/>
            </a:pPr>
            <a:r>
              <a:rPr lang="en-US" kern="0" dirty="0">
                <a:solidFill>
                  <a:srgbClr val="000000"/>
                </a:solidFill>
                <a:latin typeface="Garamond" pitchFamily="18" charset="0"/>
              </a:rPr>
              <a:t>Power to </a:t>
            </a:r>
            <a:r>
              <a:rPr lang="en-US" b="1" u="sng" kern="0" dirty="0">
                <a:solidFill>
                  <a:srgbClr val="000000"/>
                </a:solidFill>
                <a:latin typeface="Garamond" pitchFamily="18" charset="0"/>
              </a:rPr>
              <a:t>veto</a:t>
            </a:r>
            <a:r>
              <a:rPr lang="en-US" kern="0" dirty="0">
                <a:solidFill>
                  <a:srgbClr val="000000"/>
                </a:solidFill>
                <a:latin typeface="Garamond" pitchFamily="18" charset="0"/>
              </a:rPr>
              <a:t> or </a:t>
            </a:r>
            <a:r>
              <a:rPr lang="en-US" b="1" u="sng" kern="0" dirty="0">
                <a:solidFill>
                  <a:srgbClr val="000000"/>
                </a:solidFill>
                <a:latin typeface="Garamond" pitchFamily="18" charset="0"/>
              </a:rPr>
              <a:t>direct</a:t>
            </a:r>
            <a:r>
              <a:rPr lang="en-US" b="1" kern="0" dirty="0">
                <a:solidFill>
                  <a:srgbClr val="000000"/>
                </a:solidFill>
                <a:latin typeface="Garamond" pitchFamily="18" charset="0"/>
              </a:rPr>
              <a:t> </a:t>
            </a:r>
            <a:r>
              <a:rPr lang="en-US" b="1" u="sng" kern="0" dirty="0">
                <a:solidFill>
                  <a:srgbClr val="000000"/>
                </a:solidFill>
                <a:latin typeface="Garamond" pitchFamily="18" charset="0"/>
              </a:rPr>
              <a:t>investment</a:t>
            </a:r>
            <a:r>
              <a:rPr lang="en-US" kern="0" dirty="0">
                <a:solidFill>
                  <a:srgbClr val="000000"/>
                </a:solidFill>
                <a:latin typeface="Garamond" pitchFamily="18" charset="0"/>
              </a:rPr>
              <a:t> decisions </a:t>
            </a:r>
          </a:p>
          <a:p>
            <a:pPr marL="342900" indent="-342900">
              <a:spcBef>
                <a:spcPts val="1300"/>
              </a:spcBef>
              <a:buClr>
                <a:srgbClr val="000000"/>
              </a:buClr>
              <a:buFontTx/>
              <a:buChar char="•"/>
              <a:defRPr/>
            </a:pPr>
            <a:r>
              <a:rPr lang="en-US" b="1" u="sng" kern="0" dirty="0">
                <a:solidFill>
                  <a:srgbClr val="000000"/>
                </a:solidFill>
                <a:latin typeface="Garamond" pitchFamily="18" charset="0"/>
              </a:rPr>
              <a:t>Approve</a:t>
            </a:r>
            <a:r>
              <a:rPr lang="en-US" kern="0" dirty="0">
                <a:solidFill>
                  <a:srgbClr val="000000"/>
                </a:solidFill>
                <a:latin typeface="Garamond" pitchFamily="18" charset="0"/>
              </a:rPr>
              <a:t> trustee </a:t>
            </a:r>
            <a:r>
              <a:rPr lang="en-US" b="1" u="sng" kern="0" dirty="0">
                <a:solidFill>
                  <a:srgbClr val="000000"/>
                </a:solidFill>
                <a:latin typeface="Garamond" pitchFamily="18" charset="0"/>
              </a:rPr>
              <a:t>accounts</a:t>
            </a:r>
            <a:r>
              <a:rPr lang="en-US" kern="0" dirty="0">
                <a:solidFill>
                  <a:srgbClr val="000000"/>
                </a:solidFill>
                <a:latin typeface="Garamond" pitchFamily="18" charset="0"/>
              </a:rPr>
              <a:t> </a:t>
            </a:r>
          </a:p>
          <a:p>
            <a:pPr marL="342900" indent="-342900">
              <a:spcBef>
                <a:spcPts val="1300"/>
              </a:spcBef>
              <a:buClr>
                <a:srgbClr val="000000"/>
              </a:buClr>
              <a:buFontTx/>
              <a:buChar char="•"/>
              <a:defRPr/>
            </a:pPr>
            <a:r>
              <a:rPr lang="en-US" b="1" u="sng" kern="0" dirty="0">
                <a:solidFill>
                  <a:srgbClr val="000000"/>
                </a:solidFill>
                <a:latin typeface="Garamond" pitchFamily="18" charset="0"/>
              </a:rPr>
              <a:t>Amend</a:t>
            </a:r>
            <a:r>
              <a:rPr lang="en-US" kern="0" dirty="0">
                <a:solidFill>
                  <a:srgbClr val="000000"/>
                </a:solidFill>
                <a:latin typeface="Garamond" pitchFamily="18" charset="0"/>
              </a:rPr>
              <a:t> the </a:t>
            </a:r>
            <a:r>
              <a:rPr lang="en-US" b="1" u="sng" kern="0" dirty="0">
                <a:solidFill>
                  <a:srgbClr val="000000"/>
                </a:solidFill>
                <a:latin typeface="Garamond" pitchFamily="18" charset="0"/>
              </a:rPr>
              <a:t>trust</a:t>
            </a:r>
            <a:r>
              <a:rPr lang="en-US" kern="0" dirty="0">
                <a:solidFill>
                  <a:srgbClr val="000000"/>
                </a:solidFill>
                <a:latin typeface="Garamond" pitchFamily="18" charset="0"/>
              </a:rPr>
              <a:t> as to the </a:t>
            </a:r>
            <a:r>
              <a:rPr lang="en-US" b="1" u="sng" kern="0" dirty="0">
                <a:solidFill>
                  <a:srgbClr val="000000"/>
                </a:solidFill>
                <a:latin typeface="Garamond" pitchFamily="18" charset="0"/>
              </a:rPr>
              <a:t>administrative</a:t>
            </a:r>
            <a:r>
              <a:rPr lang="en-US" kern="0" dirty="0">
                <a:solidFill>
                  <a:srgbClr val="000000"/>
                </a:solidFill>
                <a:latin typeface="Garamond" pitchFamily="18" charset="0"/>
              </a:rPr>
              <a:t>, </a:t>
            </a:r>
            <a:r>
              <a:rPr lang="en-US" b="1" u="sng" kern="0" dirty="0">
                <a:solidFill>
                  <a:srgbClr val="000000"/>
                </a:solidFill>
                <a:latin typeface="Garamond" pitchFamily="18" charset="0"/>
              </a:rPr>
              <a:t>dispositive</a:t>
            </a:r>
            <a:r>
              <a:rPr lang="en-US" kern="0" dirty="0">
                <a:solidFill>
                  <a:srgbClr val="000000"/>
                </a:solidFill>
                <a:latin typeface="Garamond" pitchFamily="18" charset="0"/>
              </a:rPr>
              <a:t> and </a:t>
            </a:r>
            <a:r>
              <a:rPr lang="en-US" b="1" u="sng" kern="0" dirty="0">
                <a:solidFill>
                  <a:srgbClr val="000000"/>
                </a:solidFill>
                <a:latin typeface="Garamond" pitchFamily="18" charset="0"/>
              </a:rPr>
              <a:t>tax provisions</a:t>
            </a:r>
          </a:p>
          <a:p>
            <a:pPr marL="342900" indent="-342900">
              <a:spcBef>
                <a:spcPts val="1300"/>
              </a:spcBef>
              <a:buClr>
                <a:srgbClr val="000000"/>
              </a:buClr>
              <a:buFontTx/>
              <a:buChar char="•"/>
              <a:defRPr/>
            </a:pPr>
            <a:r>
              <a:rPr lang="en-US" kern="0" dirty="0">
                <a:solidFill>
                  <a:srgbClr val="000000"/>
                </a:solidFill>
                <a:latin typeface="Garamond" pitchFamily="18" charset="0"/>
              </a:rPr>
              <a:t>Power to </a:t>
            </a:r>
            <a:r>
              <a:rPr lang="en-US" b="1" u="sng" kern="0" dirty="0">
                <a:solidFill>
                  <a:srgbClr val="000000"/>
                </a:solidFill>
                <a:latin typeface="Garamond" pitchFamily="18" charset="0"/>
              </a:rPr>
              <a:t>add</a:t>
            </a:r>
            <a:r>
              <a:rPr lang="en-US" kern="0" dirty="0">
                <a:solidFill>
                  <a:srgbClr val="000000"/>
                </a:solidFill>
                <a:latin typeface="Garamond" pitchFamily="18" charset="0"/>
              </a:rPr>
              <a:t> or </a:t>
            </a:r>
            <a:r>
              <a:rPr lang="en-US" b="1" u="sng" kern="0" dirty="0">
                <a:solidFill>
                  <a:srgbClr val="000000"/>
                </a:solidFill>
                <a:latin typeface="Garamond" pitchFamily="18" charset="0"/>
              </a:rPr>
              <a:t>remove</a:t>
            </a:r>
            <a:r>
              <a:rPr lang="en-US" b="1" kern="0" dirty="0">
                <a:solidFill>
                  <a:srgbClr val="000000"/>
                </a:solidFill>
                <a:latin typeface="Garamond" pitchFamily="18" charset="0"/>
              </a:rPr>
              <a:t> </a:t>
            </a:r>
            <a:r>
              <a:rPr lang="en-US" b="1" u="sng" kern="0" dirty="0">
                <a:solidFill>
                  <a:srgbClr val="000000"/>
                </a:solidFill>
                <a:latin typeface="Garamond" pitchFamily="18" charset="0"/>
              </a:rPr>
              <a:t>beneficiaries</a:t>
            </a:r>
          </a:p>
          <a:p>
            <a:pPr marL="342900" indent="-342900">
              <a:spcBef>
                <a:spcPts val="1300"/>
              </a:spcBef>
              <a:buClr>
                <a:srgbClr val="000000"/>
              </a:buClr>
              <a:buFontTx/>
              <a:buChar char="•"/>
              <a:defRPr/>
            </a:pPr>
            <a:r>
              <a:rPr lang="en-US" b="1" u="sng" kern="0" dirty="0">
                <a:solidFill>
                  <a:srgbClr val="000000"/>
                </a:solidFill>
                <a:latin typeface="Garamond" pitchFamily="18" charset="0"/>
              </a:rPr>
              <a:t>Consent</a:t>
            </a:r>
            <a:r>
              <a:rPr lang="en-US" kern="0" dirty="0">
                <a:solidFill>
                  <a:srgbClr val="000000"/>
                </a:solidFill>
                <a:latin typeface="Garamond" pitchFamily="18" charset="0"/>
              </a:rPr>
              <a:t> to exercise </a:t>
            </a:r>
            <a:r>
              <a:rPr lang="en-US" b="1" u="sng" kern="0" dirty="0">
                <a:solidFill>
                  <a:srgbClr val="000000"/>
                </a:solidFill>
                <a:latin typeface="Garamond" pitchFamily="18" charset="0"/>
              </a:rPr>
              <a:t>power of appointment</a:t>
            </a:r>
          </a:p>
          <a:p>
            <a:pPr marL="342900" indent="-342900">
              <a:spcBef>
                <a:spcPts val="1300"/>
              </a:spcBef>
              <a:buClr>
                <a:srgbClr val="000000"/>
              </a:buClr>
              <a:buFontTx/>
              <a:buChar char="•"/>
              <a:defRPr/>
            </a:pPr>
            <a:r>
              <a:rPr lang="en-US" kern="0" dirty="0">
                <a:solidFill>
                  <a:srgbClr val="000000"/>
                </a:solidFill>
                <a:latin typeface="Garamond" pitchFamily="18" charset="0"/>
              </a:rPr>
              <a:t>Power to </a:t>
            </a:r>
            <a:r>
              <a:rPr lang="en-US" b="1" u="sng" kern="0" dirty="0">
                <a:solidFill>
                  <a:srgbClr val="000000"/>
                </a:solidFill>
                <a:latin typeface="Garamond" pitchFamily="18" charset="0"/>
              </a:rPr>
              <a:t>change situs</a:t>
            </a:r>
            <a:r>
              <a:rPr lang="en-US" b="1" kern="0" dirty="0">
                <a:solidFill>
                  <a:srgbClr val="000000"/>
                </a:solidFill>
                <a:latin typeface="Garamond" pitchFamily="18" charset="0"/>
              </a:rPr>
              <a:t> </a:t>
            </a:r>
            <a:r>
              <a:rPr lang="en-US" kern="0" dirty="0">
                <a:solidFill>
                  <a:srgbClr val="000000"/>
                </a:solidFill>
                <a:latin typeface="Garamond" pitchFamily="18" charset="0"/>
              </a:rPr>
              <a:t>and the </a:t>
            </a:r>
            <a:r>
              <a:rPr lang="en-US" b="1" u="sng" kern="0" dirty="0">
                <a:solidFill>
                  <a:srgbClr val="000000"/>
                </a:solidFill>
                <a:latin typeface="Garamond" pitchFamily="18" charset="0"/>
              </a:rPr>
              <a:t>governing law</a:t>
            </a:r>
            <a:r>
              <a:rPr lang="en-US" kern="0" dirty="0">
                <a:solidFill>
                  <a:srgbClr val="000000"/>
                </a:solidFill>
                <a:latin typeface="Garamond" pitchFamily="18" charset="0"/>
              </a:rPr>
              <a:t> of the trust</a:t>
            </a:r>
          </a:p>
          <a:p>
            <a:pPr marL="342900" indent="-342900">
              <a:spcBef>
                <a:spcPts val="1300"/>
              </a:spcBef>
              <a:buClr>
                <a:srgbClr val="000000"/>
              </a:buClr>
              <a:buFontTx/>
              <a:buChar char="•"/>
              <a:defRPr/>
            </a:pPr>
            <a:r>
              <a:rPr lang="en-US" b="1" u="sng" kern="0" dirty="0">
                <a:solidFill>
                  <a:srgbClr val="000000"/>
                </a:solidFill>
                <a:latin typeface="Garamond" pitchFamily="18" charset="0"/>
              </a:rPr>
              <a:t>Terminate</a:t>
            </a:r>
            <a:r>
              <a:rPr lang="en-US" kern="0" dirty="0">
                <a:solidFill>
                  <a:srgbClr val="000000"/>
                </a:solidFill>
                <a:latin typeface="Garamond" pitchFamily="18" charset="0"/>
              </a:rPr>
              <a:t> the trust</a:t>
            </a:r>
          </a:p>
          <a:p>
            <a:pPr marL="342900" indent="-342900">
              <a:spcBef>
                <a:spcPts val="1300"/>
              </a:spcBef>
              <a:buClr>
                <a:srgbClr val="000000"/>
              </a:buClr>
              <a:buFontTx/>
              <a:buChar char="•"/>
              <a:defRPr/>
            </a:pPr>
            <a:r>
              <a:rPr lang="en-US" b="1" u="sng" kern="0" dirty="0">
                <a:solidFill>
                  <a:srgbClr val="000000"/>
                </a:solidFill>
                <a:latin typeface="Garamond" pitchFamily="18" charset="0"/>
              </a:rPr>
              <a:t>Advise</a:t>
            </a:r>
            <a:r>
              <a:rPr lang="en-US" kern="0" dirty="0">
                <a:solidFill>
                  <a:srgbClr val="000000"/>
                </a:solidFill>
                <a:latin typeface="Garamond" pitchFamily="18" charset="0"/>
              </a:rPr>
              <a:t> the trustee on </a:t>
            </a:r>
            <a:r>
              <a:rPr lang="en-US" b="1" u="sng" kern="0" dirty="0">
                <a:solidFill>
                  <a:srgbClr val="000000"/>
                </a:solidFill>
                <a:latin typeface="Garamond" pitchFamily="18" charset="0"/>
              </a:rPr>
              <a:t>matters concerning</a:t>
            </a:r>
            <a:r>
              <a:rPr lang="en-US" kern="0" dirty="0">
                <a:solidFill>
                  <a:srgbClr val="000000"/>
                </a:solidFill>
                <a:latin typeface="Garamond" pitchFamily="18" charset="0"/>
              </a:rPr>
              <a:t> a </a:t>
            </a:r>
            <a:r>
              <a:rPr lang="en-US" b="1" u="sng" kern="0" dirty="0">
                <a:solidFill>
                  <a:srgbClr val="000000"/>
                </a:solidFill>
                <a:latin typeface="Garamond" pitchFamily="18" charset="0"/>
              </a:rPr>
              <a:t>beneficiary</a:t>
            </a:r>
          </a:p>
          <a:p>
            <a:pPr marL="342900" indent="-342900">
              <a:spcBef>
                <a:spcPts val="1300"/>
              </a:spcBef>
              <a:buClr>
                <a:srgbClr val="000000"/>
              </a:buClr>
              <a:buFontTx/>
              <a:buChar char="•"/>
              <a:defRPr/>
            </a:pPr>
            <a:r>
              <a:rPr lang="en-US" b="1" u="sng" kern="0" dirty="0">
                <a:solidFill>
                  <a:srgbClr val="000000"/>
                </a:solidFill>
                <a:latin typeface="Garamond" pitchFamily="18" charset="0"/>
              </a:rPr>
              <a:t>Provide</a:t>
            </a:r>
            <a:r>
              <a:rPr lang="en-US" kern="0" dirty="0">
                <a:solidFill>
                  <a:srgbClr val="000000"/>
                </a:solidFill>
                <a:latin typeface="Garamond" pitchFamily="18" charset="0"/>
              </a:rPr>
              <a:t> direction regarding </a:t>
            </a:r>
            <a:r>
              <a:rPr lang="en-US" b="1" u="sng" kern="0" dirty="0">
                <a:solidFill>
                  <a:srgbClr val="000000"/>
                </a:solidFill>
                <a:latin typeface="Garamond" pitchFamily="18" charset="0"/>
              </a:rPr>
              <a:t>notification</a:t>
            </a:r>
            <a:r>
              <a:rPr lang="en-US" kern="0" dirty="0">
                <a:solidFill>
                  <a:srgbClr val="000000"/>
                </a:solidFill>
                <a:latin typeface="Garamond" pitchFamily="18" charset="0"/>
              </a:rPr>
              <a:t> of </a:t>
            </a:r>
            <a:r>
              <a:rPr lang="en-US" b="1" u="sng" kern="0" dirty="0">
                <a:solidFill>
                  <a:srgbClr val="000000"/>
                </a:solidFill>
                <a:latin typeface="Garamond" pitchFamily="18" charset="0"/>
              </a:rPr>
              <a:t>qualified beneficiaries</a:t>
            </a:r>
            <a:r>
              <a:rPr lang="en-US" kern="0" dirty="0">
                <a:solidFill>
                  <a:srgbClr val="000000"/>
                </a:solidFill>
                <a:latin typeface="Garamond" pitchFamily="18" charset="0"/>
              </a:rPr>
              <a:t> (Beneficiary quiet trusts</a:t>
            </a:r>
            <a:r>
              <a:rPr lang="en-US" sz="1500" kern="0" dirty="0">
                <a:solidFill>
                  <a:srgbClr val="000000"/>
                </a:solidFill>
                <a:latin typeface="Garamond" pitchFamily="18" charset="0"/>
              </a:rPr>
              <a:t>)</a:t>
            </a:r>
          </a:p>
          <a:p>
            <a:pPr marL="342900" indent="-342900">
              <a:lnSpc>
                <a:spcPct val="120000"/>
              </a:lnSpc>
              <a:spcBef>
                <a:spcPts val="200"/>
              </a:spcBef>
              <a:defRPr/>
            </a:pPr>
            <a:r>
              <a:rPr lang="en-US" sz="1400" kern="0" dirty="0">
                <a:solidFill>
                  <a:srgbClr val="000000"/>
                </a:solidFill>
              </a:rPr>
              <a:t>	</a:t>
            </a:r>
          </a:p>
        </p:txBody>
      </p:sp>
      <p:sp>
        <p:nvSpPr>
          <p:cNvPr id="2" name="Slide Number Placeholder 1">
            <a:extLst>
              <a:ext uri="{FF2B5EF4-FFF2-40B4-BE49-F238E27FC236}">
                <a16:creationId xmlns:a16="http://schemas.microsoft.com/office/drawing/2014/main" id="{BAF73147-6913-46D0-AE5F-DE7099A62FD8}"/>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24</a:t>
            </a:fld>
            <a:endParaRPr lang="en-US" dirty="0"/>
          </a:p>
        </p:txBody>
      </p:sp>
    </p:spTree>
    <p:extLst>
      <p:ext uri="{BB962C8B-B14F-4D97-AF65-F5344CB8AC3E}">
        <p14:creationId xmlns:p14="http://schemas.microsoft.com/office/powerpoint/2010/main" val="4242837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a:extLst>
              <a:ext uri="{FF2B5EF4-FFF2-40B4-BE49-F238E27FC236}">
                <a16:creationId xmlns:a16="http://schemas.microsoft.com/office/drawing/2014/main" id="{97F97489-7EA5-4326-BAB3-5AC7EB4B748D}"/>
              </a:ext>
            </a:extLst>
          </p:cNvPr>
          <p:cNvSpPr>
            <a:spLocks noGrp="1" noChangeArrowheads="1"/>
          </p:cNvSpPr>
          <p:nvPr>
            <p:ph type="title"/>
          </p:nvPr>
        </p:nvSpPr>
        <p:spPr>
          <a:xfrm>
            <a:off x="1630363" y="182562"/>
            <a:ext cx="7874000" cy="1143000"/>
          </a:xfrm>
        </p:spPr>
        <p:txBody>
          <a:bodyPr/>
          <a:lstStyle/>
          <a:p>
            <a:pPr eaLnBrk="1" hangingPunct="1"/>
            <a:r>
              <a:rPr lang="en-US" altLang="en-US" sz="2800" b="1" dirty="0">
                <a:solidFill>
                  <a:schemeClr val="tx1"/>
                </a:solidFill>
                <a:latin typeface="Garamond" panose="02020404030301010803" pitchFamily="18" charset="0"/>
              </a:rPr>
              <a:t>Typical Flexible Modern </a:t>
            </a:r>
            <a:br>
              <a:rPr lang="en-US" altLang="en-US" sz="2800" b="1" dirty="0">
                <a:solidFill>
                  <a:schemeClr val="tx1"/>
                </a:solidFill>
                <a:latin typeface="Garamond" panose="02020404030301010803" pitchFamily="18" charset="0"/>
              </a:rPr>
            </a:br>
            <a:r>
              <a:rPr lang="en-US" altLang="en-US" sz="2800" b="1" dirty="0">
                <a:solidFill>
                  <a:schemeClr val="tx1"/>
                </a:solidFill>
                <a:latin typeface="Garamond" panose="02020404030301010803" pitchFamily="18" charset="0"/>
              </a:rPr>
              <a:t>Directed Trust </a:t>
            </a:r>
            <a:r>
              <a:rPr lang="en-US" altLang="en-US" sz="2800" b="1" i="1" dirty="0">
                <a:solidFill>
                  <a:schemeClr val="tx1"/>
                </a:solidFill>
                <a:latin typeface="Garamond" panose="02020404030301010803" pitchFamily="18" charset="0"/>
              </a:rPr>
              <a:t>with Trust Protector:</a:t>
            </a:r>
            <a:endParaRPr lang="en-US" altLang="en-US" sz="2800" i="1" dirty="0"/>
          </a:p>
        </p:txBody>
      </p:sp>
      <p:sp>
        <p:nvSpPr>
          <p:cNvPr id="4" name="Rounded Rectangle 24">
            <a:extLst>
              <a:ext uri="{FF2B5EF4-FFF2-40B4-BE49-F238E27FC236}">
                <a16:creationId xmlns:a16="http://schemas.microsoft.com/office/drawing/2014/main" id="{00B5C059-B108-48E5-8B05-AD0AA0163130}"/>
              </a:ext>
            </a:extLst>
          </p:cNvPr>
          <p:cNvSpPr/>
          <p:nvPr/>
        </p:nvSpPr>
        <p:spPr>
          <a:xfrm>
            <a:off x="57150" y="3027363"/>
            <a:ext cx="2836863" cy="1055687"/>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Investment Advisor or Committee</a:t>
            </a:r>
            <a:endParaRPr lang="en-US" altLang="en-US" sz="1100" b="1" dirty="0">
              <a:solidFill>
                <a:prstClr val="white"/>
              </a:solidFill>
              <a:latin typeface="Garamond" pitchFamily="18" charset="0"/>
            </a:endParaRP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103428" name="TextBox 26">
            <a:extLst>
              <a:ext uri="{FF2B5EF4-FFF2-40B4-BE49-F238E27FC236}">
                <a16:creationId xmlns:a16="http://schemas.microsoft.com/office/drawing/2014/main" id="{AC25829B-DFE3-423B-B8B4-039F5184B574}"/>
              </a:ext>
            </a:extLst>
          </p:cNvPr>
          <p:cNvSpPr txBox="1">
            <a:spLocks noChangeArrowheads="1"/>
          </p:cNvSpPr>
          <p:nvPr/>
        </p:nvSpPr>
        <p:spPr bwMode="auto">
          <a:xfrm>
            <a:off x="411163" y="4089400"/>
            <a:ext cx="2209800" cy="461963"/>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Directs trustee regarding investments</a:t>
            </a:r>
          </a:p>
        </p:txBody>
      </p:sp>
      <p:sp>
        <p:nvSpPr>
          <p:cNvPr id="9" name="Rounded Rectangle 24">
            <a:extLst>
              <a:ext uri="{FF2B5EF4-FFF2-40B4-BE49-F238E27FC236}">
                <a16:creationId xmlns:a16="http://schemas.microsoft.com/office/drawing/2014/main" id="{5566A4B0-B6E2-4F0B-AC27-DC8683949D06}"/>
              </a:ext>
            </a:extLst>
          </p:cNvPr>
          <p:cNvSpPr/>
          <p:nvPr/>
        </p:nvSpPr>
        <p:spPr>
          <a:xfrm>
            <a:off x="3060700" y="4551363"/>
            <a:ext cx="3022600" cy="960437"/>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Distribution Advisor or Committee</a:t>
            </a:r>
            <a:endParaRPr lang="en-US" altLang="en-US" sz="1100" b="1" dirty="0">
              <a:solidFill>
                <a:prstClr val="white"/>
              </a:solidFill>
              <a:latin typeface="Garamond" pitchFamily="18" charset="0"/>
            </a:endParaRP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103430" name="TextBox 26">
            <a:extLst>
              <a:ext uri="{FF2B5EF4-FFF2-40B4-BE49-F238E27FC236}">
                <a16:creationId xmlns:a16="http://schemas.microsoft.com/office/drawing/2014/main" id="{01D5FFC1-2606-46BB-9301-51092D6FF5D4}"/>
              </a:ext>
            </a:extLst>
          </p:cNvPr>
          <p:cNvSpPr txBox="1">
            <a:spLocks noChangeArrowheads="1"/>
          </p:cNvSpPr>
          <p:nvPr/>
        </p:nvSpPr>
        <p:spPr bwMode="auto">
          <a:xfrm>
            <a:off x="3467100" y="5537200"/>
            <a:ext cx="2209800" cy="461963"/>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Directs trustee regarding distributions</a:t>
            </a:r>
          </a:p>
        </p:txBody>
      </p:sp>
      <p:sp>
        <p:nvSpPr>
          <p:cNvPr id="15" name="Rounded Rectangle 24">
            <a:extLst>
              <a:ext uri="{FF2B5EF4-FFF2-40B4-BE49-F238E27FC236}">
                <a16:creationId xmlns:a16="http://schemas.microsoft.com/office/drawing/2014/main" id="{116C4000-2B69-4B1F-8D37-713F1075597F}"/>
              </a:ext>
            </a:extLst>
          </p:cNvPr>
          <p:cNvSpPr/>
          <p:nvPr/>
        </p:nvSpPr>
        <p:spPr>
          <a:xfrm>
            <a:off x="6065838" y="3078163"/>
            <a:ext cx="2997200" cy="1046162"/>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2400" b="1" dirty="0">
                <a:solidFill>
                  <a:prstClr val="white"/>
                </a:solidFill>
                <a:latin typeface="Garamond" panose="02020404030301010803" pitchFamily="18" charset="0"/>
              </a:rPr>
              <a:t>South Dakota Trust</a:t>
            </a:r>
          </a:p>
        </p:txBody>
      </p:sp>
      <p:sp>
        <p:nvSpPr>
          <p:cNvPr id="103432" name="TextBox 26">
            <a:extLst>
              <a:ext uri="{FF2B5EF4-FFF2-40B4-BE49-F238E27FC236}">
                <a16:creationId xmlns:a16="http://schemas.microsoft.com/office/drawing/2014/main" id="{E8581BBB-3BD5-4D4E-8A69-F723F3932581}"/>
              </a:ext>
            </a:extLst>
          </p:cNvPr>
          <p:cNvSpPr txBox="1">
            <a:spLocks noChangeArrowheads="1"/>
          </p:cNvSpPr>
          <p:nvPr/>
        </p:nvSpPr>
        <p:spPr bwMode="auto">
          <a:xfrm>
            <a:off x="6403975" y="4124325"/>
            <a:ext cx="2320925" cy="461665"/>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Trust Company as directed administrative trustee</a:t>
            </a:r>
          </a:p>
        </p:txBody>
      </p:sp>
      <p:sp>
        <p:nvSpPr>
          <p:cNvPr id="14" name="Rounded Rectangle 24">
            <a:extLst>
              <a:ext uri="{FF2B5EF4-FFF2-40B4-BE49-F238E27FC236}">
                <a16:creationId xmlns:a16="http://schemas.microsoft.com/office/drawing/2014/main" id="{8CA92C36-50AE-4DF1-9D8A-3AC52FAB0479}"/>
              </a:ext>
            </a:extLst>
          </p:cNvPr>
          <p:cNvSpPr/>
          <p:nvPr/>
        </p:nvSpPr>
        <p:spPr>
          <a:xfrm>
            <a:off x="3162300" y="1739900"/>
            <a:ext cx="2819400" cy="838200"/>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20000"/>
              </a:lnSpc>
              <a:spcBef>
                <a:spcPts val="0"/>
              </a:spcBef>
              <a:spcAft>
                <a:spcPts val="0"/>
              </a:spcAft>
              <a:buClr>
                <a:prstClr val="black"/>
              </a:buClr>
              <a:defRPr/>
            </a:pPr>
            <a:r>
              <a:rPr lang="en-US" altLang="en-US" sz="2400" b="1" dirty="0">
                <a:solidFill>
                  <a:prstClr val="white"/>
                </a:solidFill>
                <a:latin typeface="Garamond" panose="02020404030301010803" pitchFamily="18" charset="0"/>
              </a:rPr>
              <a:t>Trust Protector</a:t>
            </a:r>
          </a:p>
        </p:txBody>
      </p:sp>
      <p:cxnSp>
        <p:nvCxnSpPr>
          <p:cNvPr id="8" name="Straight Connector 7">
            <a:extLst>
              <a:ext uri="{FF2B5EF4-FFF2-40B4-BE49-F238E27FC236}">
                <a16:creationId xmlns:a16="http://schemas.microsoft.com/office/drawing/2014/main" id="{B2DBCA6A-ADB1-4F56-A303-A2E53D2DEE86}"/>
              </a:ext>
            </a:extLst>
          </p:cNvPr>
          <p:cNvCxnSpPr>
            <a:cxnSpLocks/>
          </p:cNvCxnSpPr>
          <p:nvPr/>
        </p:nvCxnSpPr>
        <p:spPr>
          <a:xfrm flipV="1">
            <a:off x="2797175" y="2532063"/>
            <a:ext cx="352425" cy="48895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2" name="Straight Connector 21">
            <a:extLst>
              <a:ext uri="{FF2B5EF4-FFF2-40B4-BE49-F238E27FC236}">
                <a16:creationId xmlns:a16="http://schemas.microsoft.com/office/drawing/2014/main" id="{627C6813-9027-4F11-A1CA-7AAC1DBF7878}"/>
              </a:ext>
            </a:extLst>
          </p:cNvPr>
          <p:cNvCxnSpPr>
            <a:cxnSpLocks/>
          </p:cNvCxnSpPr>
          <p:nvPr/>
        </p:nvCxnSpPr>
        <p:spPr>
          <a:xfrm>
            <a:off x="5994400" y="2549525"/>
            <a:ext cx="255588" cy="48577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3436" name="TextBox 26">
            <a:extLst>
              <a:ext uri="{FF2B5EF4-FFF2-40B4-BE49-F238E27FC236}">
                <a16:creationId xmlns:a16="http://schemas.microsoft.com/office/drawing/2014/main" id="{C508FBE1-5522-412B-9BBC-0120EAC042ED}"/>
              </a:ext>
            </a:extLst>
          </p:cNvPr>
          <p:cNvSpPr txBox="1">
            <a:spLocks noChangeArrowheads="1"/>
          </p:cNvSpPr>
          <p:nvPr/>
        </p:nvSpPr>
        <p:spPr bwMode="auto">
          <a:xfrm>
            <a:off x="3392488" y="2574925"/>
            <a:ext cx="2320925" cy="277813"/>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dirty="0">
                <a:solidFill>
                  <a:srgbClr val="6B1867"/>
                </a:solidFill>
                <a:latin typeface="Garamond" panose="02020404030301010803" pitchFamily="18" charset="0"/>
              </a:rPr>
              <a:t>(Family, Friends or Advisors)</a:t>
            </a:r>
          </a:p>
        </p:txBody>
      </p:sp>
      <p:cxnSp>
        <p:nvCxnSpPr>
          <p:cNvPr id="7" name="Straight Arrow Connector 6">
            <a:extLst>
              <a:ext uri="{FF2B5EF4-FFF2-40B4-BE49-F238E27FC236}">
                <a16:creationId xmlns:a16="http://schemas.microsoft.com/office/drawing/2014/main" id="{37B15F80-053C-4FB1-A6AE-3417A739F065}"/>
              </a:ext>
            </a:extLst>
          </p:cNvPr>
          <p:cNvCxnSpPr>
            <a:cxnSpLocks/>
          </p:cNvCxnSpPr>
          <p:nvPr/>
        </p:nvCxnSpPr>
        <p:spPr>
          <a:xfrm>
            <a:off x="2986088" y="3602038"/>
            <a:ext cx="30368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B0457D1D-6912-4A61-9525-53EACF80FEA0}"/>
              </a:ext>
            </a:extLst>
          </p:cNvPr>
          <p:cNvCxnSpPr>
            <a:cxnSpLocks/>
          </p:cNvCxnSpPr>
          <p:nvPr/>
        </p:nvCxnSpPr>
        <p:spPr>
          <a:xfrm flipV="1">
            <a:off x="5694363" y="4151313"/>
            <a:ext cx="388937" cy="4079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A5017B62-E124-418F-B571-579FEE20F4CA}"/>
              </a:ext>
            </a:extLst>
          </p:cNvPr>
          <p:cNvCxnSpPr>
            <a:cxnSpLocks/>
            <a:stCxn id="9" idx="0"/>
          </p:cNvCxnSpPr>
          <p:nvPr/>
        </p:nvCxnSpPr>
        <p:spPr>
          <a:xfrm flipV="1">
            <a:off x="4572000" y="3003550"/>
            <a:ext cx="0" cy="1547813"/>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7" name="TextBox 16">
            <a:extLst>
              <a:ext uri="{FF2B5EF4-FFF2-40B4-BE49-F238E27FC236}">
                <a16:creationId xmlns:a16="http://schemas.microsoft.com/office/drawing/2014/main" id="{A1499597-E14D-416E-ABD5-4D0518C36610}"/>
              </a:ext>
            </a:extLst>
          </p:cNvPr>
          <p:cNvSpPr txBox="1"/>
          <p:nvPr/>
        </p:nvSpPr>
        <p:spPr>
          <a:xfrm>
            <a:off x="168247" y="6270626"/>
            <a:ext cx="8894791" cy="307777"/>
          </a:xfrm>
          <a:prstGeom prst="rect">
            <a:avLst/>
          </a:prstGeom>
          <a:noFill/>
        </p:spPr>
        <p:txBody>
          <a:bodyPr wrap="square" rtlCol="0">
            <a:spAutoFit/>
          </a:bodyPr>
          <a:lstStyle/>
          <a:p>
            <a:r>
              <a:rPr lang="en-US" sz="1400" b="1" u="sng" dirty="0">
                <a:latin typeface="Garamond" panose="02020404030301010803" pitchFamily="18" charset="0"/>
              </a:rPr>
              <a:t>Please note</a:t>
            </a:r>
            <a:r>
              <a:rPr lang="en-US" sz="1400" b="1" dirty="0">
                <a:latin typeface="Garamond" panose="02020404030301010803" pitchFamily="18" charset="0"/>
              </a:rPr>
              <a:t>: </a:t>
            </a:r>
            <a:r>
              <a:rPr lang="en-US" sz="1400" dirty="0">
                <a:latin typeface="Garamond" panose="02020404030301010803" pitchFamily="18" charset="0"/>
              </a:rPr>
              <a:t>Investment advisor/committee and distribution advisor/committee may be combined as a </a:t>
            </a:r>
            <a:r>
              <a:rPr lang="en-US" sz="1400" b="1" u="sng" dirty="0">
                <a:latin typeface="Garamond" panose="02020404030301010803" pitchFamily="18" charset="0"/>
              </a:rPr>
              <a:t>trust advisor</a:t>
            </a:r>
            <a:r>
              <a:rPr lang="en-US" sz="1400" b="1" dirty="0">
                <a:latin typeface="Garamond" panose="02020404030301010803" pitchFamily="18" charset="0"/>
              </a:rPr>
              <a:t>.</a:t>
            </a:r>
            <a:r>
              <a:rPr lang="en-US" sz="1400" dirty="0">
                <a:latin typeface="Garamond" panose="02020404030301010803" pitchFamily="18" charset="0"/>
              </a:rPr>
              <a:t>  </a:t>
            </a:r>
          </a:p>
        </p:txBody>
      </p:sp>
      <p:sp>
        <p:nvSpPr>
          <p:cNvPr id="2" name="Slide Number Placeholder 1">
            <a:extLst>
              <a:ext uri="{FF2B5EF4-FFF2-40B4-BE49-F238E27FC236}">
                <a16:creationId xmlns:a16="http://schemas.microsoft.com/office/drawing/2014/main" id="{9FE0D761-A90F-495E-AE58-F7F472ADCB4B}"/>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25</a:t>
            </a:fld>
            <a:endParaRPr lang="en-US" dirty="0"/>
          </a:p>
        </p:txBody>
      </p:sp>
    </p:spTree>
    <p:extLst>
      <p:ext uri="{BB962C8B-B14F-4D97-AF65-F5344CB8AC3E}">
        <p14:creationId xmlns:p14="http://schemas.microsoft.com/office/powerpoint/2010/main" val="840961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6DB94592-B753-C223-113F-FBFF45CF79FA}"/>
              </a:ext>
            </a:extLst>
          </p:cNvPr>
          <p:cNvSpPr>
            <a:spLocks noGrp="1" noChangeArrowheads="1"/>
          </p:cNvSpPr>
          <p:nvPr>
            <p:ph type="title"/>
          </p:nvPr>
        </p:nvSpPr>
        <p:spPr>
          <a:xfrm>
            <a:off x="2651125" y="173037"/>
            <a:ext cx="6307138" cy="1265237"/>
          </a:xfrm>
        </p:spPr>
        <p:txBody>
          <a:bodyPr/>
          <a:lstStyle/>
          <a:p>
            <a:r>
              <a:rPr lang="en-US" altLang="en-US" sz="2800" b="1" dirty="0">
                <a:solidFill>
                  <a:schemeClr val="tx1"/>
                </a:solidFill>
                <a:latin typeface="Garamond" panose="02020404030301010803" pitchFamily="18" charset="0"/>
              </a:rPr>
              <a:t>Selected Popular Modern Directed Trust States with No State Income Tax</a:t>
            </a:r>
            <a:r>
              <a:rPr lang="en-US" altLang="en-US" sz="2800" dirty="0">
                <a:solidFill>
                  <a:schemeClr val="tx1"/>
                </a:solidFill>
                <a:latin typeface="Garamond" panose="02020404030301010803" pitchFamily="18" charset="0"/>
              </a:rPr>
              <a:t>:</a:t>
            </a:r>
            <a:endParaRPr lang="en-US" altLang="en-US" sz="2800" b="1" dirty="0">
              <a:solidFill>
                <a:schemeClr val="tx1"/>
              </a:solidFill>
              <a:latin typeface="Garamond" panose="02020404030301010803" pitchFamily="18" charset="0"/>
            </a:endParaRPr>
          </a:p>
        </p:txBody>
      </p:sp>
      <p:graphicFrame>
        <p:nvGraphicFramePr>
          <p:cNvPr id="9" name="Table 8">
            <a:extLst>
              <a:ext uri="{FF2B5EF4-FFF2-40B4-BE49-F238E27FC236}">
                <a16:creationId xmlns:a16="http://schemas.microsoft.com/office/drawing/2014/main" id="{2C699ED8-1FAF-2DA0-FE11-B6F21A618412}"/>
              </a:ext>
            </a:extLst>
          </p:cNvPr>
          <p:cNvGraphicFramePr>
            <a:graphicFrameLocks noGrp="1"/>
          </p:cNvGraphicFramePr>
          <p:nvPr/>
        </p:nvGraphicFramePr>
        <p:xfrm>
          <a:off x="3276600" y="1481137"/>
          <a:ext cx="3124200" cy="4638676"/>
        </p:xfrm>
        <a:graphic>
          <a:graphicData uri="http://schemas.openxmlformats.org/drawingml/2006/table">
            <a:tbl>
              <a:tblPr bandRow="1">
                <a:tableStyleId>{6E25E649-3F16-4E02-A733-19D2CDBF48F0}</a:tableStyleId>
              </a:tblPr>
              <a:tblGrid>
                <a:gridCol w="3124200">
                  <a:extLst>
                    <a:ext uri="{9D8B030D-6E8A-4147-A177-3AD203B41FA5}">
                      <a16:colId xmlns:a16="http://schemas.microsoft.com/office/drawing/2014/main" val="20000"/>
                    </a:ext>
                  </a:extLst>
                </a:gridCol>
              </a:tblGrid>
              <a:tr h="658273">
                <a:tc>
                  <a:txBody>
                    <a:bodyPr/>
                    <a:lstStyle/>
                    <a:p>
                      <a:pPr algn="ctr" rtl="0" fontAlgn="b"/>
                      <a:r>
                        <a:rPr lang="en-US" sz="1600" b="1" u="none" strike="noStrike" dirty="0">
                          <a:latin typeface="Garamond" pitchFamily="18" charset="0"/>
                        </a:rPr>
                        <a:t>Alaska </a:t>
                      </a:r>
                      <a:endParaRPr lang="en-US" sz="1600" b="1" i="0" u="none" strike="noStrike" dirty="0">
                        <a:solidFill>
                          <a:srgbClr val="000000"/>
                        </a:solidFill>
                        <a:latin typeface="Garamond" pitchFamily="18" charset="0"/>
                      </a:endParaRPr>
                    </a:p>
                  </a:txBody>
                  <a:tcPr marL="9525" marR="9525" marT="9522" marB="0" anchor="ctr"/>
                </a:tc>
                <a:extLst>
                  <a:ext uri="{0D108BD9-81ED-4DB2-BD59-A6C34878D82A}">
                    <a16:rowId xmlns:a16="http://schemas.microsoft.com/office/drawing/2014/main" val="10000"/>
                  </a:ext>
                </a:extLst>
              </a:tr>
              <a:tr h="658273">
                <a:tc>
                  <a:txBody>
                    <a:bodyPr/>
                    <a:lstStyle/>
                    <a:p>
                      <a:pPr algn="ctr" rtl="0" fontAlgn="b"/>
                      <a:r>
                        <a:rPr lang="en-US" sz="1600" b="1" i="0" u="none" strike="noStrike" dirty="0">
                          <a:solidFill>
                            <a:srgbClr val="000000"/>
                          </a:solidFill>
                          <a:latin typeface="Garamond" pitchFamily="18" charset="0"/>
                        </a:rPr>
                        <a:t>Delaware</a:t>
                      </a:r>
                    </a:p>
                  </a:txBody>
                  <a:tcPr marL="9525" marR="9525" marT="9522" marB="0" anchor="ctr"/>
                </a:tc>
                <a:extLst>
                  <a:ext uri="{0D108BD9-81ED-4DB2-BD59-A6C34878D82A}">
                    <a16:rowId xmlns:a16="http://schemas.microsoft.com/office/drawing/2014/main" val="10001"/>
                  </a:ext>
                </a:extLst>
              </a:tr>
              <a:tr h="689038">
                <a:tc>
                  <a:txBody>
                    <a:bodyPr/>
                    <a:lstStyle/>
                    <a:p>
                      <a:pPr algn="ctr" rtl="0" fontAlgn="b"/>
                      <a:r>
                        <a:rPr lang="en-US" sz="1600" b="1" u="none" strike="noStrike" dirty="0">
                          <a:latin typeface="Garamond" pitchFamily="18" charset="0"/>
                        </a:rPr>
                        <a:t>Nevada </a:t>
                      </a:r>
                      <a:endParaRPr lang="en-US" sz="1600" b="1" i="0" u="none" strike="noStrike" dirty="0">
                        <a:solidFill>
                          <a:srgbClr val="000000"/>
                        </a:solidFill>
                        <a:latin typeface="Garamond" pitchFamily="18" charset="0"/>
                      </a:endParaRPr>
                    </a:p>
                  </a:txBody>
                  <a:tcPr marL="9525" marR="9525" marT="9522" marB="0" anchor="ctr"/>
                </a:tc>
                <a:extLst>
                  <a:ext uri="{0D108BD9-81ED-4DB2-BD59-A6C34878D82A}">
                    <a16:rowId xmlns:a16="http://schemas.microsoft.com/office/drawing/2014/main" val="10002"/>
                  </a:ext>
                </a:extLst>
              </a:tr>
              <a:tr h="658273">
                <a:tc>
                  <a:txBody>
                    <a:bodyPr/>
                    <a:lstStyle/>
                    <a:p>
                      <a:pPr algn="ctr" rtl="0" fontAlgn="b"/>
                      <a:r>
                        <a:rPr lang="en-US" sz="1600" b="1" u="none" strike="noStrike" dirty="0">
                          <a:latin typeface="Garamond" pitchFamily="18" charset="0"/>
                        </a:rPr>
                        <a:t>New Hampshire </a:t>
                      </a:r>
                      <a:endParaRPr lang="en-US" sz="1600" b="1" i="0" u="none" strike="noStrike" dirty="0">
                        <a:solidFill>
                          <a:srgbClr val="000000"/>
                        </a:solidFill>
                        <a:latin typeface="Garamond" pitchFamily="18" charset="0"/>
                      </a:endParaRPr>
                    </a:p>
                  </a:txBody>
                  <a:tcPr marL="9525" marR="9525" marT="9522" marB="0" anchor="ctr"/>
                </a:tc>
                <a:extLst>
                  <a:ext uri="{0D108BD9-81ED-4DB2-BD59-A6C34878D82A}">
                    <a16:rowId xmlns:a16="http://schemas.microsoft.com/office/drawing/2014/main" val="10003"/>
                  </a:ext>
                </a:extLst>
              </a:tr>
              <a:tr h="6582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strike="noStrike" dirty="0">
                          <a:latin typeface="Garamond" pitchFamily="18" charset="0"/>
                        </a:rPr>
                        <a:t>South Dakota </a:t>
                      </a:r>
                      <a:endParaRPr lang="en-US" sz="1600" b="1" i="0" u="none" strike="noStrike" dirty="0">
                        <a:solidFill>
                          <a:srgbClr val="000000"/>
                        </a:solidFill>
                        <a:latin typeface="Garamond" pitchFamily="18" charset="0"/>
                      </a:endParaRPr>
                    </a:p>
                  </a:txBody>
                  <a:tcPr marL="9525" marR="9525" marT="9522" marB="0" anchor="ctr"/>
                </a:tc>
                <a:extLst>
                  <a:ext uri="{0D108BD9-81ED-4DB2-BD59-A6C34878D82A}">
                    <a16:rowId xmlns:a16="http://schemas.microsoft.com/office/drawing/2014/main" val="10004"/>
                  </a:ext>
                </a:extLst>
              </a:tr>
              <a:tr h="6582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i="0" u="none" strike="noStrike" dirty="0">
                          <a:solidFill>
                            <a:srgbClr val="000000"/>
                          </a:solidFill>
                          <a:latin typeface="Garamond" pitchFamily="18" charset="0"/>
                        </a:rPr>
                        <a:t>Tennessee </a:t>
                      </a:r>
                    </a:p>
                  </a:txBody>
                  <a:tcPr marL="9525" marR="9525" marT="9522" marB="0" anchor="ctr"/>
                </a:tc>
                <a:extLst>
                  <a:ext uri="{0D108BD9-81ED-4DB2-BD59-A6C34878D82A}">
                    <a16:rowId xmlns:a16="http://schemas.microsoft.com/office/drawing/2014/main" val="10005"/>
                  </a:ext>
                </a:extLst>
              </a:tr>
              <a:tr h="6582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u="none" strike="noStrike" dirty="0">
                          <a:latin typeface="Garamond" pitchFamily="18" charset="0"/>
                        </a:rPr>
                        <a:t>Wyoming </a:t>
                      </a:r>
                      <a:endParaRPr lang="en-US" sz="1600" b="1" i="0" u="none" strike="noStrike" dirty="0">
                        <a:solidFill>
                          <a:srgbClr val="000000"/>
                        </a:solidFill>
                        <a:latin typeface="Garamond"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i="0" u="none" strike="noStrike" dirty="0">
                        <a:solidFill>
                          <a:srgbClr val="000000"/>
                        </a:solidFill>
                        <a:latin typeface="Garamond" pitchFamily="18" charset="0"/>
                      </a:endParaRPr>
                    </a:p>
                  </a:txBody>
                  <a:tcPr marL="9525" marR="9525" marT="9522" marB="0" anchor="ctr"/>
                </a:tc>
                <a:extLst>
                  <a:ext uri="{0D108BD9-81ED-4DB2-BD59-A6C34878D82A}">
                    <a16:rowId xmlns:a16="http://schemas.microsoft.com/office/drawing/2014/main" val="4092605120"/>
                  </a:ext>
                </a:extLst>
              </a:tr>
            </a:tbl>
          </a:graphicData>
        </a:graphic>
      </p:graphicFrame>
      <p:sp>
        <p:nvSpPr>
          <p:cNvPr id="29708" name="Rectangle 4">
            <a:extLst>
              <a:ext uri="{FF2B5EF4-FFF2-40B4-BE49-F238E27FC236}">
                <a16:creationId xmlns:a16="http://schemas.microsoft.com/office/drawing/2014/main" id="{B6E06AA8-0906-877E-4902-32CCD3F5A55C}"/>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8AC09952-0CAE-4572-95CC-D5B492F3ECC7}" type="slidenum">
              <a:rPr lang="en-US" altLang="en-US" sz="1400">
                <a:latin typeface="Garamond" panose="02020404030301010803" pitchFamily="18" charset="0"/>
              </a:rPr>
              <a:pPr algn="r" eaLnBrk="1" hangingPunct="1">
                <a:spcBef>
                  <a:spcPct val="0"/>
                </a:spcBef>
                <a:buFontTx/>
                <a:buNone/>
              </a:pPr>
              <a:t>26</a:t>
            </a:fld>
            <a:endParaRPr lang="en-US" altLang="en-US" sz="1400" dirty="0">
              <a:latin typeface="Garamond" panose="02020404030301010803" pitchFamily="18" charset="0"/>
            </a:endParaRPr>
          </a:p>
        </p:txBody>
      </p:sp>
      <p:sp>
        <p:nvSpPr>
          <p:cNvPr id="29709" name="TextBox 1">
            <a:extLst>
              <a:ext uri="{FF2B5EF4-FFF2-40B4-BE49-F238E27FC236}">
                <a16:creationId xmlns:a16="http://schemas.microsoft.com/office/drawing/2014/main" id="{5F237FD9-04B5-7833-9684-AFEF09518367}"/>
              </a:ext>
            </a:extLst>
          </p:cNvPr>
          <p:cNvSpPr txBox="1">
            <a:spLocks noChangeArrowheads="1"/>
          </p:cNvSpPr>
          <p:nvPr/>
        </p:nvSpPr>
        <p:spPr bwMode="auto">
          <a:xfrm>
            <a:off x="685800" y="6162675"/>
            <a:ext cx="74676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b="1" u="sng" dirty="0">
                <a:latin typeface="Garamond" panose="02020404030301010803" pitchFamily="18" charset="0"/>
              </a:rPr>
              <a:t>Please note</a:t>
            </a:r>
            <a:r>
              <a:rPr lang="en-US" altLang="en-US" sz="1400" dirty="0">
                <a:latin typeface="Garamond" panose="02020404030301010803" pitchFamily="18" charset="0"/>
              </a:rPr>
              <a:t>: Client does not have to live in these states to take advantage of their favorable trust and tax laws. All they need to do is to establish a trust in the states administered by a trustee in these states. </a:t>
            </a:r>
          </a:p>
        </p:txBody>
      </p:sp>
    </p:spTree>
    <p:extLst>
      <p:ext uri="{BB962C8B-B14F-4D97-AF65-F5344CB8AC3E}">
        <p14:creationId xmlns:p14="http://schemas.microsoft.com/office/powerpoint/2010/main" val="4065502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a16="http://schemas.microsoft.com/office/drawing/2014/main" id="{808B128B-2461-427C-BE08-7FEEDCBC5898}"/>
              </a:ext>
            </a:extLst>
          </p:cNvPr>
          <p:cNvSpPr txBox="1">
            <a:spLocks noChangeArrowheads="1"/>
          </p:cNvSpPr>
          <p:nvPr/>
        </p:nvSpPr>
        <p:spPr bwMode="auto">
          <a:xfrm>
            <a:off x="234593" y="1661318"/>
            <a:ext cx="8839200" cy="4953000"/>
          </a:xfrm>
          <a:prstGeom prst="rect">
            <a:avLst/>
          </a:prstGeom>
          <a:noFill/>
          <a:ln w="9525">
            <a:noFill/>
            <a:miter lim="800000"/>
            <a:headEnd/>
            <a:tailEnd/>
          </a:ln>
        </p:spPr>
        <p:txBody>
          <a:bodyPr/>
          <a:lstStyle/>
          <a:p>
            <a:pPr marL="342900" indent="-342900">
              <a:lnSpc>
                <a:spcPct val="200000"/>
              </a:lnSpc>
              <a:spcBef>
                <a:spcPct val="20000"/>
              </a:spcBef>
              <a:buFontTx/>
              <a:buChar char="•"/>
              <a:defRPr/>
            </a:pPr>
            <a:r>
              <a:rPr lang="en-US" sz="4000" b="1" u="sng" kern="0" dirty="0">
                <a:latin typeface="Garamond" panose="02020404030301010803" pitchFamily="18" charset="0"/>
              </a:rPr>
              <a:t>Grantor</a:t>
            </a:r>
            <a:r>
              <a:rPr lang="en-US" sz="4000" b="1" kern="0" dirty="0">
                <a:latin typeface="Garamond" panose="02020404030301010803" pitchFamily="18" charset="0"/>
              </a:rPr>
              <a:t> </a:t>
            </a:r>
            <a:r>
              <a:rPr lang="en-US" sz="4000" kern="0" dirty="0">
                <a:latin typeface="Garamond" panose="02020404030301010803" pitchFamily="18" charset="0"/>
              </a:rPr>
              <a:t>values </a:t>
            </a:r>
          </a:p>
          <a:p>
            <a:pPr marL="342900" indent="-342900">
              <a:lnSpc>
                <a:spcPct val="200000"/>
              </a:lnSpc>
              <a:spcBef>
                <a:spcPct val="20000"/>
              </a:spcBef>
              <a:buFontTx/>
              <a:buChar char="•"/>
              <a:defRPr/>
            </a:pPr>
            <a:r>
              <a:rPr lang="en-US" sz="4000" b="1" u="sng" kern="0" dirty="0">
                <a:latin typeface="Garamond" panose="02020404030301010803" pitchFamily="18" charset="0"/>
              </a:rPr>
              <a:t>Beneficiary</a:t>
            </a:r>
            <a:r>
              <a:rPr lang="en-US" sz="4000" b="1" kern="0" dirty="0">
                <a:latin typeface="Garamond" panose="02020404030301010803" pitchFamily="18" charset="0"/>
              </a:rPr>
              <a:t> </a:t>
            </a:r>
            <a:r>
              <a:rPr lang="en-US" sz="4000" kern="0" dirty="0">
                <a:latin typeface="Garamond" panose="02020404030301010803" pitchFamily="18" charset="0"/>
              </a:rPr>
              <a:t>values</a:t>
            </a:r>
          </a:p>
          <a:p>
            <a:pPr marL="342900" indent="-342900">
              <a:lnSpc>
                <a:spcPct val="200000"/>
              </a:lnSpc>
              <a:spcBef>
                <a:spcPct val="20000"/>
              </a:spcBef>
              <a:buFontTx/>
              <a:buChar char="•"/>
              <a:defRPr/>
            </a:pPr>
            <a:r>
              <a:rPr lang="en-US" sz="4000" b="1" u="sng" kern="0" dirty="0">
                <a:latin typeface="Garamond" panose="02020404030301010803" pitchFamily="18" charset="0"/>
              </a:rPr>
              <a:t>Family</a:t>
            </a:r>
            <a:r>
              <a:rPr lang="en-US" sz="4000" b="1" kern="0" dirty="0">
                <a:latin typeface="Garamond" panose="02020404030301010803" pitchFamily="18" charset="0"/>
              </a:rPr>
              <a:t> </a:t>
            </a:r>
            <a:r>
              <a:rPr lang="en-US" sz="4000" kern="0" dirty="0">
                <a:latin typeface="Garamond" panose="02020404030301010803" pitchFamily="18" charset="0"/>
              </a:rPr>
              <a:t>values </a:t>
            </a:r>
          </a:p>
        </p:txBody>
      </p:sp>
      <p:sp>
        <p:nvSpPr>
          <p:cNvPr id="63492" name="Rectangle 4">
            <a:extLst>
              <a:ext uri="{FF2B5EF4-FFF2-40B4-BE49-F238E27FC236}">
                <a16:creationId xmlns:a16="http://schemas.microsoft.com/office/drawing/2014/main" id="{AD5CDC67-070D-1CB9-CA8E-95381358DDDD}"/>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B88DC5F6-657D-48D7-892D-463BC09AE531}" type="slidenum">
              <a:rPr lang="en-US" altLang="en-US" sz="1400">
                <a:latin typeface="Garamond" panose="02020404030301010803" pitchFamily="18" charset="0"/>
              </a:rPr>
              <a:pPr algn="r" eaLnBrk="1" hangingPunct="1">
                <a:spcBef>
                  <a:spcPct val="0"/>
                </a:spcBef>
                <a:buFontTx/>
                <a:buNone/>
              </a:pPr>
              <a:t>27</a:t>
            </a:fld>
            <a:endParaRPr lang="en-US" altLang="en-US" sz="1400" dirty="0">
              <a:latin typeface="Garamond" panose="02020404030301010803" pitchFamily="18" charset="0"/>
            </a:endParaRPr>
          </a:p>
        </p:txBody>
      </p:sp>
      <p:sp>
        <p:nvSpPr>
          <p:cNvPr id="6" name="Title 1">
            <a:extLst>
              <a:ext uri="{FF2B5EF4-FFF2-40B4-BE49-F238E27FC236}">
                <a16:creationId xmlns:a16="http://schemas.microsoft.com/office/drawing/2014/main" id="{255C2E28-EF5E-2C9B-C1D9-5AF6E9A781E4}"/>
              </a:ext>
            </a:extLst>
          </p:cNvPr>
          <p:cNvSpPr>
            <a:spLocks noGrp="1" noChangeArrowheads="1"/>
          </p:cNvSpPr>
          <p:nvPr>
            <p:ph type="title"/>
          </p:nvPr>
        </p:nvSpPr>
        <p:spPr>
          <a:xfrm>
            <a:off x="1517150" y="243682"/>
            <a:ext cx="8229600" cy="1143000"/>
          </a:xfrm>
        </p:spPr>
        <p:txBody>
          <a:bodyPr/>
          <a:lstStyle/>
          <a:p>
            <a:r>
              <a:rPr lang="en-US" altLang="en-US" sz="2400" b="1" dirty="0">
                <a:solidFill>
                  <a:schemeClr val="tx1"/>
                </a:solidFill>
                <a:latin typeface="Garamond" panose="02020404030301010803" pitchFamily="18" charset="0"/>
              </a:rPr>
              <a:t>“Preserving Family Values by Encouraging </a:t>
            </a:r>
            <a:br>
              <a:rPr lang="en-US" altLang="en-US" sz="2400" b="1" dirty="0">
                <a:solidFill>
                  <a:schemeClr val="tx1"/>
                </a:solidFill>
                <a:latin typeface="Garamond" panose="02020404030301010803" pitchFamily="18" charset="0"/>
              </a:rPr>
            </a:br>
            <a:r>
              <a:rPr lang="en-US" altLang="en-US" sz="2400" b="1" dirty="0">
                <a:solidFill>
                  <a:schemeClr val="tx1"/>
                </a:solidFill>
                <a:latin typeface="Garamond" panose="02020404030301010803" pitchFamily="18" charset="0"/>
              </a:rPr>
              <a:t>Social &amp; Fiscal Responsibility with </a:t>
            </a:r>
            <a:br>
              <a:rPr lang="en-US" altLang="en-US" sz="2400" b="1" dirty="0">
                <a:solidFill>
                  <a:schemeClr val="tx1"/>
                </a:solidFill>
                <a:latin typeface="Garamond" panose="02020404030301010803" pitchFamily="18" charset="0"/>
              </a:rPr>
            </a:br>
            <a:r>
              <a:rPr lang="en-US" altLang="en-US" sz="2400" b="1" dirty="0">
                <a:solidFill>
                  <a:schemeClr val="tx1"/>
                </a:solidFill>
                <a:latin typeface="Garamond" panose="02020404030301010803" pitchFamily="18" charset="0"/>
              </a:rPr>
              <a:t>Modern Trust Structures” </a:t>
            </a:r>
          </a:p>
        </p:txBody>
      </p:sp>
    </p:spTree>
    <p:extLst>
      <p:ext uri="{BB962C8B-B14F-4D97-AF65-F5344CB8AC3E}">
        <p14:creationId xmlns:p14="http://schemas.microsoft.com/office/powerpoint/2010/main" val="2787200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B309CC56-E5B6-44A3-9EC2-5A01CC4DBF6F}"/>
              </a:ext>
            </a:extLst>
          </p:cNvPr>
          <p:cNvSpPr>
            <a:spLocks noGrp="1" noChangeArrowheads="1"/>
          </p:cNvSpPr>
          <p:nvPr>
            <p:ph type="body" idx="1"/>
          </p:nvPr>
        </p:nvSpPr>
        <p:spPr>
          <a:xfrm>
            <a:off x="208429" y="1524000"/>
            <a:ext cx="8727141" cy="5105400"/>
          </a:xfrm>
        </p:spPr>
        <p:txBody>
          <a:bodyPr/>
          <a:lstStyle/>
          <a:p>
            <a:pPr>
              <a:lnSpc>
                <a:spcPct val="114000"/>
              </a:lnSpc>
              <a:spcBef>
                <a:spcPts val="1200"/>
              </a:spcBef>
              <a:buClr>
                <a:schemeClr val="tx1"/>
              </a:buClr>
              <a:buFont typeface="Arial" panose="020B0604020202020204" pitchFamily="34" charset="0"/>
              <a:buChar char="•"/>
              <a:defRPr/>
            </a:pPr>
            <a:r>
              <a:rPr lang="en-US" sz="1800" b="1" u="sng" dirty="0">
                <a:latin typeface="Garamond" pitchFamily="18" charset="0"/>
                <a:cs typeface="Times New Roman" pitchFamily="18" charset="0"/>
              </a:rPr>
              <a:t>Incentive Trust Defined</a:t>
            </a:r>
            <a:r>
              <a:rPr lang="en-US" sz="1800" dirty="0">
                <a:latin typeface="Garamond" pitchFamily="18" charset="0"/>
                <a:cs typeface="Times New Roman" pitchFamily="18" charset="0"/>
              </a:rPr>
              <a:t>: </a:t>
            </a:r>
            <a:r>
              <a:rPr lang="en-US" sz="1800" dirty="0">
                <a:latin typeface="Garamond" pitchFamily="18" charset="0"/>
              </a:rPr>
              <a:t>Trusts with provisions designed to </a:t>
            </a:r>
            <a:r>
              <a:rPr lang="en-US" sz="1800" b="1" u="sng" dirty="0">
                <a:latin typeface="Garamond" pitchFamily="18" charset="0"/>
              </a:rPr>
              <a:t>encourage</a:t>
            </a:r>
            <a:r>
              <a:rPr lang="en-US" sz="1800" dirty="0">
                <a:latin typeface="Garamond" pitchFamily="18" charset="0"/>
              </a:rPr>
              <a:t> or </a:t>
            </a:r>
            <a:r>
              <a:rPr lang="en-US" sz="1800" b="1" u="sng" dirty="0">
                <a:latin typeface="Garamond" pitchFamily="18" charset="0"/>
              </a:rPr>
              <a:t>discourage</a:t>
            </a:r>
            <a:r>
              <a:rPr lang="en-US" sz="1800" dirty="0">
                <a:latin typeface="Garamond" pitchFamily="18" charset="0"/>
              </a:rPr>
              <a:t> certain </a:t>
            </a:r>
            <a:r>
              <a:rPr lang="en-US" sz="1800" b="1" u="sng" dirty="0">
                <a:latin typeface="Garamond" pitchFamily="18" charset="0"/>
              </a:rPr>
              <a:t>types of behavior</a:t>
            </a:r>
            <a:r>
              <a:rPr lang="en-US" sz="1800" dirty="0">
                <a:latin typeface="Garamond" pitchFamily="18" charset="0"/>
              </a:rPr>
              <a:t>.</a:t>
            </a:r>
          </a:p>
          <a:p>
            <a:pPr lvl="1">
              <a:spcBef>
                <a:spcPts val="1200"/>
              </a:spcBef>
              <a:spcAft>
                <a:spcPts val="600"/>
              </a:spcAft>
              <a:buSzPct val="100000"/>
              <a:buFont typeface="Garamond" panose="02020404030301010803" pitchFamily="18" charset="0"/>
              <a:buChar char="–"/>
              <a:defRPr/>
            </a:pPr>
            <a:r>
              <a:rPr lang="en-US" altLang="en-US" sz="1600" b="1" u="sng" dirty="0">
                <a:latin typeface="Garamond" panose="02020404030301010803" pitchFamily="18" charset="0"/>
              </a:rPr>
              <a:t>Promote social and fiscal responsibility via trusts</a:t>
            </a:r>
            <a:r>
              <a:rPr lang="en-US" altLang="en-US" sz="1600" dirty="0">
                <a:latin typeface="Garamond" panose="02020404030301010803" pitchFamily="18" charset="0"/>
              </a:rPr>
              <a:t>: </a:t>
            </a:r>
            <a:endParaRPr lang="en-US" altLang="en-US" sz="1600" b="1" u="sng" dirty="0">
              <a:latin typeface="Garamond" panose="02020404030301010803" pitchFamily="18" charset="0"/>
            </a:endParaRPr>
          </a:p>
          <a:p>
            <a:pPr marL="1085850" lvl="2" indent="-285750">
              <a:spcBef>
                <a:spcPts val="1200"/>
              </a:spcBef>
              <a:spcAft>
                <a:spcPts val="600"/>
              </a:spcAft>
              <a:buSzPct val="100000"/>
              <a:buFont typeface="Wingdings" panose="05000000000000000000" pitchFamily="2" charset="2"/>
              <a:buChar char="Ø"/>
              <a:defRPr/>
            </a:pPr>
            <a:r>
              <a:rPr lang="en-US" altLang="en-US" sz="1600" dirty="0">
                <a:latin typeface="Garamond" panose="02020404030301010803" pitchFamily="18" charset="0"/>
              </a:rPr>
              <a:t>Passing values and life lessons is considered the most important legacy by more than 75% of baby boomers and their parents (New York Times)</a:t>
            </a:r>
          </a:p>
          <a:p>
            <a:pPr marL="685800" lvl="1">
              <a:spcBef>
                <a:spcPts val="1200"/>
              </a:spcBef>
              <a:spcAft>
                <a:spcPts val="600"/>
              </a:spcAft>
              <a:buSzPct val="100000"/>
              <a:buFont typeface="Garamond" panose="02020404030301010803" pitchFamily="18" charset="0"/>
              <a:buChar char="–"/>
              <a:defRPr/>
            </a:pPr>
            <a:r>
              <a:rPr lang="en-US" sz="1600" dirty="0">
                <a:latin typeface="Garamond" pitchFamily="18" charset="0"/>
              </a:rPr>
              <a:t>Trying to </a:t>
            </a:r>
            <a:r>
              <a:rPr lang="en-US" sz="1600" b="1" u="sng" dirty="0">
                <a:latin typeface="Garamond" pitchFamily="18" charset="0"/>
              </a:rPr>
              <a:t>help</a:t>
            </a:r>
            <a:r>
              <a:rPr lang="en-US" sz="1600" dirty="0">
                <a:latin typeface="Garamond" pitchFamily="18" charset="0"/>
              </a:rPr>
              <a:t> </a:t>
            </a:r>
            <a:r>
              <a:rPr lang="en-US" sz="1600" b="1" u="sng" dirty="0">
                <a:latin typeface="Garamond" pitchFamily="18" charset="0"/>
              </a:rPr>
              <a:t>beneficiary</a:t>
            </a:r>
            <a:r>
              <a:rPr lang="en-US" sz="1600" dirty="0">
                <a:latin typeface="Garamond" pitchFamily="18" charset="0"/>
              </a:rPr>
              <a:t> </a:t>
            </a:r>
            <a:r>
              <a:rPr lang="en-US" sz="1600" b="1" u="sng" dirty="0">
                <a:latin typeface="Garamond" pitchFamily="18" charset="0"/>
              </a:rPr>
              <a:t>recognize</a:t>
            </a:r>
            <a:r>
              <a:rPr lang="en-US" sz="1600" dirty="0">
                <a:latin typeface="Garamond" pitchFamily="18" charset="0"/>
              </a:rPr>
              <a:t> some aspect of </a:t>
            </a:r>
            <a:r>
              <a:rPr lang="en-US" sz="1600" b="1" u="sng" dirty="0">
                <a:latin typeface="Garamond" pitchFamily="18" charset="0"/>
              </a:rPr>
              <a:t>what got grantor</a:t>
            </a:r>
            <a:r>
              <a:rPr lang="en-US" sz="1600" dirty="0">
                <a:latin typeface="Garamond" pitchFamily="18" charset="0"/>
              </a:rPr>
              <a:t> to where they got so that some aspect of </a:t>
            </a:r>
            <a:r>
              <a:rPr lang="en-US" sz="1600" b="1" u="sng" dirty="0">
                <a:latin typeface="Garamond" pitchFamily="18" charset="0"/>
              </a:rPr>
              <a:t>grantor’s heritage</a:t>
            </a:r>
            <a:r>
              <a:rPr lang="en-US" sz="1600" dirty="0">
                <a:latin typeface="Garamond" pitchFamily="18" charset="0"/>
              </a:rPr>
              <a:t> can be </a:t>
            </a:r>
            <a:r>
              <a:rPr lang="en-US" sz="1600" b="1" u="sng" dirty="0">
                <a:latin typeface="Garamond" pitchFamily="18" charset="0"/>
              </a:rPr>
              <a:t>valued</a:t>
            </a:r>
            <a:r>
              <a:rPr lang="en-US" sz="1600" dirty="0">
                <a:latin typeface="Garamond" pitchFamily="18" charset="0"/>
              </a:rPr>
              <a:t> and </a:t>
            </a:r>
            <a:r>
              <a:rPr lang="en-US" sz="1600" b="1" u="sng" dirty="0">
                <a:latin typeface="Garamond" pitchFamily="18" charset="0"/>
              </a:rPr>
              <a:t>perpetual</a:t>
            </a:r>
            <a:r>
              <a:rPr lang="en-US" sz="1600" dirty="0">
                <a:latin typeface="Garamond" pitchFamily="18" charset="0"/>
              </a:rPr>
              <a:t> (</a:t>
            </a:r>
            <a:r>
              <a:rPr lang="en-US" sz="1600" i="1" dirty="0" err="1">
                <a:latin typeface="Garamond" pitchFamily="18" charset="0"/>
              </a:rPr>
              <a:t>Calibre</a:t>
            </a:r>
            <a:r>
              <a:rPr lang="en-US" sz="1600" dirty="0">
                <a:latin typeface="Garamond" pitchFamily="18" charset="0"/>
              </a:rPr>
              <a:t>).</a:t>
            </a:r>
          </a:p>
          <a:p>
            <a:pPr marL="685800" lvl="1">
              <a:spcBef>
                <a:spcPts val="1200"/>
              </a:spcBef>
              <a:spcAft>
                <a:spcPts val="600"/>
              </a:spcAft>
              <a:buSzPct val="100000"/>
              <a:buFont typeface="Garamond" panose="02020404030301010803" pitchFamily="18" charset="0"/>
              <a:buChar char="–"/>
              <a:defRPr/>
            </a:pPr>
            <a:r>
              <a:rPr lang="en-US" sz="1600" b="1" u="sng" dirty="0">
                <a:latin typeface="Garamond" pitchFamily="18" charset="0"/>
              </a:rPr>
              <a:t>Leave kids enough</a:t>
            </a:r>
            <a:r>
              <a:rPr lang="en-US" sz="1600" b="1" dirty="0">
                <a:latin typeface="Garamond" pitchFamily="18" charset="0"/>
              </a:rPr>
              <a:t> </a:t>
            </a:r>
            <a:r>
              <a:rPr lang="en-US" sz="1600" dirty="0">
                <a:latin typeface="Garamond" pitchFamily="18" charset="0"/>
              </a:rPr>
              <a:t>so they </a:t>
            </a:r>
            <a:r>
              <a:rPr lang="en-US" sz="1600" b="1" u="sng" dirty="0">
                <a:latin typeface="Garamond" pitchFamily="18" charset="0"/>
              </a:rPr>
              <a:t>do something</a:t>
            </a:r>
            <a:r>
              <a:rPr lang="en-US" sz="1600" dirty="0">
                <a:latin typeface="Garamond" pitchFamily="18" charset="0"/>
              </a:rPr>
              <a:t>, but </a:t>
            </a:r>
            <a:r>
              <a:rPr lang="en-US" sz="1600" b="1" u="sng" dirty="0">
                <a:latin typeface="Garamond" pitchFamily="18" charset="0"/>
              </a:rPr>
              <a:t>not enough</a:t>
            </a:r>
            <a:r>
              <a:rPr lang="en-US" sz="1600" dirty="0">
                <a:latin typeface="Garamond" pitchFamily="18" charset="0"/>
              </a:rPr>
              <a:t> so </a:t>
            </a:r>
            <a:r>
              <a:rPr lang="en-US" sz="1600" b="1" u="sng" dirty="0">
                <a:latin typeface="Garamond" pitchFamily="18" charset="0"/>
              </a:rPr>
              <a:t>they do nothing</a:t>
            </a:r>
            <a:r>
              <a:rPr lang="en-US" sz="1600" dirty="0">
                <a:latin typeface="Garamond" pitchFamily="18" charset="0"/>
              </a:rPr>
              <a:t> - Warren Buffet</a:t>
            </a:r>
          </a:p>
          <a:p>
            <a:pPr marL="685800" lvl="1">
              <a:spcBef>
                <a:spcPts val="1200"/>
              </a:spcBef>
              <a:spcAft>
                <a:spcPts val="600"/>
              </a:spcAft>
              <a:buSzPct val="100000"/>
              <a:buFont typeface="Garamond" panose="02020404030301010803" pitchFamily="18" charset="0"/>
              <a:buChar char="–"/>
              <a:defRPr/>
            </a:pPr>
            <a:r>
              <a:rPr lang="en-US" sz="1600" dirty="0">
                <a:latin typeface="Garamond" pitchFamily="18" charset="0"/>
              </a:rPr>
              <a:t>Remember </a:t>
            </a:r>
            <a:r>
              <a:rPr lang="en-US" sz="1600" b="1" u="sng" dirty="0">
                <a:latin typeface="Garamond" pitchFamily="18" charset="0"/>
              </a:rPr>
              <a:t>values</a:t>
            </a:r>
            <a:r>
              <a:rPr lang="en-US" sz="1600" dirty="0">
                <a:latin typeface="Garamond" pitchFamily="18" charset="0"/>
              </a:rPr>
              <a:t> and </a:t>
            </a:r>
            <a:r>
              <a:rPr lang="en-US" sz="1600" b="1" u="sng" dirty="0">
                <a:latin typeface="Garamond" pitchFamily="18" charset="0"/>
              </a:rPr>
              <a:t>names</a:t>
            </a:r>
            <a:r>
              <a:rPr lang="en-US" sz="1600" dirty="0">
                <a:latin typeface="Garamond" pitchFamily="18" charset="0"/>
              </a:rPr>
              <a:t> of great-grandparents</a:t>
            </a:r>
          </a:p>
          <a:p>
            <a:pPr marL="685800" lvl="1">
              <a:spcBef>
                <a:spcPts val="1200"/>
              </a:spcBef>
              <a:spcAft>
                <a:spcPts val="600"/>
              </a:spcAft>
              <a:buSzPct val="100000"/>
              <a:buFont typeface="Garamond" panose="02020404030301010803" pitchFamily="18" charset="0"/>
              <a:buChar char="–"/>
              <a:defRPr/>
            </a:pPr>
            <a:r>
              <a:rPr lang="en-US" sz="1600" dirty="0">
                <a:latin typeface="Garamond" pitchFamily="18" charset="0"/>
              </a:rPr>
              <a:t>Promoting </a:t>
            </a:r>
            <a:r>
              <a:rPr lang="en-US" sz="1600" b="1" u="sng" dirty="0">
                <a:latin typeface="Garamond" pitchFamily="18" charset="0"/>
              </a:rPr>
              <a:t>social</a:t>
            </a:r>
            <a:r>
              <a:rPr lang="en-US" sz="1600" dirty="0">
                <a:latin typeface="Garamond" pitchFamily="18" charset="0"/>
              </a:rPr>
              <a:t> &amp; </a:t>
            </a:r>
            <a:r>
              <a:rPr lang="en-US" sz="1600" b="1" u="sng" dirty="0">
                <a:latin typeface="Garamond" pitchFamily="18" charset="0"/>
              </a:rPr>
              <a:t>fiscal</a:t>
            </a:r>
            <a:r>
              <a:rPr lang="en-US" sz="1600" dirty="0">
                <a:latin typeface="Garamond" pitchFamily="18" charset="0"/>
              </a:rPr>
              <a:t> </a:t>
            </a:r>
            <a:r>
              <a:rPr lang="en-US" sz="1600" b="1" u="sng" dirty="0">
                <a:latin typeface="Garamond" pitchFamily="18" charset="0"/>
              </a:rPr>
              <a:t>responsibility</a:t>
            </a:r>
            <a:r>
              <a:rPr lang="en-US" sz="1600" dirty="0">
                <a:latin typeface="Garamond" pitchFamily="18" charset="0"/>
              </a:rPr>
              <a:t> </a:t>
            </a:r>
            <a:r>
              <a:rPr lang="en-US" sz="1600" b="1" u="sng" dirty="0">
                <a:latin typeface="Garamond" pitchFamily="18" charset="0"/>
              </a:rPr>
              <a:t>within</a:t>
            </a:r>
            <a:r>
              <a:rPr lang="en-US" sz="1600" dirty="0">
                <a:latin typeface="Garamond" pitchFamily="18" charset="0"/>
              </a:rPr>
              <a:t> the </a:t>
            </a:r>
            <a:r>
              <a:rPr lang="en-US" sz="1600" b="1" u="sng" dirty="0">
                <a:latin typeface="Garamond" pitchFamily="18" charset="0"/>
              </a:rPr>
              <a:t>family</a:t>
            </a:r>
            <a:r>
              <a:rPr lang="en-US" sz="1600" dirty="0">
                <a:latin typeface="Garamond" pitchFamily="18" charset="0"/>
              </a:rPr>
              <a:t> (family values)</a:t>
            </a:r>
          </a:p>
          <a:p>
            <a:pPr marL="747522" lvl="1" indent="-347472">
              <a:lnSpc>
                <a:spcPct val="114000"/>
              </a:lnSpc>
              <a:spcBef>
                <a:spcPts val="1200"/>
              </a:spcBef>
              <a:buClr>
                <a:schemeClr val="tx1"/>
              </a:buClr>
              <a:buFont typeface="Garamond" panose="02020404030301010803" pitchFamily="18" charset="0"/>
              <a:buChar char="–"/>
              <a:defRPr/>
            </a:pPr>
            <a:r>
              <a:rPr lang="en-US" sz="1600" b="1" u="sng" dirty="0">
                <a:latin typeface="Garamond" panose="02020404030301010803" pitchFamily="18" charset="0"/>
              </a:rPr>
              <a:t>Key Ages for Beneficiary Development:</a:t>
            </a:r>
            <a:r>
              <a:rPr lang="en-US" sz="1600" dirty="0">
                <a:latin typeface="Garamond" panose="02020404030301010803" pitchFamily="18" charset="0"/>
              </a:rPr>
              <a:t> 20-40</a:t>
            </a:r>
          </a:p>
          <a:p>
            <a:pPr marL="1090422" lvl="2" indent="-285750">
              <a:lnSpc>
                <a:spcPct val="114000"/>
              </a:lnSpc>
              <a:spcBef>
                <a:spcPts val="1200"/>
              </a:spcBef>
              <a:buClr>
                <a:schemeClr val="tx1"/>
              </a:buClr>
              <a:buFont typeface="Wingdings" panose="05000000000000000000" pitchFamily="2" charset="2"/>
              <a:buChar char="Ø"/>
              <a:defRPr/>
            </a:pPr>
            <a:r>
              <a:rPr lang="en-US" sz="1600" dirty="0">
                <a:latin typeface="Garamond" panose="02020404030301010803" pitchFamily="18" charset="0"/>
              </a:rPr>
              <a:t>Generally: </a:t>
            </a:r>
            <a:r>
              <a:rPr lang="en-US" sz="1600" u="sng" dirty="0">
                <a:latin typeface="Garamond" panose="02020404030301010803" pitchFamily="18" charset="0"/>
              </a:rPr>
              <a:t>post age 40</a:t>
            </a:r>
            <a:r>
              <a:rPr lang="en-US" sz="1600" dirty="0">
                <a:latin typeface="Garamond" panose="02020404030301010803" pitchFamily="18" charset="0"/>
              </a:rPr>
              <a:t> retain trust for tax savings, asset and divorce protection, etc.</a:t>
            </a:r>
          </a:p>
          <a:p>
            <a:pPr>
              <a:spcBef>
                <a:spcPts val="1800"/>
              </a:spcBef>
              <a:buClr>
                <a:schemeClr val="tx1"/>
              </a:buClr>
              <a:buFontTx/>
              <a:buNone/>
              <a:defRPr/>
            </a:pPr>
            <a:endParaRPr lang="en-US" sz="1400" dirty="0">
              <a:cs typeface="Times New Roman" pitchFamily="18" charset="0"/>
            </a:endParaRPr>
          </a:p>
        </p:txBody>
      </p:sp>
      <p:sp>
        <p:nvSpPr>
          <p:cNvPr id="60419" name="Rectangle 2">
            <a:extLst>
              <a:ext uri="{FF2B5EF4-FFF2-40B4-BE49-F238E27FC236}">
                <a16:creationId xmlns:a16="http://schemas.microsoft.com/office/drawing/2014/main" id="{80392A36-DB50-175B-3A3E-B0C35E2917C7}"/>
              </a:ext>
            </a:extLst>
          </p:cNvPr>
          <p:cNvSpPr>
            <a:spLocks noGrp="1" noChangeArrowheads="1"/>
          </p:cNvSpPr>
          <p:nvPr>
            <p:ph type="title"/>
          </p:nvPr>
        </p:nvSpPr>
        <p:spPr>
          <a:xfrm>
            <a:off x="1981200" y="228600"/>
            <a:ext cx="7010400" cy="1143000"/>
          </a:xfrm>
        </p:spPr>
        <p:txBody>
          <a:bodyPr/>
          <a:lstStyle/>
          <a:p>
            <a:r>
              <a:rPr lang="en-US" altLang="en-US" sz="3600" b="1" dirty="0">
                <a:solidFill>
                  <a:schemeClr val="tx1"/>
                </a:solidFill>
                <a:latin typeface="Garamond" panose="02020404030301010803" pitchFamily="18" charset="0"/>
              </a:rPr>
              <a:t>Designing the Incentive </a:t>
            </a:r>
            <a:br>
              <a:rPr lang="en-US" altLang="en-US" sz="3600" b="1" dirty="0">
                <a:solidFill>
                  <a:schemeClr val="tx1"/>
                </a:solidFill>
                <a:latin typeface="Garamond" panose="02020404030301010803" pitchFamily="18" charset="0"/>
              </a:rPr>
            </a:br>
            <a:r>
              <a:rPr lang="en-US" altLang="en-US" sz="3600" b="1" dirty="0">
                <a:solidFill>
                  <a:schemeClr val="tx1"/>
                </a:solidFill>
                <a:latin typeface="Garamond" panose="02020404030301010803" pitchFamily="18" charset="0"/>
              </a:rPr>
              <a:t>Family Dynasty Trust: </a:t>
            </a:r>
          </a:p>
        </p:txBody>
      </p:sp>
      <p:sp>
        <p:nvSpPr>
          <p:cNvPr id="60420" name="Rectangle 4">
            <a:extLst>
              <a:ext uri="{FF2B5EF4-FFF2-40B4-BE49-F238E27FC236}">
                <a16:creationId xmlns:a16="http://schemas.microsoft.com/office/drawing/2014/main" id="{22A338C3-A1A9-FDD4-5C5B-38B23B739DAE}"/>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35A90DD-25CD-4543-B136-98F3A402C12E}" type="slidenum">
              <a:rPr lang="en-US" altLang="en-US" sz="1400">
                <a:latin typeface="Garamond" panose="02020404030301010803" pitchFamily="18" charset="0"/>
              </a:rPr>
              <a:pPr algn="r" eaLnBrk="1" hangingPunct="1">
                <a:spcBef>
                  <a:spcPct val="0"/>
                </a:spcBef>
                <a:buFontTx/>
                <a:buNone/>
              </a:pPr>
              <a:t>28</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3038445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B309CC56-E5B6-44A3-9EC2-5A01CC4DBF6F}"/>
              </a:ext>
            </a:extLst>
          </p:cNvPr>
          <p:cNvSpPr>
            <a:spLocks noGrp="1" noChangeArrowheads="1"/>
          </p:cNvSpPr>
          <p:nvPr>
            <p:ph type="body" idx="1"/>
          </p:nvPr>
        </p:nvSpPr>
        <p:spPr>
          <a:xfrm>
            <a:off x="208429" y="1524000"/>
            <a:ext cx="8727141" cy="5105400"/>
          </a:xfrm>
        </p:spPr>
        <p:txBody>
          <a:bodyPr/>
          <a:lstStyle/>
          <a:p>
            <a:pPr marL="345948" indent="-285750">
              <a:lnSpc>
                <a:spcPct val="120000"/>
              </a:lnSpc>
              <a:spcBef>
                <a:spcPts val="1200"/>
              </a:spcBef>
              <a:buFont typeface="Arial" panose="020B0604020202020204" pitchFamily="34" charset="0"/>
              <a:buChar char="•"/>
              <a:defRPr/>
            </a:pPr>
            <a:r>
              <a:rPr lang="en-US" sz="1800" b="1" u="sng" dirty="0">
                <a:latin typeface="Garamond" pitchFamily="18" charset="0"/>
              </a:rPr>
              <a:t>Motivation</a:t>
            </a:r>
            <a:r>
              <a:rPr lang="en-US" sz="1800" dirty="0">
                <a:latin typeface="Garamond" pitchFamily="18" charset="0"/>
              </a:rPr>
              <a:t>:</a:t>
            </a:r>
            <a:r>
              <a:rPr lang="en-US" sz="1800" b="1" u="sng" dirty="0">
                <a:latin typeface="Garamond" pitchFamily="18" charset="0"/>
              </a:rPr>
              <a:t> </a:t>
            </a:r>
          </a:p>
          <a:p>
            <a:pPr marL="745998" lvl="1">
              <a:lnSpc>
                <a:spcPct val="120000"/>
              </a:lnSpc>
              <a:spcBef>
                <a:spcPts val="1200"/>
              </a:spcBef>
              <a:buFont typeface="Garamond" panose="02020404030301010803" pitchFamily="18" charset="0"/>
              <a:buChar char="–"/>
              <a:defRPr/>
            </a:pPr>
            <a:r>
              <a:rPr lang="en-US" sz="1600" b="1" u="sng" dirty="0">
                <a:latin typeface="Garamond" pitchFamily="18" charset="0"/>
              </a:rPr>
              <a:t>External</a:t>
            </a:r>
            <a:r>
              <a:rPr lang="en-US" sz="1600" u="sng" dirty="0">
                <a:latin typeface="Garamond" pitchFamily="18" charset="0"/>
              </a:rPr>
              <a:t> </a:t>
            </a:r>
            <a:r>
              <a:rPr lang="en-US" sz="1600" b="1" u="sng" dirty="0">
                <a:latin typeface="Garamond" pitchFamily="18" charset="0"/>
              </a:rPr>
              <a:t>Motivation</a:t>
            </a:r>
            <a:r>
              <a:rPr lang="en-US" sz="1600" b="1" dirty="0">
                <a:latin typeface="Garamond" pitchFamily="18" charset="0"/>
              </a:rPr>
              <a:t>: </a:t>
            </a:r>
            <a:r>
              <a:rPr lang="en-US" sz="1600" dirty="0">
                <a:latin typeface="Garamond" pitchFamily="18" charset="0"/>
              </a:rPr>
              <a:t>(act done for outward reward or fear of failure) </a:t>
            </a:r>
          </a:p>
          <a:p>
            <a:pPr marL="745998" lvl="1">
              <a:lnSpc>
                <a:spcPct val="120000"/>
              </a:lnSpc>
              <a:spcBef>
                <a:spcPts val="1200"/>
              </a:spcBef>
              <a:buFont typeface="Garamond" panose="02020404030301010803" pitchFamily="18" charset="0"/>
              <a:buChar char="–"/>
              <a:defRPr/>
            </a:pPr>
            <a:r>
              <a:rPr lang="en-US" sz="1600" b="1" u="sng" dirty="0">
                <a:latin typeface="Garamond" pitchFamily="18" charset="0"/>
              </a:rPr>
              <a:t>Internal</a:t>
            </a:r>
            <a:r>
              <a:rPr lang="en-US" sz="1600" u="sng" dirty="0">
                <a:latin typeface="Garamond" pitchFamily="18" charset="0"/>
              </a:rPr>
              <a:t>  </a:t>
            </a:r>
            <a:r>
              <a:rPr lang="en-US" sz="1600" b="1" u="sng" dirty="0">
                <a:latin typeface="Garamond" pitchFamily="18" charset="0"/>
              </a:rPr>
              <a:t>Motivation</a:t>
            </a:r>
            <a:r>
              <a:rPr lang="en-US" sz="1600" b="1" dirty="0">
                <a:latin typeface="Garamond" pitchFamily="18" charset="0"/>
              </a:rPr>
              <a:t>: </a:t>
            </a:r>
            <a:r>
              <a:rPr lang="en-US" sz="1600" dirty="0">
                <a:latin typeface="Garamond" pitchFamily="18" charset="0"/>
              </a:rPr>
              <a:t>(act done for its own sake and because they enjoy it, i.e. enthusiasm and passion)</a:t>
            </a:r>
          </a:p>
          <a:p>
            <a:pPr marL="745998" lvl="1">
              <a:lnSpc>
                <a:spcPct val="120000"/>
              </a:lnSpc>
              <a:spcBef>
                <a:spcPts val="1200"/>
              </a:spcBef>
              <a:buFont typeface="Garamond" panose="02020404030301010803" pitchFamily="18" charset="0"/>
              <a:buChar char="–"/>
              <a:defRPr/>
            </a:pPr>
            <a:r>
              <a:rPr lang="en-US" sz="1600" b="1" u="sng" dirty="0">
                <a:latin typeface="Garamond" pitchFamily="18" charset="0"/>
              </a:rPr>
              <a:t>Motivation Summary</a:t>
            </a:r>
            <a:r>
              <a:rPr lang="en-US" sz="1600" b="1" dirty="0">
                <a:latin typeface="Garamond" pitchFamily="18" charset="0"/>
              </a:rPr>
              <a:t>:</a:t>
            </a:r>
          </a:p>
          <a:p>
            <a:pPr marL="1146048" lvl="2">
              <a:lnSpc>
                <a:spcPct val="120000"/>
              </a:lnSpc>
              <a:spcBef>
                <a:spcPts val="1200"/>
              </a:spcBef>
              <a:buFont typeface="Wingdings" panose="05000000000000000000" pitchFamily="2" charset="2"/>
              <a:buChar char="Ø"/>
              <a:defRPr/>
            </a:pPr>
            <a:r>
              <a:rPr lang="en-US" sz="1600" dirty="0">
                <a:latin typeface="Garamond" pitchFamily="18" charset="0"/>
              </a:rPr>
              <a:t>Want motivation to come from inside not be supplied from outside;</a:t>
            </a:r>
          </a:p>
          <a:p>
            <a:pPr marL="1146048" lvl="2">
              <a:lnSpc>
                <a:spcPct val="120000"/>
              </a:lnSpc>
              <a:spcBef>
                <a:spcPts val="1200"/>
              </a:spcBef>
              <a:buFont typeface="Wingdings" panose="05000000000000000000" pitchFamily="2" charset="2"/>
              <a:buChar char="Ø"/>
              <a:defRPr/>
            </a:pPr>
            <a:r>
              <a:rPr lang="en-US" sz="1600" dirty="0">
                <a:latin typeface="Garamond" pitchFamily="18" charset="0"/>
              </a:rPr>
              <a:t>Money and material goods are external and happiness is internal;</a:t>
            </a:r>
          </a:p>
          <a:p>
            <a:pPr marL="1146048" lvl="2">
              <a:lnSpc>
                <a:spcPct val="120000"/>
              </a:lnSpc>
              <a:spcBef>
                <a:spcPts val="1200"/>
              </a:spcBef>
              <a:buFont typeface="Wingdings" panose="05000000000000000000" pitchFamily="2" charset="2"/>
              <a:buChar char="Ø"/>
              <a:defRPr/>
            </a:pPr>
            <a:r>
              <a:rPr lang="en-US" sz="1600" dirty="0">
                <a:latin typeface="Garamond" pitchFamily="18" charset="0"/>
              </a:rPr>
              <a:t>Training process for families;</a:t>
            </a:r>
          </a:p>
          <a:p>
            <a:pPr marL="1146048" lvl="2">
              <a:lnSpc>
                <a:spcPct val="120000"/>
              </a:lnSpc>
              <a:spcBef>
                <a:spcPts val="1200"/>
              </a:spcBef>
              <a:buFont typeface="Wingdings" panose="05000000000000000000" pitchFamily="2" charset="2"/>
              <a:buChar char="Ø"/>
              <a:defRPr/>
            </a:pPr>
            <a:r>
              <a:rPr lang="en-US" sz="1600" dirty="0">
                <a:latin typeface="Garamond" pitchFamily="18" charset="0"/>
              </a:rPr>
              <a:t>Handing down values can be achieved in a more positive, less threatening manner through charitable endeavors (</a:t>
            </a:r>
            <a:r>
              <a:rPr lang="en-US" sz="1600" i="1" dirty="0" err="1">
                <a:latin typeface="Garamond" pitchFamily="18" charset="0"/>
              </a:rPr>
              <a:t>Calibre</a:t>
            </a:r>
            <a:r>
              <a:rPr lang="en-US" sz="1600" dirty="0">
                <a:latin typeface="Garamond" pitchFamily="18" charset="0"/>
              </a:rPr>
              <a:t>); </a:t>
            </a:r>
          </a:p>
          <a:p>
            <a:pPr>
              <a:lnSpc>
                <a:spcPct val="114000"/>
              </a:lnSpc>
              <a:spcBef>
                <a:spcPts val="1200"/>
              </a:spcBef>
              <a:buClr>
                <a:schemeClr val="tx1"/>
              </a:buClr>
              <a:buFont typeface="Arial" panose="020B0604020202020204" pitchFamily="34" charset="0"/>
              <a:buChar char="•"/>
              <a:defRPr/>
            </a:pPr>
            <a:r>
              <a:rPr lang="en-US" sz="1800" b="1" u="sng" dirty="0">
                <a:latin typeface="Garamond" pitchFamily="18" charset="0"/>
                <a:cs typeface="Times New Roman" pitchFamily="18" charset="0"/>
              </a:rPr>
              <a:t>Best</a:t>
            </a:r>
            <a:r>
              <a:rPr lang="en-US" sz="1800" dirty="0">
                <a:latin typeface="Garamond" pitchFamily="18" charset="0"/>
                <a:cs typeface="Times New Roman" pitchFamily="18" charset="0"/>
              </a:rPr>
              <a:t>: If “</a:t>
            </a:r>
            <a:r>
              <a:rPr lang="en-US" sz="1800" b="1" u="sng" dirty="0">
                <a:latin typeface="Garamond" pitchFamily="18" charset="0"/>
                <a:cs typeface="Times New Roman" pitchFamily="18" charset="0"/>
              </a:rPr>
              <a:t>Directed</a:t>
            </a:r>
            <a:r>
              <a:rPr lang="en-US" sz="1800" dirty="0">
                <a:latin typeface="Garamond" pitchFamily="18" charset="0"/>
                <a:cs typeface="Times New Roman" pitchFamily="18" charset="0"/>
              </a:rPr>
              <a:t>” regarding </a:t>
            </a:r>
            <a:r>
              <a:rPr lang="en-US" sz="1800" b="1" u="sng" dirty="0">
                <a:latin typeface="Garamond" pitchFamily="18" charset="0"/>
                <a:cs typeface="Times New Roman" pitchFamily="18" charset="0"/>
              </a:rPr>
              <a:t>trust administration</a:t>
            </a:r>
            <a:r>
              <a:rPr lang="en-US" sz="1800" dirty="0">
                <a:latin typeface="Garamond" pitchFamily="18" charset="0"/>
                <a:cs typeface="Times New Roman" pitchFamily="18" charset="0"/>
              </a:rPr>
              <a:t> and </a:t>
            </a:r>
            <a:r>
              <a:rPr lang="en-US" sz="1800" b="1" u="sng" dirty="0">
                <a:latin typeface="Garamond" pitchFamily="18" charset="0"/>
                <a:cs typeface="Times New Roman" pitchFamily="18" charset="0"/>
              </a:rPr>
              <a:t>discretionary</a:t>
            </a:r>
            <a:r>
              <a:rPr lang="en-US" sz="1800" dirty="0">
                <a:latin typeface="Garamond" pitchFamily="18" charset="0"/>
                <a:cs typeface="Times New Roman" pitchFamily="18" charset="0"/>
              </a:rPr>
              <a:t> regarding </a:t>
            </a:r>
            <a:r>
              <a:rPr lang="en-US" sz="1800" b="1" u="sng" dirty="0">
                <a:latin typeface="Garamond" pitchFamily="18" charset="0"/>
                <a:cs typeface="Times New Roman" pitchFamily="18" charset="0"/>
              </a:rPr>
              <a:t>distributions</a:t>
            </a:r>
            <a:endParaRPr lang="en-US" sz="1800" dirty="0">
              <a:latin typeface="Garamond" pitchFamily="18" charset="0"/>
              <a:cs typeface="Times New Roman" pitchFamily="18" charset="0"/>
            </a:endParaRPr>
          </a:p>
          <a:p>
            <a:pPr>
              <a:spcBef>
                <a:spcPts val="1800"/>
              </a:spcBef>
              <a:buClr>
                <a:schemeClr val="tx1"/>
              </a:buClr>
              <a:buFontTx/>
              <a:buNone/>
              <a:defRPr/>
            </a:pPr>
            <a:endParaRPr lang="en-US" sz="1400" dirty="0">
              <a:cs typeface="Times New Roman" pitchFamily="18" charset="0"/>
            </a:endParaRPr>
          </a:p>
        </p:txBody>
      </p:sp>
      <p:sp>
        <p:nvSpPr>
          <p:cNvPr id="60419" name="Rectangle 2">
            <a:extLst>
              <a:ext uri="{FF2B5EF4-FFF2-40B4-BE49-F238E27FC236}">
                <a16:creationId xmlns:a16="http://schemas.microsoft.com/office/drawing/2014/main" id="{80392A36-DB50-175B-3A3E-B0C35E2917C7}"/>
              </a:ext>
            </a:extLst>
          </p:cNvPr>
          <p:cNvSpPr>
            <a:spLocks noGrp="1" noChangeArrowheads="1"/>
          </p:cNvSpPr>
          <p:nvPr>
            <p:ph type="title"/>
          </p:nvPr>
        </p:nvSpPr>
        <p:spPr>
          <a:xfrm>
            <a:off x="2133600" y="233082"/>
            <a:ext cx="7010400" cy="1143000"/>
          </a:xfrm>
        </p:spPr>
        <p:txBody>
          <a:bodyPr/>
          <a:lstStyle/>
          <a:p>
            <a:r>
              <a:rPr lang="en-US" altLang="en-US" sz="3600" b="1" dirty="0">
                <a:solidFill>
                  <a:schemeClr val="tx1"/>
                </a:solidFill>
                <a:latin typeface="Garamond" panose="02020404030301010803" pitchFamily="18" charset="0"/>
              </a:rPr>
              <a:t>Designing the Incentive </a:t>
            </a:r>
            <a:br>
              <a:rPr lang="en-US" altLang="en-US" sz="3600" b="1" dirty="0">
                <a:solidFill>
                  <a:schemeClr val="tx1"/>
                </a:solidFill>
                <a:latin typeface="Garamond" panose="02020404030301010803" pitchFamily="18" charset="0"/>
              </a:rPr>
            </a:br>
            <a:r>
              <a:rPr lang="en-US" altLang="en-US" sz="3600" b="1" dirty="0">
                <a:solidFill>
                  <a:schemeClr val="tx1"/>
                </a:solidFill>
                <a:latin typeface="Garamond" panose="02020404030301010803" pitchFamily="18" charset="0"/>
              </a:rPr>
              <a:t>Family Dynasty Trust (cont’d): </a:t>
            </a:r>
          </a:p>
        </p:txBody>
      </p:sp>
      <p:sp>
        <p:nvSpPr>
          <p:cNvPr id="60420" name="Rectangle 4">
            <a:extLst>
              <a:ext uri="{FF2B5EF4-FFF2-40B4-BE49-F238E27FC236}">
                <a16:creationId xmlns:a16="http://schemas.microsoft.com/office/drawing/2014/main" id="{22A338C3-A1A9-FDD4-5C5B-38B23B739DAE}"/>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35A90DD-25CD-4543-B136-98F3A402C12E}" type="slidenum">
              <a:rPr lang="en-US" altLang="en-US" sz="1400">
                <a:latin typeface="Garamond" panose="02020404030301010803" pitchFamily="18" charset="0"/>
              </a:rPr>
              <a:pPr algn="r" eaLnBrk="1" hangingPunct="1">
                <a:spcBef>
                  <a:spcPct val="0"/>
                </a:spcBef>
                <a:buFontTx/>
                <a:buNone/>
              </a:pPr>
              <a:t>29</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376957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600" y="1485900"/>
            <a:ext cx="8548116" cy="5164491"/>
          </a:xfrm>
          <a:prstGeom prst="rect">
            <a:avLst/>
          </a:prstGeom>
        </p:spPr>
        <p:txBody>
          <a:bodyPr vert="horz" wrap="square" lIns="0" tIns="12065" rIns="0" bIns="0" rtlCol="0">
            <a:spAutoFit/>
          </a:bodyPr>
          <a:lstStyle/>
          <a:p>
            <a:pPr marL="393065" indent="-342265">
              <a:lnSpc>
                <a:spcPct val="150000"/>
              </a:lnSpc>
              <a:spcBef>
                <a:spcPts val="1500"/>
              </a:spcBef>
              <a:buFont typeface="Garamond"/>
              <a:buChar char="•"/>
              <a:tabLst>
                <a:tab pos="393065" algn="l"/>
                <a:tab pos="4667885" algn="l"/>
                <a:tab pos="4808220" algn="l"/>
              </a:tabLst>
            </a:pPr>
            <a:r>
              <a:rPr sz="2200" b="1" u="sng" dirty="0">
                <a:uFill>
                  <a:solidFill>
                    <a:srgbClr val="000000"/>
                  </a:solidFill>
                </a:uFill>
                <a:latin typeface="Garamond"/>
                <a:cs typeface="Garamond"/>
              </a:rPr>
              <a:t>The</a:t>
            </a:r>
            <a:r>
              <a:rPr sz="2200" b="1" u="sng" spc="-75" dirty="0">
                <a:uFill>
                  <a:solidFill>
                    <a:srgbClr val="000000"/>
                  </a:solidFill>
                </a:uFill>
                <a:latin typeface="Garamond"/>
                <a:cs typeface="Garamond"/>
              </a:rPr>
              <a:t> </a:t>
            </a:r>
            <a:r>
              <a:rPr sz="2200" b="1" u="sng" dirty="0">
                <a:uFill>
                  <a:solidFill>
                    <a:srgbClr val="000000"/>
                  </a:solidFill>
                </a:uFill>
                <a:latin typeface="Garamond"/>
                <a:cs typeface="Garamond"/>
              </a:rPr>
              <a:t>Greatest</a:t>
            </a:r>
            <a:r>
              <a:rPr sz="2200" b="1" u="sng" spc="-55" dirty="0">
                <a:uFill>
                  <a:solidFill>
                    <a:srgbClr val="000000"/>
                  </a:solidFill>
                </a:uFill>
                <a:latin typeface="Garamond"/>
                <a:cs typeface="Garamond"/>
              </a:rPr>
              <a:t> </a:t>
            </a:r>
            <a:r>
              <a:rPr sz="2200" b="1" u="sng" dirty="0">
                <a:uFill>
                  <a:solidFill>
                    <a:srgbClr val="000000"/>
                  </a:solidFill>
                </a:uFill>
                <a:latin typeface="Garamond"/>
                <a:cs typeface="Garamond"/>
              </a:rPr>
              <a:t>Generation</a:t>
            </a:r>
            <a:r>
              <a:rPr sz="2200" b="1" spc="-30" dirty="0">
                <a:latin typeface="Garamond"/>
                <a:cs typeface="Garamond"/>
              </a:rPr>
              <a:t> </a:t>
            </a:r>
            <a:r>
              <a:rPr lang="en-US" sz="2200" spc="-30" dirty="0">
                <a:latin typeface="Garamond"/>
                <a:cs typeface="Garamond"/>
              </a:rPr>
              <a:t>– born 1901-1927 </a:t>
            </a:r>
            <a:endParaRPr sz="3200" dirty="0">
              <a:latin typeface="Garamond"/>
              <a:cs typeface="Garamond"/>
            </a:endParaRPr>
          </a:p>
          <a:p>
            <a:pPr marL="393065" indent="-342265">
              <a:lnSpc>
                <a:spcPct val="150000"/>
              </a:lnSpc>
              <a:spcBef>
                <a:spcPts val="1500"/>
              </a:spcBef>
              <a:buFont typeface="Garamond"/>
              <a:buChar char="•"/>
              <a:tabLst>
                <a:tab pos="393065" algn="l"/>
                <a:tab pos="4509770" algn="l"/>
                <a:tab pos="4650105" algn="l"/>
              </a:tabLst>
            </a:pPr>
            <a:r>
              <a:rPr sz="2200" b="1" u="sng" dirty="0">
                <a:uFill>
                  <a:solidFill>
                    <a:srgbClr val="000000"/>
                  </a:solidFill>
                </a:uFill>
                <a:latin typeface="Garamond"/>
                <a:cs typeface="Garamond"/>
              </a:rPr>
              <a:t>The</a:t>
            </a:r>
            <a:r>
              <a:rPr sz="2200" b="1" u="sng" spc="-65" dirty="0">
                <a:uFill>
                  <a:solidFill>
                    <a:srgbClr val="000000"/>
                  </a:solidFill>
                </a:uFill>
                <a:latin typeface="Garamond"/>
                <a:cs typeface="Garamond"/>
              </a:rPr>
              <a:t> </a:t>
            </a:r>
            <a:r>
              <a:rPr sz="2200" b="1" u="sng" dirty="0">
                <a:uFill>
                  <a:solidFill>
                    <a:srgbClr val="000000"/>
                  </a:solidFill>
                </a:uFill>
                <a:latin typeface="Garamond"/>
                <a:cs typeface="Garamond"/>
              </a:rPr>
              <a:t>Silent</a:t>
            </a:r>
            <a:r>
              <a:rPr sz="2200" b="1" u="sng" spc="-30" dirty="0">
                <a:uFill>
                  <a:solidFill>
                    <a:srgbClr val="000000"/>
                  </a:solidFill>
                </a:uFill>
                <a:latin typeface="Garamond"/>
                <a:cs typeface="Garamond"/>
              </a:rPr>
              <a:t> </a:t>
            </a:r>
            <a:r>
              <a:rPr sz="2200" b="1" u="sng" dirty="0">
                <a:uFill>
                  <a:solidFill>
                    <a:srgbClr val="000000"/>
                  </a:solidFill>
                </a:uFill>
                <a:latin typeface="Garamond"/>
                <a:cs typeface="Garamond"/>
              </a:rPr>
              <a:t>Generation</a:t>
            </a:r>
            <a:r>
              <a:rPr sz="2200" b="1" spc="-30" dirty="0">
                <a:latin typeface="Garamond"/>
                <a:cs typeface="Garamond"/>
              </a:rPr>
              <a:t> </a:t>
            </a:r>
            <a:r>
              <a:rPr lang="en-US" sz="2200" spc="-20" dirty="0">
                <a:latin typeface="Garamond"/>
                <a:cs typeface="Garamond"/>
              </a:rPr>
              <a:t>– born 1928-1945</a:t>
            </a:r>
            <a:endParaRPr lang="en-US" sz="3200" dirty="0">
              <a:latin typeface="Garamond"/>
              <a:cs typeface="Garamond"/>
            </a:endParaRPr>
          </a:p>
          <a:p>
            <a:pPr marL="393065" indent="-342265">
              <a:lnSpc>
                <a:spcPct val="150000"/>
              </a:lnSpc>
              <a:spcBef>
                <a:spcPts val="1500"/>
              </a:spcBef>
              <a:buFont typeface="Garamond"/>
              <a:buChar char="•"/>
              <a:tabLst>
                <a:tab pos="393065" algn="l"/>
                <a:tab pos="5236845" algn="l"/>
                <a:tab pos="5377180" algn="l"/>
              </a:tabLst>
            </a:pPr>
            <a:r>
              <a:rPr sz="2200" b="1" u="sng" dirty="0">
                <a:uFill>
                  <a:solidFill>
                    <a:srgbClr val="000000"/>
                  </a:solidFill>
                </a:uFill>
                <a:latin typeface="Garamond"/>
                <a:cs typeface="Garamond"/>
              </a:rPr>
              <a:t>The</a:t>
            </a:r>
            <a:r>
              <a:rPr sz="2200" b="1" u="sng" spc="-60" dirty="0">
                <a:uFill>
                  <a:solidFill>
                    <a:srgbClr val="000000"/>
                  </a:solidFill>
                </a:uFill>
                <a:latin typeface="Garamond"/>
                <a:cs typeface="Garamond"/>
              </a:rPr>
              <a:t> </a:t>
            </a:r>
            <a:r>
              <a:rPr sz="2200" b="1" u="sng" dirty="0">
                <a:uFill>
                  <a:solidFill>
                    <a:srgbClr val="000000"/>
                  </a:solidFill>
                </a:uFill>
                <a:latin typeface="Garamond"/>
                <a:cs typeface="Garamond"/>
              </a:rPr>
              <a:t>Baby</a:t>
            </a:r>
            <a:r>
              <a:rPr sz="2200" b="1" u="sng" spc="-60" dirty="0">
                <a:uFill>
                  <a:solidFill>
                    <a:srgbClr val="000000"/>
                  </a:solidFill>
                </a:uFill>
                <a:latin typeface="Garamond"/>
                <a:cs typeface="Garamond"/>
              </a:rPr>
              <a:t> </a:t>
            </a:r>
            <a:r>
              <a:rPr sz="2200" b="1" u="sng" dirty="0">
                <a:uFill>
                  <a:solidFill>
                    <a:srgbClr val="000000"/>
                  </a:solidFill>
                </a:uFill>
                <a:latin typeface="Garamond"/>
                <a:cs typeface="Garamond"/>
              </a:rPr>
              <a:t>Boom</a:t>
            </a:r>
            <a:r>
              <a:rPr sz="2200" b="1" u="sng" spc="-35" dirty="0">
                <a:uFill>
                  <a:solidFill>
                    <a:srgbClr val="000000"/>
                  </a:solidFill>
                </a:uFill>
                <a:latin typeface="Garamond"/>
                <a:cs typeface="Garamond"/>
              </a:rPr>
              <a:t> </a:t>
            </a:r>
            <a:r>
              <a:rPr sz="2200" b="1" u="sng" dirty="0">
                <a:uFill>
                  <a:solidFill>
                    <a:srgbClr val="000000"/>
                  </a:solidFill>
                </a:uFill>
                <a:latin typeface="Garamond"/>
                <a:cs typeface="Garamond"/>
              </a:rPr>
              <a:t>Generation</a:t>
            </a:r>
            <a:r>
              <a:rPr sz="2200" b="1" spc="-25" dirty="0">
                <a:latin typeface="Garamond"/>
                <a:cs typeface="Garamond"/>
              </a:rPr>
              <a:t> </a:t>
            </a:r>
            <a:r>
              <a:rPr lang="en-US" sz="2200" spc="-20" dirty="0">
                <a:latin typeface="Garamond"/>
                <a:cs typeface="Garamond"/>
              </a:rPr>
              <a:t>– born 1946-1964</a:t>
            </a:r>
            <a:endParaRPr sz="3200" dirty="0">
              <a:latin typeface="Garamond"/>
              <a:cs typeface="Garamond"/>
            </a:endParaRPr>
          </a:p>
          <a:p>
            <a:pPr marL="393065" indent="-342265">
              <a:lnSpc>
                <a:spcPct val="150000"/>
              </a:lnSpc>
              <a:spcBef>
                <a:spcPts val="1500"/>
              </a:spcBef>
              <a:buFont typeface="Garamond"/>
              <a:buChar char="•"/>
              <a:tabLst>
                <a:tab pos="393065" algn="l"/>
                <a:tab pos="3485515" algn="l"/>
                <a:tab pos="3625850" algn="l"/>
              </a:tabLst>
            </a:pPr>
            <a:r>
              <a:rPr sz="2200" b="1" u="sng" dirty="0">
                <a:uFill>
                  <a:solidFill>
                    <a:srgbClr val="000000"/>
                  </a:solidFill>
                </a:uFill>
                <a:latin typeface="Garamond"/>
                <a:cs typeface="Garamond"/>
              </a:rPr>
              <a:t>Generation</a:t>
            </a:r>
            <a:r>
              <a:rPr sz="2200" b="1" u="sng" spc="-15" dirty="0">
                <a:uFill>
                  <a:solidFill>
                    <a:srgbClr val="000000"/>
                  </a:solidFill>
                </a:uFill>
                <a:latin typeface="Garamond"/>
                <a:cs typeface="Garamond"/>
              </a:rPr>
              <a:t> </a:t>
            </a:r>
            <a:r>
              <a:rPr sz="2200" b="1" u="sng" dirty="0">
                <a:uFill>
                  <a:solidFill>
                    <a:srgbClr val="000000"/>
                  </a:solidFill>
                </a:uFill>
                <a:latin typeface="Garamond"/>
                <a:cs typeface="Garamond"/>
              </a:rPr>
              <a:t>X</a:t>
            </a:r>
            <a:r>
              <a:rPr sz="2200" b="1" spc="-45" dirty="0">
                <a:latin typeface="Garamond"/>
                <a:cs typeface="Garamond"/>
              </a:rPr>
              <a:t> </a:t>
            </a:r>
            <a:r>
              <a:rPr lang="en-US" sz="2200" spc="-20" dirty="0">
                <a:latin typeface="Garamond"/>
                <a:cs typeface="Garamond"/>
              </a:rPr>
              <a:t>– born 1965-1980</a:t>
            </a:r>
            <a:endParaRPr sz="3200" dirty="0">
              <a:latin typeface="Garamond"/>
              <a:cs typeface="Garamond"/>
            </a:endParaRPr>
          </a:p>
          <a:p>
            <a:pPr marL="393065" indent="-342265">
              <a:lnSpc>
                <a:spcPct val="150000"/>
              </a:lnSpc>
              <a:spcBef>
                <a:spcPts val="1500"/>
              </a:spcBef>
              <a:buFont typeface="Garamond"/>
              <a:buChar char="•"/>
              <a:tabLst>
                <a:tab pos="393065" algn="l"/>
                <a:tab pos="4500245" algn="l"/>
                <a:tab pos="4639310" algn="l"/>
              </a:tabLst>
            </a:pPr>
            <a:r>
              <a:rPr sz="2200" b="1" u="sng" dirty="0">
                <a:uFill>
                  <a:solidFill>
                    <a:srgbClr val="000000"/>
                  </a:solidFill>
                </a:uFill>
                <a:latin typeface="Garamond"/>
                <a:cs typeface="Garamond"/>
              </a:rPr>
              <a:t>Millennial</a:t>
            </a:r>
            <a:r>
              <a:rPr sz="2200" b="1" u="sng" spc="-85" dirty="0">
                <a:uFill>
                  <a:solidFill>
                    <a:srgbClr val="000000"/>
                  </a:solidFill>
                </a:uFill>
                <a:latin typeface="Garamond"/>
                <a:cs typeface="Garamond"/>
              </a:rPr>
              <a:t> </a:t>
            </a:r>
            <a:r>
              <a:rPr sz="2200" b="1" u="sng" dirty="0">
                <a:uFill>
                  <a:solidFill>
                    <a:srgbClr val="000000"/>
                  </a:solidFill>
                </a:uFill>
                <a:latin typeface="Garamond"/>
                <a:cs typeface="Garamond"/>
              </a:rPr>
              <a:t>Generation</a:t>
            </a:r>
            <a:r>
              <a:rPr sz="2200" b="1" spc="-55" dirty="0">
                <a:latin typeface="Garamond"/>
                <a:cs typeface="Garamond"/>
              </a:rPr>
              <a:t> </a:t>
            </a:r>
            <a:r>
              <a:rPr lang="en-US" sz="2200" spc="-20" dirty="0">
                <a:latin typeface="Garamond"/>
                <a:cs typeface="Garamond"/>
              </a:rPr>
              <a:t>– born 1981 - 1996</a:t>
            </a:r>
            <a:endParaRPr sz="3200" dirty="0">
              <a:latin typeface="Garamond"/>
              <a:cs typeface="Garamond"/>
            </a:endParaRPr>
          </a:p>
          <a:p>
            <a:pPr marL="393065" indent="-342265">
              <a:lnSpc>
                <a:spcPct val="150000"/>
              </a:lnSpc>
              <a:spcBef>
                <a:spcPts val="1500"/>
              </a:spcBef>
              <a:buFont typeface="Garamond"/>
              <a:buChar char="•"/>
              <a:tabLst>
                <a:tab pos="393065" algn="l"/>
                <a:tab pos="5850890" algn="l"/>
                <a:tab pos="5991225" algn="l"/>
              </a:tabLst>
            </a:pPr>
            <a:r>
              <a:rPr sz="2200" b="1" u="sng" spc="-10" dirty="0">
                <a:uFill>
                  <a:solidFill>
                    <a:srgbClr val="000000"/>
                  </a:solidFill>
                </a:uFill>
                <a:latin typeface="Garamond"/>
                <a:cs typeface="Garamond"/>
              </a:rPr>
              <a:t>Generation</a:t>
            </a:r>
            <a:r>
              <a:rPr sz="2200" b="1" u="sng" spc="85" dirty="0">
                <a:uFill>
                  <a:solidFill>
                    <a:srgbClr val="000000"/>
                  </a:solidFill>
                </a:uFill>
                <a:latin typeface="Garamond"/>
                <a:cs typeface="Garamond"/>
              </a:rPr>
              <a:t> </a:t>
            </a:r>
            <a:r>
              <a:rPr sz="2200" b="1" u="sng" dirty="0">
                <a:uFill>
                  <a:solidFill>
                    <a:srgbClr val="000000"/>
                  </a:solidFill>
                </a:uFill>
                <a:latin typeface="Garamond"/>
                <a:cs typeface="Garamond"/>
              </a:rPr>
              <a:t>Z</a:t>
            </a:r>
            <a:r>
              <a:rPr sz="2200" b="1" spc="20" dirty="0">
                <a:latin typeface="Garamond"/>
                <a:cs typeface="Garamond"/>
              </a:rPr>
              <a:t> </a:t>
            </a:r>
            <a:r>
              <a:rPr lang="en-US" sz="2200" spc="-20" dirty="0">
                <a:latin typeface="Garamond"/>
                <a:cs typeface="Garamond"/>
              </a:rPr>
              <a:t>– born 1996 – 2012</a:t>
            </a:r>
          </a:p>
          <a:p>
            <a:pPr marL="393065" indent="-342265">
              <a:lnSpc>
                <a:spcPct val="150000"/>
              </a:lnSpc>
              <a:spcBef>
                <a:spcPts val="1500"/>
              </a:spcBef>
              <a:buFont typeface="Garamond"/>
              <a:buChar char="•"/>
              <a:tabLst>
                <a:tab pos="393065" algn="l"/>
                <a:tab pos="5850890" algn="l"/>
                <a:tab pos="5991225" algn="l"/>
              </a:tabLst>
            </a:pPr>
            <a:r>
              <a:rPr lang="en-US" sz="2200" b="1" u="sng" spc="-20" dirty="0">
                <a:latin typeface="Garamond"/>
                <a:cs typeface="Garamond"/>
              </a:rPr>
              <a:t>Generation Alpha </a:t>
            </a:r>
            <a:r>
              <a:rPr lang="en-US" sz="2200" spc="-20" dirty="0">
                <a:latin typeface="Garamond"/>
                <a:cs typeface="Garamond"/>
              </a:rPr>
              <a:t>– born 2013 – 2025</a:t>
            </a:r>
            <a:endParaRPr sz="2300" dirty="0">
              <a:latin typeface="Garamond"/>
              <a:cs typeface="Garamond"/>
            </a:endParaRPr>
          </a:p>
          <a:p>
            <a:pPr marL="50800">
              <a:lnSpc>
                <a:spcPct val="150000"/>
              </a:lnSpc>
              <a:spcBef>
                <a:spcPts val="1500"/>
              </a:spcBef>
            </a:pPr>
            <a:r>
              <a:rPr sz="1200" b="1" u="sng" dirty="0">
                <a:solidFill>
                  <a:srgbClr val="001F5F"/>
                </a:solidFill>
                <a:uFill>
                  <a:solidFill>
                    <a:srgbClr val="001F5F"/>
                  </a:solidFill>
                </a:uFill>
                <a:latin typeface="Garamond"/>
                <a:cs typeface="Garamond"/>
              </a:rPr>
              <a:t>Source</a:t>
            </a:r>
            <a:r>
              <a:rPr sz="1200" b="1" dirty="0">
                <a:solidFill>
                  <a:srgbClr val="001F5F"/>
                </a:solidFill>
                <a:latin typeface="Garamond"/>
                <a:cs typeface="Garamond"/>
              </a:rPr>
              <a:t>:</a:t>
            </a:r>
            <a:r>
              <a:rPr sz="1200" b="1" spc="-30" dirty="0">
                <a:solidFill>
                  <a:srgbClr val="001F5F"/>
                </a:solidFill>
                <a:latin typeface="Garamond"/>
                <a:cs typeface="Garamond"/>
              </a:rPr>
              <a:t> </a:t>
            </a:r>
            <a:r>
              <a:rPr lang="en-US" sz="1200" i="1" spc="-30" dirty="0">
                <a:solidFill>
                  <a:schemeClr val="tx1"/>
                </a:solidFill>
                <a:latin typeface="Garamond"/>
                <a:cs typeface="Garamond"/>
              </a:rPr>
              <a:t>Care Givers of America</a:t>
            </a:r>
            <a:r>
              <a:rPr sz="1200" i="1" dirty="0">
                <a:solidFill>
                  <a:schemeClr val="tx1"/>
                </a:solidFill>
                <a:latin typeface="Garamond"/>
                <a:cs typeface="Garamond"/>
              </a:rPr>
              <a:t>,</a:t>
            </a:r>
            <a:r>
              <a:rPr sz="1200" i="1" spc="-15" dirty="0">
                <a:solidFill>
                  <a:schemeClr val="tx1"/>
                </a:solidFill>
                <a:latin typeface="Garamond"/>
                <a:cs typeface="Garamond"/>
              </a:rPr>
              <a:t> </a:t>
            </a:r>
            <a:r>
              <a:rPr sz="1200" dirty="0">
                <a:solidFill>
                  <a:schemeClr val="tx1"/>
                </a:solidFill>
                <a:latin typeface="Garamond"/>
                <a:cs typeface="Garamond"/>
              </a:rPr>
              <a:t>“</a:t>
            </a:r>
            <a:r>
              <a:rPr lang="en-US" sz="1200" dirty="0">
                <a:solidFill>
                  <a:schemeClr val="tx1"/>
                </a:solidFill>
                <a:latin typeface="Garamond"/>
                <a:cs typeface="Garamond"/>
              </a:rPr>
              <a:t>2022 G</a:t>
            </a:r>
            <a:r>
              <a:rPr lang="en-US" sz="1200" dirty="0">
                <a:latin typeface="Garamond"/>
                <a:cs typeface="Garamond"/>
              </a:rPr>
              <a:t>enerations Named Explained”</a:t>
            </a:r>
            <a:endParaRPr sz="1200" dirty="0">
              <a:latin typeface="Garamond"/>
              <a:cs typeface="Garamond"/>
            </a:endParaRPr>
          </a:p>
        </p:txBody>
      </p:sp>
      <p:sp>
        <p:nvSpPr>
          <p:cNvPr id="4" name="object 4"/>
          <p:cNvSpPr txBox="1">
            <a:spLocks noGrp="1"/>
          </p:cNvSpPr>
          <p:nvPr>
            <p:ph type="sldNum" sz="quarter" idx="7"/>
          </p:nvPr>
        </p:nvSpPr>
        <p:spPr>
          <a:xfrm>
            <a:off x="8776716" y="6561718"/>
            <a:ext cx="325119" cy="260350"/>
          </a:xfrm>
          <a:prstGeom prst="rect">
            <a:avLst/>
          </a:prstGeom>
        </p:spPr>
        <p:txBody>
          <a:bodyPr vert="horz" wrap="square" lIns="0" tIns="0" rIns="0" bIns="0" rtlCol="0">
            <a:spAutoFit/>
          </a:bodyPr>
          <a:lstStyle>
            <a:defPPr>
              <a:defRPr kern="0"/>
            </a:defPPr>
            <a:lvl1pPr>
              <a:defRPr sz="1400" b="0" i="0">
                <a:solidFill>
                  <a:schemeClr val="tx1"/>
                </a:solidFill>
                <a:latin typeface="Garamond"/>
                <a:cs typeface="Garamond"/>
              </a:defRPr>
            </a:lvl1pPr>
          </a:lstStyle>
          <a:p>
            <a:pPr marL="38100">
              <a:lnSpc>
                <a:spcPts val="1590"/>
              </a:lnSpc>
            </a:pPr>
            <a:fld id="{81D60167-4931-47E6-BA6A-407CBD079E47}" type="slidenum">
              <a:rPr lang="en-US" smtClean="0"/>
              <a:pPr marL="38100">
                <a:lnSpc>
                  <a:spcPts val="1590"/>
                </a:lnSpc>
              </a:pPr>
              <a:t>3</a:t>
            </a:fld>
            <a:endParaRPr dirty="0"/>
          </a:p>
        </p:txBody>
      </p:sp>
      <p:sp>
        <p:nvSpPr>
          <p:cNvPr id="6" name="Title 1">
            <a:extLst>
              <a:ext uri="{FF2B5EF4-FFF2-40B4-BE49-F238E27FC236}">
                <a16:creationId xmlns:a16="http://schemas.microsoft.com/office/drawing/2014/main" id="{1CA6F9C2-FB67-A0DF-C7B3-908BEE7F247A}"/>
              </a:ext>
            </a:extLst>
          </p:cNvPr>
          <p:cNvSpPr>
            <a:spLocks noGrp="1" noChangeArrowheads="1"/>
          </p:cNvSpPr>
          <p:nvPr>
            <p:ph type="title"/>
          </p:nvPr>
        </p:nvSpPr>
        <p:spPr>
          <a:xfrm>
            <a:off x="1042021" y="337812"/>
            <a:ext cx="8229600" cy="114300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700" b="1" i="0" u="none" strike="noStrike" kern="1200" cap="small" spc="0" normalizeH="0" baseline="0" noProof="0" dirty="0">
                <a:ln>
                  <a:noFill/>
                </a:ln>
                <a:solidFill>
                  <a:srgbClr val="FFFFFF"/>
                </a:solidFill>
                <a:effectLst/>
                <a:uLnTx/>
                <a:uFillTx/>
                <a:latin typeface="Garamond" pitchFamily="18" charset="0"/>
                <a:ea typeface="+mn-ea"/>
                <a:cs typeface="Times New Roman" pitchFamily="18" charset="0"/>
              </a:rPr>
              <a:t>“</a:t>
            </a:r>
            <a:r>
              <a:rPr lang="en-US" sz="3700" b="1" i="0" dirty="0">
                <a:latin typeface="Garamond"/>
                <a:cs typeface="Garamond"/>
              </a:rPr>
              <a:t>The</a:t>
            </a:r>
            <a:r>
              <a:rPr lang="en-US" sz="3700" b="1" i="0" spc="-15" dirty="0">
                <a:latin typeface="Garamond"/>
                <a:cs typeface="Garamond"/>
              </a:rPr>
              <a:t> </a:t>
            </a:r>
            <a:r>
              <a:rPr lang="en-US" sz="3700" b="1" i="0" dirty="0">
                <a:latin typeface="Garamond"/>
                <a:cs typeface="Garamond"/>
              </a:rPr>
              <a:t>Main</a:t>
            </a:r>
            <a:r>
              <a:rPr lang="en-US" sz="3700" b="1" i="0" spc="-5" dirty="0">
                <a:latin typeface="Garamond"/>
                <a:cs typeface="Garamond"/>
              </a:rPr>
              <a:t> </a:t>
            </a:r>
            <a:r>
              <a:rPr lang="en-US" sz="3700" b="1" i="0" spc="-10" dirty="0">
                <a:latin typeface="Garamond"/>
                <a:cs typeface="Garamond"/>
              </a:rPr>
              <a:t>Generations </a:t>
            </a:r>
            <a:br>
              <a:rPr lang="en-US" sz="3700" b="1" i="0" spc="-10" dirty="0">
                <a:latin typeface="Garamond"/>
                <a:cs typeface="Garamond"/>
              </a:rPr>
            </a:br>
            <a:r>
              <a:rPr lang="en-US" sz="3700" b="1" i="0" dirty="0">
                <a:latin typeface="Garamond"/>
                <a:cs typeface="Garamond"/>
              </a:rPr>
              <a:t>in</a:t>
            </a:r>
            <a:r>
              <a:rPr lang="en-US" sz="3700" b="1" i="0" spc="-10" dirty="0">
                <a:latin typeface="Garamond"/>
                <a:cs typeface="Garamond"/>
              </a:rPr>
              <a:t> </a:t>
            </a:r>
            <a:r>
              <a:rPr lang="en-US" sz="3700" b="1" i="0" dirty="0">
                <a:latin typeface="Garamond"/>
                <a:cs typeface="Garamond"/>
              </a:rPr>
              <a:t>the</a:t>
            </a:r>
            <a:r>
              <a:rPr lang="en-US" sz="3700" b="1" i="0" spc="-5" dirty="0">
                <a:latin typeface="Garamond"/>
                <a:cs typeface="Garamond"/>
              </a:rPr>
              <a:t> </a:t>
            </a:r>
            <a:r>
              <a:rPr lang="en-US" sz="3700" b="1" i="0" dirty="0">
                <a:latin typeface="Garamond"/>
                <a:cs typeface="Garamond"/>
              </a:rPr>
              <a:t>U.S</a:t>
            </a:r>
            <a:r>
              <a:rPr lang="en-US" sz="3700" b="1" i="0" spc="-25" dirty="0">
                <a:latin typeface="Garamond"/>
                <a:cs typeface="Garamond"/>
              </a:rPr>
              <a:t> </a:t>
            </a:r>
            <a:r>
              <a:rPr lang="en-US" sz="3700" b="1" i="0" spc="-10" dirty="0">
                <a:latin typeface="Garamond"/>
                <a:cs typeface="Garamond"/>
              </a:rPr>
              <a:t>Today:</a:t>
            </a:r>
            <a:br>
              <a:rPr kumimoji="0" lang="en-US" sz="1600" b="0" i="1" u="none" strike="noStrike" kern="1200" cap="none" spc="0" normalizeH="0" baseline="0" noProof="0" dirty="0">
                <a:ln>
                  <a:noFill/>
                </a:ln>
                <a:solidFill>
                  <a:schemeClr val="tx1"/>
                </a:solidFill>
                <a:effectLst/>
                <a:uLnTx/>
                <a:uFillTx/>
                <a:latin typeface="Garamond" pitchFamily="18" charset="0"/>
                <a:ea typeface="+mn-ea"/>
                <a:cs typeface="Times New Roman" pitchFamily="18" charset="0"/>
              </a:rPr>
            </a:br>
            <a:endParaRPr lang="en-US" altLang="en-US" sz="1600" b="1" dirty="0">
              <a:solidFill>
                <a:schemeClr val="tx1"/>
              </a:solidFill>
              <a:latin typeface="Garamond" panose="02020404030301010803"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a:extLst>
              <a:ext uri="{FF2B5EF4-FFF2-40B4-BE49-F238E27FC236}">
                <a16:creationId xmlns:a16="http://schemas.microsoft.com/office/drawing/2014/main" id="{2DB995D4-A360-8B74-19F3-D42CD9FDB358}"/>
              </a:ext>
            </a:extLst>
          </p:cNvPr>
          <p:cNvSpPr>
            <a:spLocks noGrp="1" noChangeArrowheads="1"/>
          </p:cNvSpPr>
          <p:nvPr>
            <p:ph type="body" idx="1"/>
          </p:nvPr>
        </p:nvSpPr>
        <p:spPr>
          <a:xfrm>
            <a:off x="152400" y="1485900"/>
            <a:ext cx="8839200" cy="5029200"/>
          </a:xfrm>
        </p:spPr>
        <p:txBody>
          <a:bodyPr lIns="92075" tIns="46038" rIns="92075" bIns="46038"/>
          <a:lstStyle/>
          <a:p>
            <a:pPr marL="228600" indent="-228600" eaLnBrk="1" hangingPunct="1">
              <a:lnSpc>
                <a:spcPct val="120000"/>
              </a:lnSpc>
              <a:spcBef>
                <a:spcPts val="200"/>
              </a:spcBef>
            </a:pPr>
            <a:r>
              <a:rPr lang="en-US" altLang="en-US" sz="2000" b="1" u="sng" dirty="0">
                <a:latin typeface="Garamond" panose="02020404030301010803" pitchFamily="18" charset="0"/>
              </a:rPr>
              <a:t>Promotion of Fiscal Responsibility (External Motivation)</a:t>
            </a:r>
            <a:r>
              <a:rPr lang="en-US" altLang="en-US" sz="2000" b="1" dirty="0">
                <a:latin typeface="Garamond" panose="02020404030301010803" pitchFamily="18" charset="0"/>
              </a:rPr>
              <a:t>:</a:t>
            </a:r>
          </a:p>
          <a:p>
            <a:pPr marL="628650" lvl="1" indent="-228600" eaLnBrk="1" hangingPunct="1">
              <a:lnSpc>
                <a:spcPct val="120000"/>
              </a:lnSpc>
              <a:spcBef>
                <a:spcPts val="200"/>
              </a:spcBef>
            </a:pPr>
            <a:r>
              <a:rPr lang="en-US" altLang="en-US" sz="1400" dirty="0">
                <a:latin typeface="Garamond" panose="02020404030301010803" pitchFamily="18" charset="0"/>
              </a:rPr>
              <a:t>Draft </a:t>
            </a:r>
            <a:r>
              <a:rPr lang="en-US" altLang="en-US" sz="1400" b="1" u="sng" dirty="0">
                <a:latin typeface="Garamond" panose="02020404030301010803" pitchFamily="18" charset="0"/>
              </a:rPr>
              <a:t>family mission statement</a:t>
            </a:r>
            <a:r>
              <a:rPr lang="en-US" altLang="en-US" sz="1400" dirty="0">
                <a:latin typeface="Garamond" panose="02020404030301010803" pitchFamily="18" charset="0"/>
              </a:rPr>
              <a:t> [and] </a:t>
            </a:r>
            <a:r>
              <a:rPr lang="en-US" altLang="en-US" sz="1400" b="1" u="sng" dirty="0">
                <a:latin typeface="Garamond" panose="02020404030301010803" pitchFamily="18" charset="0"/>
              </a:rPr>
              <a:t>videotape family goals</a:t>
            </a:r>
            <a:r>
              <a:rPr lang="en-US" altLang="en-US" sz="1400" dirty="0">
                <a:latin typeface="Garamond" panose="02020404030301010803" pitchFamily="18" charset="0"/>
              </a:rPr>
              <a:t> (transcribe);</a:t>
            </a:r>
          </a:p>
          <a:p>
            <a:pPr marL="628650" lvl="1" indent="-228600" eaLnBrk="1" hangingPunct="1">
              <a:lnSpc>
                <a:spcPct val="120000"/>
              </a:lnSpc>
              <a:spcBef>
                <a:spcPts val="200"/>
              </a:spcBef>
            </a:pPr>
            <a:r>
              <a:rPr lang="en-US" altLang="en-US" sz="1400" b="1" u="sng" dirty="0">
                <a:latin typeface="Garamond" panose="02020404030301010803" pitchFamily="18" charset="0"/>
              </a:rPr>
              <a:t>Incentive Clauses</a:t>
            </a:r>
            <a:r>
              <a:rPr lang="en-US" altLang="en-US" sz="1400" dirty="0">
                <a:latin typeface="Garamond" panose="02020404030301010803" pitchFamily="18" charset="0"/>
              </a:rPr>
              <a:t> (i.e. $2 of trust income for each $1 of W-2 income) – exceptions, i.e. </a:t>
            </a:r>
            <a:r>
              <a:rPr lang="en-US" altLang="en-US" sz="1400" b="1" u="sng" dirty="0">
                <a:latin typeface="Garamond" panose="02020404030301010803" pitchFamily="18" charset="0"/>
              </a:rPr>
              <a:t>disability</a:t>
            </a:r>
            <a:r>
              <a:rPr lang="en-US" altLang="en-US" sz="1400" dirty="0">
                <a:latin typeface="Garamond" panose="02020404030301010803" pitchFamily="18" charset="0"/>
              </a:rPr>
              <a:t>;</a:t>
            </a:r>
          </a:p>
          <a:p>
            <a:pPr marL="628650" lvl="1" indent="-228600" eaLnBrk="1" hangingPunct="1">
              <a:lnSpc>
                <a:spcPct val="120000"/>
              </a:lnSpc>
              <a:spcBef>
                <a:spcPts val="200"/>
              </a:spcBef>
            </a:pPr>
            <a:r>
              <a:rPr lang="en-US" altLang="en-US" sz="1400" b="1" u="sng" dirty="0">
                <a:latin typeface="Garamond" panose="02020404030301010803" pitchFamily="18" charset="0"/>
              </a:rPr>
              <a:t>Distribution audit</a:t>
            </a:r>
            <a:r>
              <a:rPr lang="en-US" altLang="en-US" sz="1400" dirty="0">
                <a:latin typeface="Garamond" panose="02020404030301010803" pitchFamily="18" charset="0"/>
              </a:rPr>
              <a:t> to determine suitability of future distributions – Cap distributions based upon beneficiaries’ net worth indexed for inflation;</a:t>
            </a:r>
          </a:p>
          <a:p>
            <a:pPr marL="1028700" lvl="2" eaLnBrk="1" hangingPunct="1">
              <a:lnSpc>
                <a:spcPct val="120000"/>
              </a:lnSpc>
              <a:spcBef>
                <a:spcPts val="200"/>
              </a:spcBef>
            </a:pPr>
            <a:r>
              <a:rPr lang="en-US" altLang="en-US" sz="1400" dirty="0">
                <a:latin typeface="Garamond" panose="02020404030301010803" pitchFamily="18" charset="0"/>
              </a:rPr>
              <a:t>Assumption </a:t>
            </a:r>
            <a:r>
              <a:rPr lang="en-US" altLang="en-US" sz="1400" b="1" u="sng" dirty="0">
                <a:latin typeface="Garamond" panose="02020404030301010803" pitchFamily="18" charset="0"/>
              </a:rPr>
              <a:t>$7.5M enough to live well</a:t>
            </a:r>
            <a:r>
              <a:rPr lang="en-US" altLang="en-US" sz="1400" dirty="0">
                <a:latin typeface="Garamond" panose="02020404030301010803" pitchFamily="18" charset="0"/>
              </a:rPr>
              <a:t>, but have to protect it (</a:t>
            </a:r>
            <a:r>
              <a:rPr lang="en-US" altLang="en-US" sz="1400" i="1" dirty="0">
                <a:latin typeface="Garamond" panose="02020404030301010803" pitchFamily="18" charset="0"/>
              </a:rPr>
              <a:t>Financial Counsel).</a:t>
            </a:r>
            <a:endParaRPr lang="en-US" altLang="en-US" sz="1400" dirty="0">
              <a:latin typeface="Garamond" panose="02020404030301010803" pitchFamily="18" charset="0"/>
            </a:endParaRPr>
          </a:p>
          <a:p>
            <a:pPr marL="628650" lvl="1" indent="-228600" eaLnBrk="1" hangingPunct="1">
              <a:lnSpc>
                <a:spcPct val="120000"/>
              </a:lnSpc>
              <a:spcBef>
                <a:spcPts val="200"/>
              </a:spcBef>
            </a:pPr>
            <a:r>
              <a:rPr lang="en-US" altLang="en-US" sz="1400" dirty="0">
                <a:latin typeface="Garamond" panose="02020404030301010803" pitchFamily="18" charset="0"/>
              </a:rPr>
              <a:t>Supplemental income for </a:t>
            </a:r>
            <a:r>
              <a:rPr lang="en-US" altLang="en-US" sz="1400" b="1" u="sng" dirty="0">
                <a:latin typeface="Garamond" panose="02020404030301010803" pitchFamily="18" charset="0"/>
              </a:rPr>
              <a:t>socially responsible profession</a:t>
            </a:r>
            <a:r>
              <a:rPr lang="en-US" altLang="en-US" sz="1400" dirty="0">
                <a:latin typeface="Garamond" panose="02020404030301010803" pitchFamily="18" charset="0"/>
              </a:rPr>
              <a:t>, i.e. artist, musician, teacher, etc;</a:t>
            </a:r>
          </a:p>
          <a:p>
            <a:pPr marL="628650" lvl="1" indent="-228600" eaLnBrk="1" hangingPunct="1">
              <a:lnSpc>
                <a:spcPct val="120000"/>
              </a:lnSpc>
              <a:spcBef>
                <a:spcPts val="200"/>
              </a:spcBef>
            </a:pPr>
            <a:r>
              <a:rPr lang="en-US" altLang="en-US" sz="1400" dirty="0">
                <a:latin typeface="Garamond" panose="02020404030301010803" pitchFamily="18" charset="0"/>
              </a:rPr>
              <a:t>Monthly Stipend for </a:t>
            </a:r>
            <a:r>
              <a:rPr lang="en-US" altLang="en-US" sz="1400" b="1" u="sng" dirty="0">
                <a:latin typeface="Garamond" panose="02020404030301010803" pitchFamily="18" charset="0"/>
              </a:rPr>
              <a:t>stay at home parent</a:t>
            </a:r>
            <a:r>
              <a:rPr lang="en-US" altLang="en-US" sz="1400" dirty="0">
                <a:latin typeface="Garamond" panose="02020404030301010803" pitchFamily="18" charset="0"/>
              </a:rPr>
              <a:t>, also </a:t>
            </a:r>
            <a:r>
              <a:rPr lang="en-US" altLang="en-US" sz="1400" b="1" u="sng" dirty="0">
                <a:latin typeface="Garamond" panose="02020404030301010803" pitchFamily="18" charset="0"/>
              </a:rPr>
              <a:t>adult child to care for elderly relative</a:t>
            </a:r>
            <a:r>
              <a:rPr lang="en-US" altLang="en-US" sz="1400" dirty="0">
                <a:latin typeface="Garamond" panose="02020404030301010803" pitchFamily="18" charset="0"/>
              </a:rPr>
              <a:t>;</a:t>
            </a:r>
          </a:p>
          <a:p>
            <a:pPr marL="628650" lvl="1" indent="-228600" eaLnBrk="1" hangingPunct="1">
              <a:lnSpc>
                <a:spcPct val="120000"/>
              </a:lnSpc>
              <a:spcBef>
                <a:spcPts val="200"/>
              </a:spcBef>
            </a:pPr>
            <a:r>
              <a:rPr lang="en-US" altLang="en-US" sz="1400" b="1" u="sng" dirty="0">
                <a:latin typeface="Garamond" panose="02020404030301010803" pitchFamily="18" charset="0"/>
              </a:rPr>
              <a:t>Education costs</a:t>
            </a:r>
            <a:r>
              <a:rPr lang="en-US" altLang="en-US" sz="1400" dirty="0">
                <a:latin typeface="Garamond" panose="02020404030301010803" pitchFamily="18" charset="0"/>
              </a:rPr>
              <a:t> for family in perpetuity;</a:t>
            </a:r>
          </a:p>
          <a:p>
            <a:pPr marL="628650" lvl="1" indent="-228600" eaLnBrk="1" hangingPunct="1">
              <a:lnSpc>
                <a:spcPct val="120000"/>
              </a:lnSpc>
              <a:spcBef>
                <a:spcPts val="200"/>
              </a:spcBef>
            </a:pPr>
            <a:r>
              <a:rPr lang="en-US" altLang="en-US" sz="1400" dirty="0">
                <a:latin typeface="Garamond" panose="02020404030301010803" pitchFamily="18" charset="0"/>
              </a:rPr>
              <a:t>Lump sum received at </a:t>
            </a:r>
            <a:r>
              <a:rPr lang="en-US" altLang="en-US" sz="1400" b="1" u="sng" dirty="0">
                <a:latin typeface="Garamond" panose="02020404030301010803" pitchFamily="18" charset="0"/>
              </a:rPr>
              <a:t>college graduation</a:t>
            </a:r>
            <a:r>
              <a:rPr lang="en-US" altLang="en-US" sz="1400" dirty="0">
                <a:latin typeface="Garamond" panose="02020404030301010803" pitchFamily="18" charset="0"/>
              </a:rPr>
              <a:t> and/or advanced degree(s) (depending upon quality, academic rigor and college reputation);</a:t>
            </a:r>
          </a:p>
          <a:p>
            <a:pPr marL="1028700" lvl="2" eaLnBrk="1" hangingPunct="1">
              <a:lnSpc>
                <a:spcPct val="120000"/>
              </a:lnSpc>
              <a:spcBef>
                <a:spcPts val="200"/>
              </a:spcBef>
            </a:pPr>
            <a:r>
              <a:rPr lang="en-US" altLang="en-US" sz="1400" dirty="0">
                <a:latin typeface="Garamond" panose="02020404030301010803" pitchFamily="18" charset="0"/>
              </a:rPr>
              <a:t>If stipulate 3.0 GPA, may choose easier courses.</a:t>
            </a:r>
          </a:p>
          <a:p>
            <a:pPr marL="628650" lvl="1" indent="-228600" eaLnBrk="1" hangingPunct="1">
              <a:lnSpc>
                <a:spcPct val="120000"/>
              </a:lnSpc>
              <a:spcBef>
                <a:spcPts val="200"/>
              </a:spcBef>
            </a:pPr>
            <a:r>
              <a:rPr lang="en-US" altLang="en-US" sz="1400" dirty="0">
                <a:latin typeface="Garamond" panose="02020404030301010803" pitchFamily="18" charset="0"/>
              </a:rPr>
              <a:t>Monthly payments for </a:t>
            </a:r>
            <a:r>
              <a:rPr lang="en-US" altLang="en-US" sz="1400" b="1" u="sng" dirty="0">
                <a:latin typeface="Garamond" panose="02020404030301010803" pitchFamily="18" charset="0"/>
              </a:rPr>
              <a:t>Academic Excellence</a:t>
            </a:r>
            <a:r>
              <a:rPr lang="en-US" altLang="en-US" sz="1400" dirty="0">
                <a:latin typeface="Garamond" panose="02020404030301010803" pitchFamily="18" charset="0"/>
              </a:rPr>
              <a:t> ;</a:t>
            </a:r>
          </a:p>
          <a:p>
            <a:pPr marL="628650" lvl="1" indent="-228600" eaLnBrk="1" hangingPunct="1">
              <a:lnSpc>
                <a:spcPct val="120000"/>
              </a:lnSpc>
              <a:spcBef>
                <a:spcPts val="200"/>
              </a:spcBef>
            </a:pPr>
            <a:r>
              <a:rPr lang="en-US" altLang="en-US" sz="1400" b="1" u="sng" dirty="0">
                <a:latin typeface="Garamond" panose="02020404030301010803" pitchFamily="18" charset="0"/>
              </a:rPr>
              <a:t>Medical costs</a:t>
            </a:r>
            <a:r>
              <a:rPr lang="en-US" altLang="en-US" sz="1400" dirty="0">
                <a:latin typeface="Garamond" panose="02020404030301010803" pitchFamily="18" charset="0"/>
              </a:rPr>
              <a:t> for family in perpetuity;</a:t>
            </a:r>
          </a:p>
          <a:p>
            <a:pPr marL="628650" lvl="1" indent="-228600" eaLnBrk="1" hangingPunct="1">
              <a:lnSpc>
                <a:spcPct val="120000"/>
              </a:lnSpc>
              <a:spcBef>
                <a:spcPts val="200"/>
              </a:spcBef>
            </a:pPr>
            <a:r>
              <a:rPr lang="en-US" altLang="en-US" sz="1400" dirty="0">
                <a:latin typeface="Garamond" panose="02020404030301010803" pitchFamily="18" charset="0"/>
              </a:rPr>
              <a:t>Denial of distributions if beneficiary fails a </a:t>
            </a:r>
            <a:r>
              <a:rPr lang="en-US" altLang="en-US" sz="1400" b="1" u="sng" dirty="0">
                <a:latin typeface="Garamond" panose="02020404030301010803" pitchFamily="18" charset="0"/>
              </a:rPr>
              <a:t>drug test</a:t>
            </a:r>
            <a:r>
              <a:rPr lang="en-US" altLang="en-US" sz="1400" dirty="0">
                <a:latin typeface="Garamond" panose="02020404030301010803" pitchFamily="18" charset="0"/>
              </a:rPr>
              <a:t> or </a:t>
            </a:r>
            <a:r>
              <a:rPr lang="en-US" altLang="en-US" sz="1400" b="1" u="sng" dirty="0">
                <a:latin typeface="Garamond" panose="02020404030301010803" pitchFamily="18" charset="0"/>
              </a:rPr>
              <a:t>psychological treatment</a:t>
            </a:r>
            <a:r>
              <a:rPr lang="en-US" altLang="en-US" sz="1400" dirty="0">
                <a:latin typeface="Garamond" panose="02020404030301010803" pitchFamily="18" charset="0"/>
              </a:rPr>
              <a:t>;</a:t>
            </a:r>
          </a:p>
          <a:p>
            <a:pPr marL="628650" lvl="1" indent="-228600" eaLnBrk="1" hangingPunct="1">
              <a:lnSpc>
                <a:spcPct val="120000"/>
              </a:lnSpc>
              <a:spcBef>
                <a:spcPts val="200"/>
              </a:spcBef>
            </a:pPr>
            <a:r>
              <a:rPr lang="en-US" altLang="en-US" sz="1400" b="1" u="sng" dirty="0">
                <a:latin typeface="Garamond" panose="02020404030301010803" pitchFamily="18" charset="0"/>
              </a:rPr>
              <a:t>Family Bank</a:t>
            </a:r>
            <a:r>
              <a:rPr lang="en-US" altLang="en-US" sz="1400" dirty="0">
                <a:latin typeface="Garamond" panose="02020404030301010803" pitchFamily="18" charset="0"/>
              </a:rPr>
              <a:t>: Loan to Beneficiary (term insurance purchased to provide repayment);</a:t>
            </a:r>
          </a:p>
          <a:p>
            <a:pPr marL="628650" lvl="1" indent="-228600" eaLnBrk="1" hangingPunct="1">
              <a:lnSpc>
                <a:spcPct val="120000"/>
              </a:lnSpc>
              <a:spcBef>
                <a:spcPts val="200"/>
              </a:spcBef>
            </a:pPr>
            <a:r>
              <a:rPr lang="en-US" altLang="en-US" sz="1400" dirty="0">
                <a:latin typeface="Garamond" panose="02020404030301010803" pitchFamily="18" charset="0"/>
              </a:rPr>
              <a:t>Denial of distributions if beneficiary does not </a:t>
            </a:r>
            <a:r>
              <a:rPr lang="en-US" altLang="en-US" sz="1400" b="1" u="sng" dirty="0">
                <a:latin typeface="Garamond" panose="02020404030301010803" pitchFamily="18" charset="0"/>
              </a:rPr>
              <a:t>participate in family meetings</a:t>
            </a:r>
            <a:r>
              <a:rPr lang="en-US" altLang="en-US" sz="1400" dirty="0">
                <a:latin typeface="Garamond" panose="02020404030301010803" pitchFamily="18" charset="0"/>
              </a:rPr>
              <a:t> re charitable giving, family investments, estate planning and trusts.</a:t>
            </a:r>
          </a:p>
        </p:txBody>
      </p:sp>
      <p:sp>
        <p:nvSpPr>
          <p:cNvPr id="64515" name="Rectangle 4">
            <a:extLst>
              <a:ext uri="{FF2B5EF4-FFF2-40B4-BE49-F238E27FC236}">
                <a16:creationId xmlns:a16="http://schemas.microsoft.com/office/drawing/2014/main" id="{D47EDE1D-A8D2-9FCE-30DC-3E5008E734DD}"/>
              </a:ext>
            </a:extLst>
          </p:cNvPr>
          <p:cNvSpPr>
            <a:spLocks noChangeArrowheads="1"/>
          </p:cNvSpPr>
          <p:nvPr/>
        </p:nvSpPr>
        <p:spPr bwMode="auto">
          <a:xfrm>
            <a:off x="7924800" y="6324600"/>
            <a:ext cx="971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600" b="1" dirty="0">
              <a:latin typeface="Times New Roman" panose="02020603050405020304" pitchFamily="18" charset="0"/>
            </a:endParaRPr>
          </a:p>
        </p:txBody>
      </p:sp>
      <p:sp>
        <p:nvSpPr>
          <p:cNvPr id="64516" name="Rectangle 6">
            <a:extLst>
              <a:ext uri="{FF2B5EF4-FFF2-40B4-BE49-F238E27FC236}">
                <a16:creationId xmlns:a16="http://schemas.microsoft.com/office/drawing/2014/main" id="{87B7389D-3012-D02C-81DB-0C8BCF71ED8F}"/>
              </a:ext>
            </a:extLst>
          </p:cNvPr>
          <p:cNvSpPr>
            <a:spLocks noGrp="1" noChangeArrowheads="1"/>
          </p:cNvSpPr>
          <p:nvPr>
            <p:ph type="title"/>
          </p:nvPr>
        </p:nvSpPr>
        <p:spPr>
          <a:xfrm>
            <a:off x="1981200" y="152400"/>
            <a:ext cx="7010400" cy="1295400"/>
          </a:xfrm>
        </p:spPr>
        <p:txBody>
          <a:bodyPr/>
          <a:lstStyle/>
          <a:p>
            <a:pPr eaLnBrk="1" hangingPunct="1"/>
            <a:r>
              <a:rPr lang="en-US" altLang="en-US" sz="3600" b="1" dirty="0">
                <a:solidFill>
                  <a:schemeClr val="tx1"/>
                </a:solidFill>
                <a:latin typeface="Garamond" panose="02020404030301010803" pitchFamily="18" charset="0"/>
              </a:rPr>
              <a:t>Sample Incentive Provisions </a:t>
            </a:r>
            <a:br>
              <a:rPr lang="en-US" altLang="en-US" sz="3600" b="1" dirty="0">
                <a:solidFill>
                  <a:schemeClr val="tx1"/>
                </a:solidFill>
                <a:latin typeface="Garamond" panose="02020404030301010803" pitchFamily="18" charset="0"/>
              </a:rPr>
            </a:br>
            <a:r>
              <a:rPr lang="en-US" altLang="en-US" sz="3600" b="1" dirty="0">
                <a:solidFill>
                  <a:schemeClr val="tx1"/>
                </a:solidFill>
                <a:latin typeface="Garamond" panose="02020404030301010803" pitchFamily="18" charset="0"/>
              </a:rPr>
              <a:t>for Directed Trusts:</a:t>
            </a:r>
          </a:p>
        </p:txBody>
      </p:sp>
      <p:sp>
        <p:nvSpPr>
          <p:cNvPr id="64517" name="Rectangle 4">
            <a:extLst>
              <a:ext uri="{FF2B5EF4-FFF2-40B4-BE49-F238E27FC236}">
                <a16:creationId xmlns:a16="http://schemas.microsoft.com/office/drawing/2014/main" id="{F242E3EB-54D5-CCCA-FE83-1D92D438F794}"/>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B9023640-36DF-4C13-A155-98E327B027F8}" type="slidenum">
              <a:rPr lang="en-US" altLang="en-US" sz="1400">
                <a:latin typeface="Garamond" panose="02020404030301010803" pitchFamily="18" charset="0"/>
              </a:rPr>
              <a:pPr algn="r" eaLnBrk="1" hangingPunct="1">
                <a:spcBef>
                  <a:spcPct val="0"/>
                </a:spcBef>
                <a:buFontTx/>
                <a:buNone/>
              </a:pPr>
              <a:t>30</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5004775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5647861" y="1654909"/>
            <a:ext cx="3301142" cy="3982598"/>
          </a:xfrm>
          <a:prstGeom prst="rect">
            <a:avLst/>
          </a:prstGeom>
        </p:spPr>
      </p:pic>
      <p:sp>
        <p:nvSpPr>
          <p:cNvPr id="6" name="object 6"/>
          <p:cNvSpPr txBox="1"/>
          <p:nvPr/>
        </p:nvSpPr>
        <p:spPr>
          <a:xfrm>
            <a:off x="288196" y="6309193"/>
            <a:ext cx="7510145" cy="199390"/>
          </a:xfrm>
          <a:prstGeom prst="rect">
            <a:avLst/>
          </a:prstGeom>
        </p:spPr>
        <p:txBody>
          <a:bodyPr vert="horz" wrap="square" lIns="0" tIns="0" rIns="0" bIns="0" rtlCol="0">
            <a:spAutoFit/>
          </a:bodyPr>
          <a:lstStyle/>
          <a:p>
            <a:pPr marL="12700">
              <a:lnSpc>
                <a:spcPts val="1395"/>
              </a:lnSpc>
            </a:pPr>
            <a:r>
              <a:rPr sz="1200" b="1" u="sng" dirty="0">
                <a:uFill>
                  <a:solidFill>
                    <a:srgbClr val="000000"/>
                  </a:solidFill>
                </a:uFill>
                <a:latin typeface="Garamond"/>
                <a:cs typeface="Garamond"/>
              </a:rPr>
              <a:t>Source</a:t>
            </a:r>
            <a:r>
              <a:rPr sz="1200" b="1" dirty="0">
                <a:latin typeface="Garamond"/>
                <a:cs typeface="Garamond"/>
              </a:rPr>
              <a:t>:</a:t>
            </a:r>
            <a:r>
              <a:rPr sz="1200" b="1" spc="-30" dirty="0">
                <a:latin typeface="Garamond"/>
                <a:cs typeface="Garamond"/>
              </a:rPr>
              <a:t> </a:t>
            </a:r>
            <a:r>
              <a:rPr sz="1200" i="1" dirty="0">
                <a:latin typeface="Garamond"/>
                <a:cs typeface="Garamond"/>
              </a:rPr>
              <a:t>Pew</a:t>
            </a:r>
            <a:r>
              <a:rPr sz="1200" i="1" spc="-5" dirty="0">
                <a:latin typeface="Garamond"/>
                <a:cs typeface="Garamond"/>
              </a:rPr>
              <a:t> </a:t>
            </a:r>
            <a:r>
              <a:rPr sz="1200" i="1" dirty="0">
                <a:latin typeface="Garamond"/>
                <a:cs typeface="Garamond"/>
              </a:rPr>
              <a:t>Research</a:t>
            </a:r>
            <a:r>
              <a:rPr sz="1200" i="1" spc="-25" dirty="0">
                <a:latin typeface="Garamond"/>
                <a:cs typeface="Garamond"/>
              </a:rPr>
              <a:t> </a:t>
            </a:r>
            <a:r>
              <a:rPr sz="1200" i="1" dirty="0">
                <a:latin typeface="Garamond"/>
                <a:cs typeface="Garamond"/>
              </a:rPr>
              <a:t>Center,</a:t>
            </a:r>
            <a:r>
              <a:rPr sz="1200" i="1" spc="-15" dirty="0">
                <a:latin typeface="Garamond"/>
                <a:cs typeface="Garamond"/>
              </a:rPr>
              <a:t> </a:t>
            </a:r>
            <a:r>
              <a:rPr sz="1200" dirty="0">
                <a:latin typeface="Garamond"/>
                <a:cs typeface="Garamond"/>
              </a:rPr>
              <a:t>“Millennial</a:t>
            </a:r>
            <a:r>
              <a:rPr sz="1200" spc="-25" dirty="0">
                <a:latin typeface="Garamond"/>
                <a:cs typeface="Garamond"/>
              </a:rPr>
              <a:t> </a:t>
            </a:r>
            <a:r>
              <a:rPr sz="1200" dirty="0">
                <a:latin typeface="Garamond"/>
                <a:cs typeface="Garamond"/>
              </a:rPr>
              <a:t>Life:</a:t>
            </a:r>
            <a:r>
              <a:rPr sz="1200" spc="-15" dirty="0">
                <a:latin typeface="Garamond"/>
                <a:cs typeface="Garamond"/>
              </a:rPr>
              <a:t> </a:t>
            </a:r>
            <a:r>
              <a:rPr sz="1200" dirty="0">
                <a:latin typeface="Garamond"/>
                <a:cs typeface="Garamond"/>
              </a:rPr>
              <a:t>How</a:t>
            </a:r>
            <a:r>
              <a:rPr sz="1200" spc="-25" dirty="0">
                <a:latin typeface="Garamond"/>
                <a:cs typeface="Garamond"/>
              </a:rPr>
              <a:t> </a:t>
            </a:r>
            <a:r>
              <a:rPr sz="1200" spc="-10" dirty="0">
                <a:latin typeface="Garamond"/>
                <a:cs typeface="Garamond"/>
              </a:rPr>
              <a:t>Young</a:t>
            </a:r>
            <a:r>
              <a:rPr sz="1200" spc="-15" dirty="0">
                <a:latin typeface="Garamond"/>
                <a:cs typeface="Garamond"/>
              </a:rPr>
              <a:t> </a:t>
            </a:r>
            <a:r>
              <a:rPr sz="1200" dirty="0">
                <a:latin typeface="Garamond"/>
                <a:cs typeface="Garamond"/>
              </a:rPr>
              <a:t>Adulthood</a:t>
            </a:r>
            <a:r>
              <a:rPr sz="1200" spc="-10" dirty="0">
                <a:latin typeface="Garamond"/>
                <a:cs typeface="Garamond"/>
              </a:rPr>
              <a:t> </a:t>
            </a:r>
            <a:r>
              <a:rPr sz="1200" spc="-20" dirty="0">
                <a:latin typeface="Garamond"/>
                <a:cs typeface="Garamond"/>
              </a:rPr>
              <a:t>Today</a:t>
            </a:r>
            <a:r>
              <a:rPr sz="1200" spc="-25" dirty="0">
                <a:latin typeface="Garamond"/>
                <a:cs typeface="Garamond"/>
              </a:rPr>
              <a:t> </a:t>
            </a:r>
            <a:r>
              <a:rPr sz="1200" dirty="0">
                <a:latin typeface="Garamond"/>
                <a:cs typeface="Garamond"/>
              </a:rPr>
              <a:t>Compares</a:t>
            </a:r>
            <a:r>
              <a:rPr sz="1200" spc="-35" dirty="0">
                <a:latin typeface="Garamond"/>
                <a:cs typeface="Garamond"/>
              </a:rPr>
              <a:t> </a:t>
            </a:r>
            <a:r>
              <a:rPr sz="1200" dirty="0">
                <a:latin typeface="Garamond"/>
                <a:cs typeface="Garamond"/>
              </a:rPr>
              <a:t>With</a:t>
            </a:r>
            <a:r>
              <a:rPr sz="1200" spc="-15" dirty="0">
                <a:latin typeface="Garamond"/>
                <a:cs typeface="Garamond"/>
              </a:rPr>
              <a:t> </a:t>
            </a:r>
            <a:r>
              <a:rPr sz="1200" dirty="0">
                <a:latin typeface="Garamond"/>
                <a:cs typeface="Garamond"/>
              </a:rPr>
              <a:t>Prior</a:t>
            </a:r>
            <a:r>
              <a:rPr sz="1200" spc="-10" dirty="0">
                <a:latin typeface="Garamond"/>
                <a:cs typeface="Garamond"/>
              </a:rPr>
              <a:t> </a:t>
            </a:r>
            <a:r>
              <a:rPr sz="1200" dirty="0">
                <a:latin typeface="Garamond"/>
                <a:cs typeface="Garamond"/>
              </a:rPr>
              <a:t>Generations”</a:t>
            </a:r>
            <a:r>
              <a:rPr sz="1200" spc="-15" dirty="0">
                <a:latin typeface="Garamond"/>
                <a:cs typeface="Garamond"/>
              </a:rPr>
              <a:t> </a:t>
            </a:r>
            <a:r>
              <a:rPr sz="1200" dirty="0">
                <a:latin typeface="Garamond"/>
                <a:cs typeface="Garamond"/>
              </a:rPr>
              <a:t>May</a:t>
            </a:r>
            <a:r>
              <a:rPr sz="1200" spc="-25" dirty="0">
                <a:latin typeface="Garamond"/>
                <a:cs typeface="Garamond"/>
              </a:rPr>
              <a:t> </a:t>
            </a:r>
            <a:r>
              <a:rPr sz="1200" dirty="0">
                <a:latin typeface="Garamond"/>
                <a:cs typeface="Garamond"/>
              </a:rPr>
              <a:t>14</a:t>
            </a:r>
            <a:r>
              <a:rPr sz="1200" baseline="24305" dirty="0">
                <a:latin typeface="Garamond"/>
                <a:cs typeface="Garamond"/>
              </a:rPr>
              <a:t>th</a:t>
            </a:r>
            <a:r>
              <a:rPr sz="1200" dirty="0">
                <a:latin typeface="Garamond"/>
                <a:cs typeface="Garamond"/>
              </a:rPr>
              <a:t>,</a:t>
            </a:r>
            <a:r>
              <a:rPr sz="1200" spc="-10" dirty="0">
                <a:latin typeface="Garamond"/>
                <a:cs typeface="Garamond"/>
              </a:rPr>
              <a:t> </a:t>
            </a:r>
            <a:r>
              <a:rPr sz="1200" spc="-20" dirty="0">
                <a:latin typeface="Garamond"/>
                <a:cs typeface="Garamond"/>
              </a:rPr>
              <a:t>2020</a:t>
            </a:r>
            <a:endParaRPr sz="1200" dirty="0">
              <a:latin typeface="Garamond"/>
              <a:cs typeface="Garamond"/>
            </a:endParaRPr>
          </a:p>
        </p:txBody>
      </p:sp>
      <p:sp>
        <p:nvSpPr>
          <p:cNvPr id="7" name="object 7"/>
          <p:cNvSpPr txBox="1">
            <a:spLocks noGrp="1"/>
          </p:cNvSpPr>
          <p:nvPr>
            <p:ph type="sldNum" sz="quarter" idx="7"/>
          </p:nvPr>
        </p:nvSpPr>
        <p:spPr>
          <a:xfrm>
            <a:off x="8776716" y="6561718"/>
            <a:ext cx="325119" cy="260350"/>
          </a:xfrm>
          <a:prstGeom prst="rect">
            <a:avLst/>
          </a:prstGeom>
        </p:spPr>
        <p:txBody>
          <a:bodyPr vert="horz" wrap="square" lIns="0" tIns="0" rIns="0" bIns="0" rtlCol="0">
            <a:spAutoFit/>
          </a:bodyPr>
          <a:lstStyle>
            <a:defPPr>
              <a:defRPr kern="0"/>
            </a:defPPr>
            <a:lvl1pPr>
              <a:defRPr sz="1400" b="0" i="0">
                <a:solidFill>
                  <a:schemeClr val="tx1"/>
                </a:solidFill>
                <a:latin typeface="Garamond"/>
                <a:cs typeface="Garamond"/>
              </a:defRPr>
            </a:lvl1pPr>
          </a:lstStyle>
          <a:p>
            <a:pPr marL="38100">
              <a:lnSpc>
                <a:spcPts val="1590"/>
              </a:lnSpc>
            </a:pPr>
            <a:fld id="{81D60167-4931-47E6-BA6A-407CBD079E47}" type="slidenum">
              <a:rPr lang="en-US" smtClean="0"/>
              <a:pPr marL="38100">
                <a:lnSpc>
                  <a:spcPts val="1590"/>
                </a:lnSpc>
              </a:pPr>
              <a:t>31</a:t>
            </a:fld>
            <a:endParaRPr dirty="0"/>
          </a:p>
        </p:txBody>
      </p:sp>
      <p:sp>
        <p:nvSpPr>
          <p:cNvPr id="5" name="object 5"/>
          <p:cNvSpPr txBox="1"/>
          <p:nvPr/>
        </p:nvSpPr>
        <p:spPr>
          <a:xfrm>
            <a:off x="2517139" y="6052608"/>
            <a:ext cx="38100" cy="95250"/>
          </a:xfrm>
          <a:prstGeom prst="rect">
            <a:avLst/>
          </a:prstGeom>
        </p:spPr>
        <p:txBody>
          <a:bodyPr vert="horz" wrap="square" lIns="0" tIns="13335" rIns="0" bIns="0" rtlCol="0">
            <a:spAutoFit/>
          </a:bodyPr>
          <a:lstStyle/>
          <a:p>
            <a:pPr algn="ctr">
              <a:lnSpc>
                <a:spcPct val="100000"/>
              </a:lnSpc>
              <a:spcBef>
                <a:spcPts val="105"/>
              </a:spcBef>
            </a:pPr>
            <a:r>
              <a:rPr sz="450" dirty="0">
                <a:latin typeface="Garamond"/>
                <a:cs typeface="Garamond"/>
              </a:rPr>
              <a:t>.</a:t>
            </a:r>
            <a:endParaRPr sz="450">
              <a:latin typeface="Garamond"/>
              <a:cs typeface="Garamond"/>
            </a:endParaRPr>
          </a:p>
        </p:txBody>
      </p:sp>
      <p:sp>
        <p:nvSpPr>
          <p:cNvPr id="10" name="Rectangle 5">
            <a:extLst>
              <a:ext uri="{FF2B5EF4-FFF2-40B4-BE49-F238E27FC236}">
                <a16:creationId xmlns:a16="http://schemas.microsoft.com/office/drawing/2014/main" id="{FEF7E307-27EA-091E-8B18-B58367901175}"/>
              </a:ext>
            </a:extLst>
          </p:cNvPr>
          <p:cNvSpPr>
            <a:spLocks noGrp="1" noChangeArrowheads="1"/>
          </p:cNvSpPr>
          <p:nvPr>
            <p:ph type="title"/>
          </p:nvPr>
        </p:nvSpPr>
        <p:spPr>
          <a:xfrm>
            <a:off x="2014803" y="229814"/>
            <a:ext cx="6934200" cy="1143000"/>
          </a:xfrm>
          <a:noFill/>
        </p:spPr>
        <p:txBody>
          <a:bodyPr/>
          <a:lstStyle/>
          <a:p>
            <a:pPr eaLnBrk="1" hangingPunct="1"/>
            <a:r>
              <a:rPr lang="en-US" altLang="en-US" sz="3800" b="1" dirty="0">
                <a:solidFill>
                  <a:schemeClr val="tx1"/>
                </a:solidFill>
                <a:latin typeface="Garamond" panose="02020404030301010803" pitchFamily="18" charset="0"/>
              </a:rPr>
              <a:t>Millennials Are Starting </a:t>
            </a:r>
            <a:br>
              <a:rPr lang="en-US" altLang="en-US" sz="3800" b="1" dirty="0">
                <a:solidFill>
                  <a:schemeClr val="tx1"/>
                </a:solidFill>
                <a:latin typeface="Garamond" panose="02020404030301010803" pitchFamily="18" charset="0"/>
              </a:rPr>
            </a:br>
            <a:r>
              <a:rPr lang="en-US" altLang="en-US" sz="3800" b="1" dirty="0">
                <a:solidFill>
                  <a:schemeClr val="tx1"/>
                </a:solidFill>
                <a:latin typeface="Garamond" panose="02020404030301010803" pitchFamily="18" charset="0"/>
              </a:rPr>
              <a:t>Families Later in Life:</a:t>
            </a:r>
          </a:p>
        </p:txBody>
      </p:sp>
      <p:sp>
        <p:nvSpPr>
          <p:cNvPr id="2" name="TextBox 1">
            <a:extLst>
              <a:ext uri="{FF2B5EF4-FFF2-40B4-BE49-F238E27FC236}">
                <a16:creationId xmlns:a16="http://schemas.microsoft.com/office/drawing/2014/main" id="{878F2397-BE76-2EA6-3A9D-D1F0D899C5D1}"/>
              </a:ext>
            </a:extLst>
          </p:cNvPr>
          <p:cNvSpPr txBox="1"/>
          <p:nvPr/>
        </p:nvSpPr>
        <p:spPr>
          <a:xfrm>
            <a:off x="250081" y="1905506"/>
            <a:ext cx="4945980" cy="3046988"/>
          </a:xfrm>
          <a:prstGeom prst="rect">
            <a:avLst/>
          </a:prstGeom>
          <a:noFill/>
        </p:spPr>
        <p:txBody>
          <a:bodyPr wrap="square" rtlCol="0">
            <a:spAutoFit/>
          </a:bodyPr>
          <a:lstStyle/>
          <a:p>
            <a:pPr marL="285750" indent="-285750">
              <a:buFont typeface="Arial" panose="020B0604020202020204" pitchFamily="34" charset="0"/>
              <a:buChar char="•"/>
            </a:pPr>
            <a:r>
              <a:rPr lang="en-US" sz="2400" b="1" u="sng" dirty="0">
                <a:latin typeface="Garamond" panose="02020404030301010803" pitchFamily="18" charset="0"/>
              </a:rPr>
              <a:t>46%</a:t>
            </a:r>
            <a:r>
              <a:rPr lang="en-US" sz="2400" dirty="0">
                <a:latin typeface="Garamond" panose="02020404030301010803" pitchFamily="18" charset="0"/>
              </a:rPr>
              <a:t> of </a:t>
            </a:r>
            <a:r>
              <a:rPr lang="en-US" sz="2400" b="1" u="sng" dirty="0">
                <a:latin typeface="Garamond" panose="02020404030301010803" pitchFamily="18" charset="0"/>
              </a:rPr>
              <a:t>Millennials</a:t>
            </a:r>
            <a:r>
              <a:rPr lang="en-US" sz="2400" dirty="0">
                <a:latin typeface="Garamond" panose="02020404030301010803" pitchFamily="18" charset="0"/>
              </a:rPr>
              <a:t> are </a:t>
            </a:r>
            <a:r>
              <a:rPr lang="en-US" sz="2400" b="1" u="sng" dirty="0">
                <a:latin typeface="Garamond" panose="02020404030301010803" pitchFamily="18" charset="0"/>
              </a:rPr>
              <a:t>married</a:t>
            </a:r>
          </a:p>
          <a:p>
            <a:pPr marL="285750" indent="-285750">
              <a:buFont typeface="Arial" panose="020B0604020202020204" pitchFamily="34" charset="0"/>
              <a:buChar char="•"/>
            </a:pPr>
            <a:endParaRPr lang="en-US" sz="2400" dirty="0">
              <a:latin typeface="Garamond" panose="02020404030301010803" pitchFamily="18" charset="0"/>
            </a:endParaRPr>
          </a:p>
          <a:p>
            <a:pPr marL="285750" indent="-285750">
              <a:buFont typeface="Arial" panose="020B0604020202020204" pitchFamily="34" charset="0"/>
              <a:buChar char="•"/>
            </a:pPr>
            <a:r>
              <a:rPr lang="en-US" sz="2400" dirty="0">
                <a:latin typeface="Garamond" panose="02020404030301010803" pitchFamily="18" charset="0"/>
              </a:rPr>
              <a:t>The share of </a:t>
            </a:r>
            <a:r>
              <a:rPr lang="en-US" sz="2400" b="1" u="sng" dirty="0">
                <a:latin typeface="Garamond" panose="02020404030301010803" pitchFamily="18" charset="0"/>
              </a:rPr>
              <a:t>adults</a:t>
            </a:r>
            <a:r>
              <a:rPr lang="en-US" sz="2400" dirty="0">
                <a:latin typeface="Garamond" panose="02020404030301010803" pitchFamily="18" charset="0"/>
              </a:rPr>
              <a:t> who </a:t>
            </a:r>
            <a:r>
              <a:rPr lang="en-US" sz="2400" b="1" u="sng" dirty="0">
                <a:latin typeface="Garamond" panose="02020404030301010803" pitchFamily="18" charset="0"/>
              </a:rPr>
              <a:t>haven’t married</a:t>
            </a:r>
            <a:r>
              <a:rPr lang="en-US" sz="2400" dirty="0">
                <a:latin typeface="Garamond" panose="02020404030301010803" pitchFamily="18" charset="0"/>
              </a:rPr>
              <a:t> is </a:t>
            </a:r>
            <a:r>
              <a:rPr lang="en-US" sz="2400" b="1" u="sng" dirty="0">
                <a:latin typeface="Garamond" panose="02020404030301010803" pitchFamily="18" charset="0"/>
              </a:rPr>
              <a:t>increasing</a:t>
            </a:r>
            <a:r>
              <a:rPr lang="en-US" sz="2400" dirty="0">
                <a:latin typeface="Garamond" panose="02020404030301010803" pitchFamily="18" charset="0"/>
              </a:rPr>
              <a:t> with </a:t>
            </a:r>
            <a:r>
              <a:rPr lang="en-US" sz="2400" b="1" u="sng" dirty="0">
                <a:latin typeface="Garamond" panose="02020404030301010803" pitchFamily="18" charset="0"/>
              </a:rPr>
              <a:t>each generation</a:t>
            </a:r>
          </a:p>
          <a:p>
            <a:pPr marL="285750" indent="-285750">
              <a:buFont typeface="Arial" panose="020B0604020202020204" pitchFamily="34" charset="0"/>
              <a:buChar char="•"/>
            </a:pPr>
            <a:endParaRPr lang="en-US" sz="2400" dirty="0">
              <a:latin typeface="Garamond" panose="02020404030301010803" pitchFamily="18" charset="0"/>
            </a:endParaRPr>
          </a:p>
          <a:p>
            <a:pPr marL="285750" indent="-285750">
              <a:buFont typeface="Arial" panose="020B0604020202020204" pitchFamily="34" charset="0"/>
              <a:buChar char="•"/>
            </a:pPr>
            <a:r>
              <a:rPr lang="en-US" sz="2400" b="1" u="sng" dirty="0">
                <a:latin typeface="Garamond" panose="02020404030301010803" pitchFamily="18" charset="0"/>
              </a:rPr>
              <a:t>25%</a:t>
            </a:r>
            <a:r>
              <a:rPr lang="en-US" sz="2400" b="1" dirty="0">
                <a:latin typeface="Garamond" panose="02020404030301010803" pitchFamily="18" charset="0"/>
              </a:rPr>
              <a:t> </a:t>
            </a:r>
            <a:r>
              <a:rPr lang="en-US" sz="2400" dirty="0">
                <a:latin typeface="Garamond" panose="02020404030301010803" pitchFamily="18" charset="0"/>
              </a:rPr>
              <a:t>of </a:t>
            </a:r>
            <a:r>
              <a:rPr lang="en-US" sz="2400" b="1" u="sng" dirty="0">
                <a:latin typeface="Garamond" panose="02020404030301010803" pitchFamily="18" charset="0"/>
              </a:rPr>
              <a:t>today’s young adults</a:t>
            </a:r>
            <a:r>
              <a:rPr lang="en-US" sz="2400" dirty="0">
                <a:latin typeface="Garamond" panose="02020404030301010803" pitchFamily="18" charset="0"/>
              </a:rPr>
              <a:t> </a:t>
            </a:r>
            <a:r>
              <a:rPr lang="en-US" sz="2400" b="1" u="sng" dirty="0">
                <a:latin typeface="Garamond" panose="02020404030301010803" pitchFamily="18" charset="0"/>
              </a:rPr>
              <a:t>won’t be married</a:t>
            </a:r>
            <a:r>
              <a:rPr lang="en-US" sz="2400" dirty="0">
                <a:latin typeface="Garamond" panose="02020404030301010803" pitchFamily="18" charset="0"/>
              </a:rPr>
              <a:t> by </a:t>
            </a:r>
            <a:r>
              <a:rPr lang="en-US" sz="2400" b="1" u="sng" dirty="0">
                <a:latin typeface="Garamond" panose="02020404030301010803" pitchFamily="18" charset="0"/>
              </a:rPr>
              <a:t>ages</a:t>
            </a:r>
            <a:r>
              <a:rPr lang="en-US" sz="2400" dirty="0">
                <a:latin typeface="Garamond" panose="02020404030301010803" pitchFamily="18" charset="0"/>
              </a:rPr>
              <a:t> </a:t>
            </a:r>
            <a:r>
              <a:rPr lang="en-US" sz="2400" b="1" u="sng" dirty="0">
                <a:latin typeface="Garamond" panose="02020404030301010803" pitchFamily="18" charset="0"/>
              </a:rPr>
              <a:t>43 to 53</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a16="http://schemas.microsoft.com/office/drawing/2014/main" id="{808B128B-2461-427C-BE08-7FEEDCBC5898}"/>
              </a:ext>
            </a:extLst>
          </p:cNvPr>
          <p:cNvSpPr txBox="1">
            <a:spLocks noChangeArrowheads="1"/>
          </p:cNvSpPr>
          <p:nvPr/>
        </p:nvSpPr>
        <p:spPr bwMode="auto">
          <a:xfrm>
            <a:off x="152400" y="1493441"/>
            <a:ext cx="8839200" cy="4953000"/>
          </a:xfrm>
          <a:prstGeom prst="rect">
            <a:avLst/>
          </a:prstGeom>
          <a:noFill/>
          <a:ln w="9525">
            <a:noFill/>
            <a:miter lim="800000"/>
            <a:headEnd/>
            <a:tailEnd/>
          </a:ln>
        </p:spPr>
        <p:txBody>
          <a:bodyPr/>
          <a:lstStyle/>
          <a:p>
            <a:pPr marL="342900" indent="-342900">
              <a:spcBef>
                <a:spcPts val="1600"/>
              </a:spcBef>
              <a:buFontTx/>
              <a:buChar char="•"/>
              <a:defRPr/>
            </a:pPr>
            <a:r>
              <a:rPr lang="en-US" sz="2400" b="1" u="sng" kern="0" dirty="0">
                <a:latin typeface="Garamond" panose="02020404030301010803" pitchFamily="18" charset="0"/>
              </a:rPr>
              <a:t>Statistics</a:t>
            </a:r>
            <a:r>
              <a:rPr lang="en-US" sz="2400" b="1" kern="0" dirty="0">
                <a:latin typeface="Garamond" panose="02020404030301010803" pitchFamily="18" charset="0"/>
              </a:rPr>
              <a:t>:</a:t>
            </a:r>
          </a:p>
          <a:p>
            <a:pPr marL="1485900" lvl="2" indent="-571500">
              <a:spcBef>
                <a:spcPts val="1600"/>
              </a:spcBef>
              <a:buFont typeface="Garamond" panose="02020404030301010803" pitchFamily="18" charset="0"/>
              <a:buChar char="–"/>
              <a:defRPr/>
            </a:pPr>
            <a:r>
              <a:rPr lang="en-US" sz="2200" b="1" u="sng" kern="0" dirty="0">
                <a:latin typeface="Garamond" panose="02020404030301010803" pitchFamily="18" charset="0"/>
              </a:rPr>
              <a:t>40%</a:t>
            </a:r>
            <a:r>
              <a:rPr lang="en-US" sz="2200" kern="0" dirty="0">
                <a:latin typeface="Garamond" panose="02020404030301010803" pitchFamily="18" charset="0"/>
              </a:rPr>
              <a:t> – </a:t>
            </a:r>
            <a:r>
              <a:rPr lang="en-US" sz="2200" b="1" u="sng" kern="0" dirty="0">
                <a:latin typeface="Garamond" panose="02020404030301010803" pitchFamily="18" charset="0"/>
              </a:rPr>
              <a:t>50%</a:t>
            </a:r>
            <a:r>
              <a:rPr lang="en-US" sz="2200" kern="0" dirty="0">
                <a:latin typeface="Garamond" panose="02020404030301010803" pitchFamily="18" charset="0"/>
              </a:rPr>
              <a:t> of </a:t>
            </a:r>
            <a:r>
              <a:rPr lang="en-US" sz="2200" b="1" u="sng" kern="0" dirty="0">
                <a:latin typeface="Garamond" panose="02020404030301010803" pitchFamily="18" charset="0"/>
              </a:rPr>
              <a:t>first marriages end</a:t>
            </a:r>
            <a:r>
              <a:rPr lang="en-US" sz="2200" kern="0" dirty="0">
                <a:latin typeface="Garamond" panose="02020404030301010803" pitchFamily="18" charset="0"/>
              </a:rPr>
              <a:t> in </a:t>
            </a:r>
            <a:r>
              <a:rPr lang="en-US" sz="2200" b="1" u="sng" kern="0" dirty="0">
                <a:latin typeface="Garamond" panose="02020404030301010803" pitchFamily="18" charset="0"/>
              </a:rPr>
              <a:t>divorce</a:t>
            </a:r>
            <a:r>
              <a:rPr lang="en-US" sz="2200" kern="0" dirty="0">
                <a:latin typeface="Garamond" panose="02020404030301010803" pitchFamily="18" charset="0"/>
              </a:rPr>
              <a:t> </a:t>
            </a:r>
          </a:p>
          <a:p>
            <a:pPr marL="1485900" lvl="2" indent="-571500">
              <a:spcBef>
                <a:spcPts val="1600"/>
              </a:spcBef>
              <a:buFont typeface="Garamond" panose="02020404030301010803" pitchFamily="18" charset="0"/>
              <a:buChar char="–"/>
              <a:defRPr/>
            </a:pPr>
            <a:r>
              <a:rPr lang="en-US" sz="2200" b="1" u="sng" kern="0" dirty="0">
                <a:latin typeface="Garamond" panose="02020404030301010803" pitchFamily="18" charset="0"/>
              </a:rPr>
              <a:t>60%</a:t>
            </a:r>
            <a:r>
              <a:rPr lang="en-US" sz="2200" kern="0" dirty="0">
                <a:latin typeface="Garamond" panose="02020404030301010803" pitchFamily="18" charset="0"/>
              </a:rPr>
              <a:t> – </a:t>
            </a:r>
            <a:r>
              <a:rPr lang="en-US" sz="2200" b="1" u="sng" kern="0" dirty="0">
                <a:latin typeface="Garamond" panose="02020404030301010803" pitchFamily="18" charset="0"/>
              </a:rPr>
              <a:t>67%</a:t>
            </a:r>
            <a:r>
              <a:rPr lang="en-US" sz="2200" kern="0" dirty="0">
                <a:latin typeface="Garamond" panose="02020404030301010803" pitchFamily="18" charset="0"/>
              </a:rPr>
              <a:t> of </a:t>
            </a:r>
            <a:r>
              <a:rPr lang="en-US" sz="2200" b="1" u="sng" kern="0" dirty="0">
                <a:latin typeface="Garamond" panose="02020404030301010803" pitchFamily="18" charset="0"/>
              </a:rPr>
              <a:t>second marriages end</a:t>
            </a:r>
            <a:r>
              <a:rPr lang="en-US" sz="2200" kern="0" dirty="0">
                <a:latin typeface="Garamond" panose="02020404030301010803" pitchFamily="18" charset="0"/>
              </a:rPr>
              <a:t> in </a:t>
            </a:r>
            <a:r>
              <a:rPr lang="en-US" sz="2200" b="1" u="sng" kern="0" dirty="0">
                <a:latin typeface="Garamond" panose="02020404030301010803" pitchFamily="18" charset="0"/>
              </a:rPr>
              <a:t>divorce</a:t>
            </a:r>
          </a:p>
          <a:p>
            <a:pPr marL="342900" indent="-342900">
              <a:spcBef>
                <a:spcPts val="1600"/>
              </a:spcBef>
              <a:buFont typeface="Arial" panose="020B0604020202020204" pitchFamily="34" charset="0"/>
              <a:buChar char="•"/>
              <a:defRPr/>
            </a:pPr>
            <a:r>
              <a:rPr lang="en-US" sz="2400" b="1" u="sng" kern="0" dirty="0">
                <a:latin typeface="Garamond" panose="02020404030301010803" pitchFamily="18" charset="0"/>
              </a:rPr>
              <a:t>Parents</a:t>
            </a:r>
            <a:r>
              <a:rPr lang="en-US" sz="2400" kern="0" dirty="0">
                <a:latin typeface="Garamond" panose="02020404030301010803" pitchFamily="18" charset="0"/>
              </a:rPr>
              <a:t> and </a:t>
            </a:r>
            <a:r>
              <a:rPr lang="en-US" sz="2400" b="1" u="sng" kern="0" dirty="0">
                <a:latin typeface="Garamond" panose="02020404030301010803" pitchFamily="18" charset="0"/>
              </a:rPr>
              <a:t>beneficiaries</a:t>
            </a:r>
            <a:r>
              <a:rPr lang="en-US" sz="2400" b="1" kern="0" dirty="0">
                <a:latin typeface="Garamond" panose="02020404030301010803" pitchFamily="18" charset="0"/>
              </a:rPr>
              <a:t> </a:t>
            </a:r>
            <a:r>
              <a:rPr lang="en-US" sz="2400" b="1" u="sng" kern="0" dirty="0">
                <a:latin typeface="Garamond" panose="02020404030301010803" pitchFamily="18" charset="0"/>
              </a:rPr>
              <a:t>worried regarding</a:t>
            </a:r>
            <a:r>
              <a:rPr lang="en-US" sz="2400" b="1" kern="0" dirty="0">
                <a:latin typeface="Garamond" panose="02020404030301010803" pitchFamily="18" charset="0"/>
              </a:rPr>
              <a:t> </a:t>
            </a:r>
            <a:r>
              <a:rPr lang="en-US" sz="2400" b="1" u="sng" kern="0" dirty="0">
                <a:latin typeface="Garamond" panose="02020404030301010803" pitchFamily="18" charset="0"/>
              </a:rPr>
              <a:t>inheritances</a:t>
            </a:r>
            <a:r>
              <a:rPr lang="en-US" sz="2400" kern="0" dirty="0">
                <a:latin typeface="Garamond" panose="02020404030301010803" pitchFamily="18" charset="0"/>
              </a:rPr>
              <a:t> and </a:t>
            </a:r>
            <a:r>
              <a:rPr lang="en-US" sz="2400" b="1" u="sng" kern="0" dirty="0">
                <a:latin typeface="Garamond" panose="02020404030301010803" pitchFamily="18" charset="0"/>
              </a:rPr>
              <a:t>divorce </a:t>
            </a:r>
          </a:p>
          <a:p>
            <a:pPr marL="1257300" lvl="2" indent="-342900">
              <a:spcBef>
                <a:spcPts val="1600"/>
              </a:spcBef>
              <a:buFont typeface="Garamond" panose="02020404030301010803" pitchFamily="18" charset="0"/>
              <a:buChar char="–"/>
              <a:defRPr/>
            </a:pPr>
            <a:r>
              <a:rPr lang="en-US" sz="2200" b="1" u="sng" kern="0" dirty="0">
                <a:latin typeface="Garamond" panose="02020404030301010803" pitchFamily="18" charset="0"/>
              </a:rPr>
              <a:t>Generally protected </a:t>
            </a:r>
          </a:p>
          <a:p>
            <a:pPr marL="1257300" lvl="2" indent="-342900">
              <a:spcBef>
                <a:spcPts val="1600"/>
              </a:spcBef>
              <a:buFont typeface="Garamond" panose="02020404030301010803" pitchFamily="18" charset="0"/>
              <a:buChar char="–"/>
              <a:defRPr/>
            </a:pPr>
            <a:r>
              <a:rPr lang="en-US" sz="2200" b="1" u="sng" kern="0" dirty="0">
                <a:latin typeface="Garamond" panose="02020404030301010803" pitchFamily="18" charset="0"/>
              </a:rPr>
              <a:t>Possible issues</a:t>
            </a:r>
            <a:r>
              <a:rPr lang="en-US" sz="2200" b="1" kern="0" dirty="0">
                <a:latin typeface="Garamond" panose="02020404030301010803" pitchFamily="18" charset="0"/>
              </a:rPr>
              <a:t>:</a:t>
            </a:r>
          </a:p>
          <a:p>
            <a:pPr marL="2171700" lvl="4" indent="-342900">
              <a:spcBef>
                <a:spcPts val="1600"/>
              </a:spcBef>
              <a:buFont typeface="Wingdings" panose="05000000000000000000" pitchFamily="2" charset="2"/>
              <a:buChar char="Ø"/>
              <a:defRPr/>
            </a:pPr>
            <a:r>
              <a:rPr lang="en-US" sz="2200" b="1" u="sng" kern="0" dirty="0">
                <a:latin typeface="Garamond" panose="02020404030301010803" pitchFamily="18" charset="0"/>
              </a:rPr>
              <a:t>Co-mingling</a:t>
            </a:r>
            <a:r>
              <a:rPr lang="en-US" sz="2200" kern="0" dirty="0">
                <a:latin typeface="Garamond" panose="02020404030301010803" pitchFamily="18" charset="0"/>
              </a:rPr>
              <a:t> of </a:t>
            </a:r>
            <a:r>
              <a:rPr lang="en-US" sz="2200" b="1" u="sng" kern="0" dirty="0">
                <a:latin typeface="Garamond" panose="02020404030301010803" pitchFamily="18" charset="0"/>
              </a:rPr>
              <a:t>assets</a:t>
            </a:r>
          </a:p>
          <a:p>
            <a:pPr marL="2171700" lvl="4" indent="-342900">
              <a:spcBef>
                <a:spcPts val="1600"/>
              </a:spcBef>
              <a:buFont typeface="Wingdings" panose="05000000000000000000" pitchFamily="2" charset="2"/>
              <a:buChar char="Ø"/>
              <a:defRPr/>
            </a:pPr>
            <a:r>
              <a:rPr lang="en-US" sz="2200" b="1" u="sng" kern="0" dirty="0">
                <a:latin typeface="Garamond" panose="02020404030301010803" pitchFamily="18" charset="0"/>
              </a:rPr>
              <a:t>Certain</a:t>
            </a:r>
            <a:r>
              <a:rPr lang="en-US" sz="2200" b="1" kern="0" dirty="0">
                <a:latin typeface="Garamond" panose="02020404030301010803" pitchFamily="18" charset="0"/>
              </a:rPr>
              <a:t> </a:t>
            </a:r>
            <a:r>
              <a:rPr lang="en-US" sz="2200" b="1" u="sng" kern="0" dirty="0">
                <a:latin typeface="Garamond" panose="02020404030301010803" pitchFamily="18" charset="0"/>
              </a:rPr>
              <a:t>state spendthrift clause</a:t>
            </a:r>
            <a:r>
              <a:rPr lang="en-US" sz="2200" b="1" kern="0" dirty="0">
                <a:latin typeface="Garamond" panose="02020404030301010803" pitchFamily="18" charset="0"/>
              </a:rPr>
              <a:t> </a:t>
            </a:r>
            <a:r>
              <a:rPr lang="en-US" sz="2200" b="1" u="sng" kern="0" dirty="0">
                <a:latin typeface="Garamond" panose="02020404030301010803" pitchFamily="18" charset="0"/>
              </a:rPr>
              <a:t>statutes  </a:t>
            </a:r>
          </a:p>
        </p:txBody>
      </p:sp>
      <p:sp>
        <p:nvSpPr>
          <p:cNvPr id="63492" name="Rectangle 4">
            <a:extLst>
              <a:ext uri="{FF2B5EF4-FFF2-40B4-BE49-F238E27FC236}">
                <a16:creationId xmlns:a16="http://schemas.microsoft.com/office/drawing/2014/main" id="{AD5CDC67-070D-1CB9-CA8E-95381358DDDD}"/>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B88DC5F6-657D-48D7-892D-463BC09AE531}" type="slidenum">
              <a:rPr lang="en-US" altLang="en-US" sz="1400">
                <a:latin typeface="Garamond" panose="02020404030301010803" pitchFamily="18" charset="0"/>
              </a:rPr>
              <a:pPr algn="r" eaLnBrk="1" hangingPunct="1">
                <a:spcBef>
                  <a:spcPct val="0"/>
                </a:spcBef>
                <a:buFontTx/>
                <a:buNone/>
              </a:pPr>
              <a:t>32</a:t>
            </a:fld>
            <a:endParaRPr lang="en-US" altLang="en-US" sz="1400" dirty="0">
              <a:latin typeface="Garamond" panose="02020404030301010803" pitchFamily="18" charset="0"/>
            </a:endParaRPr>
          </a:p>
        </p:txBody>
      </p:sp>
      <p:sp>
        <p:nvSpPr>
          <p:cNvPr id="6" name="Title 1">
            <a:extLst>
              <a:ext uri="{FF2B5EF4-FFF2-40B4-BE49-F238E27FC236}">
                <a16:creationId xmlns:a16="http://schemas.microsoft.com/office/drawing/2014/main" id="{255C2E28-EF5E-2C9B-C1D9-5AF6E9A781E4}"/>
              </a:ext>
            </a:extLst>
          </p:cNvPr>
          <p:cNvSpPr>
            <a:spLocks noGrp="1" noChangeArrowheads="1"/>
          </p:cNvSpPr>
          <p:nvPr>
            <p:ph type="title"/>
          </p:nvPr>
        </p:nvSpPr>
        <p:spPr>
          <a:xfrm>
            <a:off x="762000" y="243682"/>
            <a:ext cx="8229600" cy="1143000"/>
          </a:xfrm>
        </p:spPr>
        <p:txBody>
          <a:bodyPr/>
          <a:lstStyle/>
          <a:p>
            <a:r>
              <a:rPr lang="en-US" altLang="en-US" sz="4500" b="1" dirty="0">
                <a:solidFill>
                  <a:schemeClr val="tx1"/>
                </a:solidFill>
                <a:latin typeface="Garamond" panose="02020404030301010803" pitchFamily="18" charset="0"/>
              </a:rPr>
              <a:t>Divorce: </a:t>
            </a:r>
          </a:p>
        </p:txBody>
      </p:sp>
      <p:sp>
        <p:nvSpPr>
          <p:cNvPr id="2" name="object 6">
            <a:extLst>
              <a:ext uri="{FF2B5EF4-FFF2-40B4-BE49-F238E27FC236}">
                <a16:creationId xmlns:a16="http://schemas.microsoft.com/office/drawing/2014/main" id="{B92FD1B6-58D2-50CB-F1F6-9F50490C7FC9}"/>
              </a:ext>
            </a:extLst>
          </p:cNvPr>
          <p:cNvSpPr txBox="1"/>
          <p:nvPr/>
        </p:nvSpPr>
        <p:spPr>
          <a:xfrm>
            <a:off x="341984" y="6356673"/>
            <a:ext cx="7510145" cy="179536"/>
          </a:xfrm>
          <a:prstGeom prst="rect">
            <a:avLst/>
          </a:prstGeom>
        </p:spPr>
        <p:txBody>
          <a:bodyPr vert="horz" wrap="square" lIns="0" tIns="0" rIns="0" bIns="0" rtlCol="0">
            <a:spAutoFit/>
          </a:bodyPr>
          <a:lstStyle/>
          <a:p>
            <a:pPr marL="12700">
              <a:lnSpc>
                <a:spcPts val="1395"/>
              </a:lnSpc>
            </a:pPr>
            <a:r>
              <a:rPr sz="1200" b="1" u="sng" dirty="0">
                <a:uFill>
                  <a:solidFill>
                    <a:srgbClr val="000000"/>
                  </a:solidFill>
                </a:uFill>
                <a:latin typeface="Garamond"/>
                <a:cs typeface="Garamond"/>
              </a:rPr>
              <a:t>Source</a:t>
            </a:r>
            <a:r>
              <a:rPr sz="1200" b="1" dirty="0">
                <a:latin typeface="Garamond"/>
                <a:cs typeface="Garamond"/>
              </a:rPr>
              <a:t>:</a:t>
            </a:r>
            <a:r>
              <a:rPr sz="1200" b="1" spc="-30" dirty="0">
                <a:latin typeface="Garamond"/>
                <a:cs typeface="Garamond"/>
              </a:rPr>
              <a:t> </a:t>
            </a:r>
            <a:r>
              <a:rPr lang="en-US" sz="1200" i="1" spc="-30" dirty="0">
                <a:latin typeface="Garamond"/>
                <a:cs typeface="Garamond"/>
              </a:rPr>
              <a:t>American Psychological Association</a:t>
            </a:r>
            <a:endParaRPr sz="1200" dirty="0">
              <a:latin typeface="Garamond"/>
              <a:cs typeface="Garamond"/>
            </a:endParaRPr>
          </a:p>
        </p:txBody>
      </p:sp>
    </p:spTree>
    <p:extLst>
      <p:ext uri="{BB962C8B-B14F-4D97-AF65-F5344CB8AC3E}">
        <p14:creationId xmlns:p14="http://schemas.microsoft.com/office/powerpoint/2010/main" val="2299173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a:extLst>
              <a:ext uri="{FF2B5EF4-FFF2-40B4-BE49-F238E27FC236}">
                <a16:creationId xmlns:a16="http://schemas.microsoft.com/office/drawing/2014/main" id="{0BDA42C4-2159-466A-94DB-E8339BB92382}"/>
              </a:ext>
            </a:extLst>
          </p:cNvPr>
          <p:cNvSpPr>
            <a:spLocks noGrp="1" noChangeArrowheads="1"/>
          </p:cNvSpPr>
          <p:nvPr>
            <p:ph type="title"/>
          </p:nvPr>
        </p:nvSpPr>
        <p:spPr>
          <a:xfrm>
            <a:off x="1997977" y="268224"/>
            <a:ext cx="7010400" cy="367616"/>
          </a:xfrm>
        </p:spPr>
        <p:txBody>
          <a:bodyPr/>
          <a:lstStyle/>
          <a:p>
            <a:br>
              <a:rPr lang="en-US" altLang="en-US" sz="5400" dirty="0">
                <a:latin typeface="Garamond" panose="02020404030301010803" pitchFamily="18" charset="0"/>
              </a:rPr>
            </a:br>
            <a:r>
              <a:rPr lang="en-US" altLang="en-US" sz="3500" b="1" dirty="0">
                <a:latin typeface="Garamond" panose="02020404030301010803" pitchFamily="18" charset="0"/>
              </a:rPr>
              <a:t>Inheritance &amp; Divorce:</a:t>
            </a:r>
          </a:p>
        </p:txBody>
      </p:sp>
      <p:sp>
        <p:nvSpPr>
          <p:cNvPr id="3" name="Content Placeholder 2">
            <a:extLst>
              <a:ext uri="{FF2B5EF4-FFF2-40B4-BE49-F238E27FC236}">
                <a16:creationId xmlns:a16="http://schemas.microsoft.com/office/drawing/2014/main" id="{0AED75C8-8DBC-47F0-8B2B-9032F12BF59F}"/>
              </a:ext>
            </a:extLst>
          </p:cNvPr>
          <p:cNvSpPr>
            <a:spLocks noGrp="1"/>
          </p:cNvSpPr>
          <p:nvPr>
            <p:ph idx="1"/>
          </p:nvPr>
        </p:nvSpPr>
        <p:spPr>
          <a:xfrm>
            <a:off x="228050" y="1540328"/>
            <a:ext cx="8573049" cy="5105400"/>
          </a:xfrm>
        </p:spPr>
        <p:txBody>
          <a:bodyPr/>
          <a:lstStyle/>
          <a:p>
            <a:pPr>
              <a:lnSpc>
                <a:spcPct val="110000"/>
              </a:lnSpc>
              <a:spcBef>
                <a:spcPts val="1600"/>
              </a:spcBef>
              <a:buClr>
                <a:schemeClr val="tx1"/>
              </a:buClr>
              <a:buFont typeface="Arial" panose="020B0604020202020204" pitchFamily="34" charset="0"/>
              <a:buChar char="•"/>
              <a:defRPr/>
            </a:pPr>
            <a:r>
              <a:rPr lang="en-US" sz="2200" b="1" u="sng" dirty="0">
                <a:latin typeface="Garamond" panose="02020404030301010803" pitchFamily="18" charset="0"/>
              </a:rPr>
              <a:t>All 50 trust jurisdictions</a:t>
            </a:r>
            <a:r>
              <a:rPr lang="en-US" sz="2200" b="1" dirty="0">
                <a:latin typeface="Garamond" panose="02020404030301010803" pitchFamily="18" charset="0"/>
              </a:rPr>
              <a:t>:</a:t>
            </a:r>
            <a:r>
              <a:rPr lang="en-US" sz="2200" dirty="0">
                <a:latin typeface="Garamond" panose="02020404030301010803" pitchFamily="18" charset="0"/>
              </a:rPr>
              <a:t> </a:t>
            </a:r>
          </a:p>
          <a:p>
            <a:pPr lvl="1">
              <a:lnSpc>
                <a:spcPct val="110000"/>
              </a:lnSpc>
              <a:spcBef>
                <a:spcPts val="1600"/>
              </a:spcBef>
              <a:buFont typeface="Garamond" panose="02020404030301010803" pitchFamily="18" charset="0"/>
              <a:buChar char="–"/>
              <a:defRPr/>
            </a:pPr>
            <a:r>
              <a:rPr lang="en-US" sz="1800" dirty="0">
                <a:latin typeface="Garamond" panose="02020404030301010803" pitchFamily="18" charset="0"/>
              </a:rPr>
              <a:t>Offer </a:t>
            </a:r>
            <a:r>
              <a:rPr lang="en-US" sz="1800" b="1" u="sng" dirty="0">
                <a:latin typeface="Garamond" panose="02020404030301010803" pitchFamily="18" charset="0"/>
              </a:rPr>
              <a:t>asset protection </a:t>
            </a:r>
          </a:p>
          <a:p>
            <a:pPr lvl="1">
              <a:lnSpc>
                <a:spcPct val="110000"/>
              </a:lnSpc>
              <a:spcBef>
                <a:spcPts val="1600"/>
              </a:spcBef>
              <a:buFont typeface="Garamond" panose="02020404030301010803" pitchFamily="18" charset="0"/>
              <a:buChar char="–"/>
              <a:defRPr/>
            </a:pPr>
            <a:r>
              <a:rPr lang="en-US" sz="1800" dirty="0">
                <a:latin typeface="Garamond" panose="02020404030301010803" pitchFamily="18" charset="0"/>
              </a:rPr>
              <a:t>Through the incorporation of the </a:t>
            </a:r>
            <a:r>
              <a:rPr lang="en-US" sz="1800" b="1" u="sng" dirty="0">
                <a:latin typeface="Garamond" panose="02020404030301010803" pitchFamily="18" charset="0"/>
              </a:rPr>
              <a:t>spendthrift clause</a:t>
            </a:r>
            <a:r>
              <a:rPr lang="en-US" sz="1800" dirty="0">
                <a:latin typeface="Garamond" panose="02020404030301010803" pitchFamily="18" charset="0"/>
              </a:rPr>
              <a:t> to a trust</a:t>
            </a:r>
          </a:p>
          <a:p>
            <a:pPr>
              <a:lnSpc>
                <a:spcPct val="110000"/>
              </a:lnSpc>
              <a:spcBef>
                <a:spcPts val="1600"/>
              </a:spcBef>
              <a:buClr>
                <a:schemeClr val="tx1"/>
              </a:buClr>
              <a:buFont typeface="Arial" panose="020B0604020202020204" pitchFamily="34" charset="0"/>
              <a:buChar char="•"/>
              <a:defRPr/>
            </a:pPr>
            <a:r>
              <a:rPr lang="en-US" altLang="en-US" sz="2200" b="1" u="sng" dirty="0">
                <a:latin typeface="Garamond" pitchFamily="18" charset="0"/>
              </a:rPr>
              <a:t>Spendthrift Clause</a:t>
            </a:r>
            <a:r>
              <a:rPr lang="en-US" altLang="en-US" sz="2200" b="1" dirty="0">
                <a:latin typeface="Garamond" pitchFamily="18" charset="0"/>
              </a:rPr>
              <a:t>:</a:t>
            </a:r>
          </a:p>
          <a:p>
            <a:pPr lvl="1">
              <a:lnSpc>
                <a:spcPct val="110000"/>
              </a:lnSpc>
              <a:spcBef>
                <a:spcPts val="1600"/>
              </a:spcBef>
              <a:buClr>
                <a:schemeClr val="tx1"/>
              </a:buClr>
              <a:buFont typeface="Garamond" panose="02020404030301010803" pitchFamily="18" charset="0"/>
              <a:buChar char="–"/>
              <a:defRPr/>
            </a:pPr>
            <a:r>
              <a:rPr lang="en-US" altLang="en-US" sz="1800" b="1" u="sng" dirty="0">
                <a:latin typeface="Garamond" pitchFamily="18" charset="0"/>
              </a:rPr>
              <a:t>Prevents</a:t>
            </a:r>
            <a:r>
              <a:rPr lang="en-US" altLang="en-US" sz="1800" dirty="0">
                <a:latin typeface="Garamond" pitchFamily="18" charset="0"/>
              </a:rPr>
              <a:t> the </a:t>
            </a:r>
            <a:r>
              <a:rPr lang="en-US" altLang="en-US" sz="1800" b="1" u="sng" dirty="0">
                <a:latin typeface="Garamond" pitchFamily="18" charset="0"/>
              </a:rPr>
              <a:t>attachment</a:t>
            </a:r>
            <a:r>
              <a:rPr lang="en-US" altLang="en-US" sz="1800" dirty="0">
                <a:latin typeface="Garamond" pitchFamily="18" charset="0"/>
              </a:rPr>
              <a:t> or </a:t>
            </a:r>
            <a:r>
              <a:rPr lang="en-US" altLang="en-US" sz="1800" b="1" u="sng" dirty="0">
                <a:latin typeface="Garamond" pitchFamily="18" charset="0"/>
              </a:rPr>
              <a:t>assignment</a:t>
            </a:r>
            <a:r>
              <a:rPr lang="en-US" altLang="en-US" sz="1800" dirty="0">
                <a:latin typeface="Garamond" pitchFamily="18" charset="0"/>
              </a:rPr>
              <a:t> of a </a:t>
            </a:r>
            <a:r>
              <a:rPr lang="en-US" altLang="en-US" sz="1800" b="1" u="sng" dirty="0">
                <a:latin typeface="Garamond" pitchFamily="18" charset="0"/>
              </a:rPr>
              <a:t>beneficiary’s interest</a:t>
            </a:r>
            <a:r>
              <a:rPr lang="en-US" altLang="en-US" sz="1800" dirty="0">
                <a:latin typeface="Garamond" pitchFamily="18" charset="0"/>
              </a:rPr>
              <a:t> in a </a:t>
            </a:r>
            <a:r>
              <a:rPr lang="en-US" altLang="en-US" sz="1800" b="1" u="sng" dirty="0">
                <a:latin typeface="Garamond" pitchFamily="18" charset="0"/>
              </a:rPr>
              <a:t>trust</a:t>
            </a:r>
          </a:p>
          <a:p>
            <a:pPr lvl="1">
              <a:lnSpc>
                <a:spcPct val="110000"/>
              </a:lnSpc>
              <a:spcBef>
                <a:spcPts val="1600"/>
              </a:spcBef>
              <a:buClr>
                <a:schemeClr val="tx1"/>
              </a:buClr>
              <a:buFont typeface="Garamond" panose="02020404030301010803" pitchFamily="18" charset="0"/>
              <a:buChar char="–"/>
              <a:defRPr/>
            </a:pPr>
            <a:r>
              <a:rPr lang="en-US" altLang="en-US" sz="1800" b="1" u="sng" dirty="0">
                <a:latin typeface="Garamond" pitchFamily="18" charset="0"/>
              </a:rPr>
              <a:t>Prevents</a:t>
            </a:r>
            <a:r>
              <a:rPr lang="en-US" altLang="en-US" sz="1800" dirty="0">
                <a:latin typeface="Garamond" pitchFamily="18" charset="0"/>
              </a:rPr>
              <a:t> </a:t>
            </a:r>
            <a:r>
              <a:rPr lang="en-US" altLang="en-US" sz="1800" b="1" u="sng" dirty="0">
                <a:latin typeface="Garamond" pitchFamily="18" charset="0"/>
              </a:rPr>
              <a:t>all but</a:t>
            </a:r>
            <a:r>
              <a:rPr lang="en-US" altLang="en-US" sz="1800" b="1" dirty="0">
                <a:latin typeface="Garamond" pitchFamily="18" charset="0"/>
              </a:rPr>
              <a:t> </a:t>
            </a:r>
            <a:r>
              <a:rPr lang="en-US" altLang="en-US" sz="1800" b="1" u="sng" dirty="0">
                <a:latin typeface="Garamond" pitchFamily="18" charset="0"/>
              </a:rPr>
              <a:t>exception creditors</a:t>
            </a:r>
            <a:r>
              <a:rPr lang="en-US" altLang="en-US" sz="1800" b="1" dirty="0">
                <a:latin typeface="Garamond" pitchFamily="18" charset="0"/>
              </a:rPr>
              <a:t> </a:t>
            </a:r>
            <a:r>
              <a:rPr lang="en-US" altLang="en-US" sz="1800" dirty="0">
                <a:latin typeface="Garamond" pitchFamily="18" charset="0"/>
              </a:rPr>
              <a:t>from </a:t>
            </a:r>
            <a:r>
              <a:rPr lang="en-US" altLang="en-US" sz="1800" b="1" u="sng" dirty="0">
                <a:latin typeface="Garamond" pitchFamily="18" charset="0"/>
              </a:rPr>
              <a:t>attaching</a:t>
            </a:r>
            <a:r>
              <a:rPr lang="en-US" altLang="en-US" sz="1800" dirty="0">
                <a:latin typeface="Garamond" pitchFamily="18" charset="0"/>
              </a:rPr>
              <a:t> the </a:t>
            </a:r>
            <a:r>
              <a:rPr lang="en-US" altLang="en-US" sz="1800" b="1" u="sng" dirty="0">
                <a:latin typeface="Garamond" pitchFamily="18" charset="0"/>
              </a:rPr>
              <a:t>trust</a:t>
            </a:r>
          </a:p>
          <a:p>
            <a:pPr>
              <a:lnSpc>
                <a:spcPct val="110000"/>
              </a:lnSpc>
              <a:spcBef>
                <a:spcPts val="1600"/>
              </a:spcBef>
              <a:buClr>
                <a:schemeClr val="tx1"/>
              </a:buClr>
              <a:buFont typeface="Arial" panose="020B0604020202020204" pitchFamily="34" charset="0"/>
              <a:buChar char="•"/>
              <a:defRPr/>
            </a:pPr>
            <a:r>
              <a:rPr lang="en-US" altLang="en-US" sz="2200" b="1" u="sng" dirty="0">
                <a:latin typeface="Garamond" pitchFamily="18" charset="0"/>
              </a:rPr>
              <a:t>Spendthrift Clause Exception Creditor</a:t>
            </a:r>
            <a:r>
              <a:rPr lang="en-US" altLang="en-US" sz="2200" b="1" dirty="0">
                <a:latin typeface="Garamond" pitchFamily="18" charset="0"/>
              </a:rPr>
              <a:t>:</a:t>
            </a:r>
          </a:p>
          <a:p>
            <a:pPr marL="891540" lvl="2" indent="-365760">
              <a:lnSpc>
                <a:spcPct val="110000"/>
              </a:lnSpc>
              <a:spcBef>
                <a:spcPts val="1600"/>
              </a:spcBef>
              <a:buClr>
                <a:schemeClr val="tx1"/>
              </a:buClr>
              <a:buFont typeface="Garamond" panose="02020404030301010803" pitchFamily="18" charset="0"/>
              <a:buChar char="−"/>
              <a:defRPr/>
            </a:pPr>
            <a:r>
              <a:rPr lang="en-US" altLang="en-US" sz="1800" dirty="0">
                <a:latin typeface="Garamond" pitchFamily="18" charset="0"/>
              </a:rPr>
              <a:t>Alimony</a:t>
            </a:r>
          </a:p>
          <a:p>
            <a:pPr marL="891540" lvl="2" indent="-365760">
              <a:lnSpc>
                <a:spcPct val="110000"/>
              </a:lnSpc>
              <a:spcBef>
                <a:spcPts val="1600"/>
              </a:spcBef>
              <a:buClr>
                <a:schemeClr val="tx1"/>
              </a:buClr>
              <a:buFont typeface="Garamond" panose="02020404030301010803" pitchFamily="18" charset="0"/>
              <a:buChar char="−"/>
              <a:defRPr/>
            </a:pPr>
            <a:r>
              <a:rPr lang="en-US" altLang="en-US" sz="1800" dirty="0">
                <a:latin typeface="Garamond" pitchFamily="18" charset="0"/>
              </a:rPr>
              <a:t>Possible issues in some states </a:t>
            </a:r>
          </a:p>
        </p:txBody>
      </p:sp>
      <p:sp>
        <p:nvSpPr>
          <p:cNvPr id="5" name="TextBox 4">
            <a:extLst>
              <a:ext uri="{FF2B5EF4-FFF2-40B4-BE49-F238E27FC236}">
                <a16:creationId xmlns:a16="http://schemas.microsoft.com/office/drawing/2014/main" id="{6734B90F-DFD8-444F-BB7D-A9D2E5F3EEB1}"/>
              </a:ext>
            </a:extLst>
          </p:cNvPr>
          <p:cNvSpPr txBox="1"/>
          <p:nvPr/>
        </p:nvSpPr>
        <p:spPr>
          <a:xfrm>
            <a:off x="228050" y="6374332"/>
            <a:ext cx="8051233" cy="430887"/>
          </a:xfrm>
          <a:prstGeom prst="rect">
            <a:avLst/>
          </a:prstGeom>
          <a:noFill/>
        </p:spPr>
        <p:txBody>
          <a:bodyPr wrap="square">
            <a:spAutoFit/>
          </a:bodyPr>
          <a:lstStyle/>
          <a:p>
            <a:pPr>
              <a:defRPr/>
            </a:pPr>
            <a:r>
              <a:rPr lang="en-US" altLang="en-US" sz="1100" b="1" u="sng" dirty="0">
                <a:latin typeface="Garamond" panose="02020404030301010803" pitchFamily="18" charset="0"/>
              </a:rPr>
              <a:t>Source</a:t>
            </a:r>
            <a:r>
              <a:rPr lang="en-US" altLang="en-US" sz="1100" b="1" dirty="0">
                <a:solidFill>
                  <a:srgbClr val="002060"/>
                </a:solidFill>
                <a:latin typeface="Garamond" panose="02020404030301010803" pitchFamily="18" charset="0"/>
              </a:rPr>
              <a:t>:</a:t>
            </a:r>
            <a:r>
              <a:rPr lang="en-US" altLang="en-US" sz="1100" dirty="0">
                <a:latin typeface="Garamond" panose="02020404030301010803" pitchFamily="18" charset="0"/>
              </a:rPr>
              <a:t> </a:t>
            </a:r>
            <a:r>
              <a:rPr lang="en-US" altLang="en-US" sz="1100" dirty="0">
                <a:solidFill>
                  <a:srgbClr val="000000"/>
                </a:solidFill>
                <a:latin typeface="Garamond" panose="02020404030301010803" pitchFamily="18" charset="0"/>
              </a:rPr>
              <a:t>Al W. King III, “An Update on Third-Party Discretionary Trusts With Spendthrift Provisions” </a:t>
            </a:r>
            <a:r>
              <a:rPr lang="en-US" altLang="en-US" sz="1100" i="1" dirty="0">
                <a:solidFill>
                  <a:srgbClr val="000000"/>
                </a:solidFill>
                <a:latin typeface="Garamond" panose="02020404030301010803" pitchFamily="18" charset="0"/>
              </a:rPr>
              <a:t>Trusts &amp; Estates Magazine</a:t>
            </a:r>
            <a:r>
              <a:rPr lang="en-US" altLang="en-US" sz="1100" dirty="0">
                <a:solidFill>
                  <a:srgbClr val="000000"/>
                </a:solidFill>
                <a:latin typeface="Garamond" panose="02020404030301010803" pitchFamily="18" charset="0"/>
              </a:rPr>
              <a:t>, October 2019</a:t>
            </a:r>
          </a:p>
          <a:p>
            <a:pPr>
              <a:defRPr/>
            </a:pPr>
            <a:endParaRPr lang="en-US" sz="1100" dirty="0"/>
          </a:p>
        </p:txBody>
      </p:sp>
      <p:sp>
        <p:nvSpPr>
          <p:cNvPr id="2" name="Slide Number Placeholder 1">
            <a:extLst>
              <a:ext uri="{FF2B5EF4-FFF2-40B4-BE49-F238E27FC236}">
                <a16:creationId xmlns:a16="http://schemas.microsoft.com/office/drawing/2014/main" id="{15540C83-E956-49A8-ABAF-BA281B5A91C0}"/>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33</a:t>
            </a:fld>
            <a:endParaRPr lang="en-US" dirty="0"/>
          </a:p>
        </p:txBody>
      </p:sp>
    </p:spTree>
    <p:extLst>
      <p:ext uri="{BB962C8B-B14F-4D97-AF65-F5344CB8AC3E}">
        <p14:creationId xmlns:p14="http://schemas.microsoft.com/office/powerpoint/2010/main" val="35687257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Content Placeholder 2">
            <a:extLst>
              <a:ext uri="{FF2B5EF4-FFF2-40B4-BE49-F238E27FC236}">
                <a16:creationId xmlns:a16="http://schemas.microsoft.com/office/drawing/2014/main" id="{0FD7C4AC-ED92-442F-BDF6-0F3D1A48DD4B}"/>
              </a:ext>
            </a:extLst>
          </p:cNvPr>
          <p:cNvSpPr>
            <a:spLocks noGrp="1" noChangeArrowheads="1"/>
          </p:cNvSpPr>
          <p:nvPr>
            <p:ph idx="1"/>
          </p:nvPr>
        </p:nvSpPr>
        <p:spPr>
          <a:xfrm>
            <a:off x="138791" y="1152548"/>
            <a:ext cx="8463643" cy="4851287"/>
          </a:xfrm>
        </p:spPr>
        <p:txBody>
          <a:bodyPr/>
          <a:lstStyle/>
          <a:p>
            <a:pPr marL="0" indent="0">
              <a:buClr>
                <a:schemeClr val="tx1"/>
              </a:buClr>
              <a:buNone/>
            </a:pPr>
            <a:endParaRPr lang="en-US" altLang="en-US" sz="500" dirty="0">
              <a:latin typeface="Garamond" panose="02020404030301010803" pitchFamily="18" charset="0"/>
            </a:endParaRPr>
          </a:p>
          <a:p>
            <a:pPr>
              <a:lnSpc>
                <a:spcPct val="110000"/>
              </a:lnSpc>
              <a:spcBef>
                <a:spcPts val="2400"/>
              </a:spcBef>
              <a:buClr>
                <a:schemeClr val="tx1"/>
              </a:buClr>
            </a:pPr>
            <a:r>
              <a:rPr lang="en-US" altLang="en-US" sz="2100" b="1" i="1" dirty="0">
                <a:latin typeface="Garamond" panose="02020404030301010803" pitchFamily="18" charset="0"/>
              </a:rPr>
              <a:t>Berlinger v. Casselberry</a:t>
            </a:r>
            <a:r>
              <a:rPr lang="en-US" altLang="en-US" sz="2100" b="1" dirty="0">
                <a:latin typeface="Garamond" panose="02020404030301010803" pitchFamily="18" charset="0"/>
              </a:rPr>
              <a:t>, </a:t>
            </a:r>
            <a:r>
              <a:rPr lang="en-US" altLang="en-US" sz="2100" dirty="0">
                <a:latin typeface="Garamond" panose="02020404030301010803" pitchFamily="18" charset="0"/>
              </a:rPr>
              <a:t>38 Fla. L. Weekly D 2482 (Fla. Dist. Ct. App., Nov. 27, 2013) </a:t>
            </a:r>
            <a:endParaRPr lang="en-US" altLang="en-US" sz="2100" b="1" u="sng" dirty="0">
              <a:latin typeface="Garamond" panose="02020404030301010803" pitchFamily="18" charset="0"/>
            </a:endParaRPr>
          </a:p>
          <a:p>
            <a:pPr>
              <a:lnSpc>
                <a:spcPct val="110000"/>
              </a:lnSpc>
              <a:spcBef>
                <a:spcPts val="2400"/>
              </a:spcBef>
              <a:buClr>
                <a:schemeClr val="tx1"/>
              </a:buClr>
            </a:pPr>
            <a:r>
              <a:rPr lang="en-US" altLang="en-US" sz="2100" b="1" u="sng" dirty="0">
                <a:latin typeface="Garamond" panose="02020404030301010803" pitchFamily="18" charset="0"/>
              </a:rPr>
              <a:t>Father set up</a:t>
            </a:r>
            <a:r>
              <a:rPr lang="en-US" altLang="en-US" sz="2100" b="1" dirty="0">
                <a:latin typeface="Garamond" panose="02020404030301010803" pitchFamily="18" charset="0"/>
              </a:rPr>
              <a:t> </a:t>
            </a:r>
            <a:r>
              <a:rPr lang="en-US" altLang="en-US" sz="2100" b="1" u="sng" dirty="0">
                <a:latin typeface="Garamond" panose="02020404030301010803" pitchFamily="18" charset="0"/>
              </a:rPr>
              <a:t>third party trust</a:t>
            </a:r>
            <a:r>
              <a:rPr lang="en-US" altLang="en-US" sz="2100" b="1" dirty="0">
                <a:latin typeface="Garamond" panose="02020404030301010803" pitchFamily="18" charset="0"/>
              </a:rPr>
              <a:t> </a:t>
            </a:r>
            <a:r>
              <a:rPr lang="en-US" altLang="en-US" sz="2100" dirty="0">
                <a:latin typeface="Garamond" panose="02020404030301010803" pitchFamily="18" charset="0"/>
              </a:rPr>
              <a:t>for</a:t>
            </a:r>
            <a:r>
              <a:rPr lang="en-US" altLang="en-US" sz="2100" b="1" dirty="0">
                <a:latin typeface="Garamond" panose="02020404030301010803" pitchFamily="18" charset="0"/>
              </a:rPr>
              <a:t> </a:t>
            </a:r>
            <a:r>
              <a:rPr lang="en-US" altLang="en-US" sz="2100" b="1" u="sng" dirty="0">
                <a:latin typeface="Garamond" panose="02020404030301010803" pitchFamily="18" charset="0"/>
              </a:rPr>
              <a:t>family</a:t>
            </a:r>
            <a:r>
              <a:rPr lang="en-US" altLang="en-US" sz="2100" b="1" dirty="0">
                <a:latin typeface="Garamond" panose="02020404030301010803" pitchFamily="18" charset="0"/>
              </a:rPr>
              <a:t> </a:t>
            </a:r>
            <a:r>
              <a:rPr lang="en-US" altLang="en-US" sz="2100" dirty="0">
                <a:latin typeface="Garamond" panose="02020404030301010803" pitchFamily="18" charset="0"/>
              </a:rPr>
              <a:t>(i.e., Son)</a:t>
            </a:r>
          </a:p>
          <a:p>
            <a:pPr>
              <a:lnSpc>
                <a:spcPct val="110000"/>
              </a:lnSpc>
              <a:spcBef>
                <a:spcPts val="2400"/>
              </a:spcBef>
              <a:buClr>
                <a:schemeClr val="tx1"/>
              </a:buClr>
            </a:pPr>
            <a:r>
              <a:rPr lang="en-US" altLang="en-US" sz="2100" b="1" u="sng" dirty="0">
                <a:latin typeface="Garamond" panose="02020404030301010803" pitchFamily="18" charset="0"/>
              </a:rPr>
              <a:t>Florida Trust Code</a:t>
            </a:r>
            <a:r>
              <a:rPr lang="en-US" altLang="en-US" sz="2100" dirty="0">
                <a:latin typeface="Garamond" panose="02020404030301010803" pitchFamily="18" charset="0"/>
              </a:rPr>
              <a:t> </a:t>
            </a:r>
            <a:r>
              <a:rPr lang="en-US" altLang="en-US" sz="2100" b="1" u="sng" dirty="0">
                <a:latin typeface="Garamond" panose="02020404030301010803" pitchFamily="18" charset="0"/>
              </a:rPr>
              <a:t>interpreted</a:t>
            </a:r>
            <a:r>
              <a:rPr lang="en-US" altLang="en-US" sz="2100" dirty="0">
                <a:latin typeface="Garamond" panose="02020404030301010803" pitchFamily="18" charset="0"/>
              </a:rPr>
              <a:t> so </a:t>
            </a:r>
            <a:r>
              <a:rPr lang="en-US" altLang="en-US" sz="2100" b="1" u="sng" dirty="0">
                <a:latin typeface="Garamond" panose="02020404030301010803" pitchFamily="18" charset="0"/>
              </a:rPr>
              <a:t>former spouse</a:t>
            </a:r>
            <a:r>
              <a:rPr lang="en-US" altLang="en-US" sz="2100" dirty="0">
                <a:latin typeface="Garamond" panose="02020404030301010803" pitchFamily="18" charset="0"/>
              </a:rPr>
              <a:t> of son could </a:t>
            </a:r>
            <a:r>
              <a:rPr lang="en-US" altLang="en-US" sz="2100" b="1" u="sng" dirty="0">
                <a:latin typeface="Garamond" panose="02020404030301010803" pitchFamily="18" charset="0"/>
              </a:rPr>
              <a:t>access trust</a:t>
            </a:r>
            <a:r>
              <a:rPr lang="en-US" altLang="en-US" sz="2100" dirty="0">
                <a:latin typeface="Garamond" panose="02020404030301010803" pitchFamily="18" charset="0"/>
              </a:rPr>
              <a:t> assets to </a:t>
            </a:r>
            <a:r>
              <a:rPr lang="en-US" altLang="en-US" sz="2100" b="1" u="sng" dirty="0">
                <a:latin typeface="Garamond" panose="02020404030301010803" pitchFamily="18" charset="0"/>
              </a:rPr>
              <a:t>satisfy alimony</a:t>
            </a:r>
            <a:r>
              <a:rPr lang="en-US" altLang="en-US" sz="2100" b="1" dirty="0">
                <a:latin typeface="Garamond" panose="02020404030301010803" pitchFamily="18" charset="0"/>
              </a:rPr>
              <a:t>:</a:t>
            </a:r>
          </a:p>
          <a:p>
            <a:pPr lvl="1">
              <a:lnSpc>
                <a:spcPct val="110000"/>
              </a:lnSpc>
              <a:spcBef>
                <a:spcPts val="2400"/>
              </a:spcBef>
              <a:buClr>
                <a:schemeClr val="tx1"/>
              </a:buClr>
            </a:pPr>
            <a:r>
              <a:rPr lang="en-US" altLang="en-US" sz="1800" b="1" u="sng" dirty="0">
                <a:latin typeface="Garamond" panose="02020404030301010803" pitchFamily="18" charset="0"/>
              </a:rPr>
              <a:t>Florida Spendthrift</a:t>
            </a:r>
            <a:r>
              <a:rPr lang="en-US" altLang="en-US" sz="1800" dirty="0">
                <a:latin typeface="Garamond" panose="02020404030301010803" pitchFamily="18" charset="0"/>
              </a:rPr>
              <a:t> </a:t>
            </a:r>
            <a:r>
              <a:rPr lang="en-US" altLang="en-US" sz="1800" b="1" u="sng" dirty="0">
                <a:latin typeface="Garamond" panose="02020404030301010803" pitchFamily="18" charset="0"/>
              </a:rPr>
              <a:t>Clause</a:t>
            </a:r>
            <a:r>
              <a:rPr lang="en-US" altLang="en-US" sz="1800" dirty="0">
                <a:latin typeface="Garamond" panose="02020404030301010803" pitchFamily="18" charset="0"/>
              </a:rPr>
              <a:t> </a:t>
            </a:r>
            <a:r>
              <a:rPr lang="en-US" altLang="en-US" sz="1800" b="1" u="sng" dirty="0">
                <a:latin typeface="Garamond" panose="02020404030301010803" pitchFamily="18" charset="0"/>
              </a:rPr>
              <a:t>exception creditor</a:t>
            </a:r>
            <a:r>
              <a:rPr lang="en-US" altLang="en-US" sz="1800" b="1" dirty="0">
                <a:latin typeface="Garamond" panose="02020404030301010803" pitchFamily="18" charset="0"/>
              </a:rPr>
              <a:t>: </a:t>
            </a:r>
            <a:r>
              <a:rPr lang="en-US" altLang="en-US" sz="1800" b="1" u="sng" dirty="0">
                <a:latin typeface="Garamond" panose="02020404030301010803" pitchFamily="18" charset="0"/>
              </a:rPr>
              <a:t>Alimony </a:t>
            </a:r>
          </a:p>
          <a:p>
            <a:pPr>
              <a:lnSpc>
                <a:spcPct val="110000"/>
              </a:lnSpc>
              <a:spcBef>
                <a:spcPts val="2400"/>
              </a:spcBef>
              <a:buClr>
                <a:schemeClr val="tx1"/>
              </a:buClr>
            </a:pPr>
            <a:r>
              <a:rPr lang="en-US" altLang="en-US" sz="2100" b="1" u="sng" dirty="0">
                <a:latin typeface="Garamond" panose="02020404030301010803" pitchFamily="18" charset="0"/>
              </a:rPr>
              <a:t>Court held</a:t>
            </a:r>
            <a:r>
              <a:rPr lang="en-US" altLang="en-US" sz="2100" dirty="0">
                <a:latin typeface="Garamond" panose="02020404030301010803" pitchFamily="18" charset="0"/>
              </a:rPr>
              <a:t>  - </a:t>
            </a:r>
            <a:r>
              <a:rPr lang="en-US" altLang="en-US" sz="2100" b="1" u="sng" dirty="0">
                <a:latin typeface="Garamond" panose="02020404030301010803" pitchFamily="18" charset="0"/>
              </a:rPr>
              <a:t>Florida</a:t>
            </a:r>
            <a:r>
              <a:rPr lang="en-US" altLang="en-US" sz="2100" dirty="0">
                <a:latin typeface="Garamond" panose="02020404030301010803" pitchFamily="18" charset="0"/>
              </a:rPr>
              <a:t> state law </a:t>
            </a:r>
            <a:r>
              <a:rPr lang="en-US" altLang="en-US" sz="2100" b="1" u="sng" dirty="0">
                <a:latin typeface="Garamond" panose="02020404030301010803" pitchFamily="18" charset="0"/>
              </a:rPr>
              <a:t>allows</a:t>
            </a:r>
            <a:r>
              <a:rPr lang="en-US" altLang="en-US" sz="2100" dirty="0">
                <a:latin typeface="Garamond" panose="02020404030301010803" pitchFamily="18" charset="0"/>
              </a:rPr>
              <a:t> </a:t>
            </a:r>
            <a:r>
              <a:rPr lang="en-US" altLang="en-US" sz="2100" b="1" u="sng" dirty="0">
                <a:latin typeface="Garamond" panose="02020404030301010803" pitchFamily="18" charset="0"/>
              </a:rPr>
              <a:t>court</a:t>
            </a:r>
            <a:r>
              <a:rPr lang="en-US" altLang="en-US" sz="2100" dirty="0">
                <a:latin typeface="Garamond" panose="02020404030301010803" pitchFamily="18" charset="0"/>
              </a:rPr>
              <a:t> to </a:t>
            </a:r>
            <a:r>
              <a:rPr lang="en-US" altLang="en-US" sz="2100" b="1" u="sng" dirty="0">
                <a:latin typeface="Garamond" panose="02020404030301010803" pitchFamily="18" charset="0"/>
              </a:rPr>
              <a:t>order</a:t>
            </a:r>
            <a:r>
              <a:rPr lang="en-US" altLang="en-US" sz="2100" dirty="0">
                <a:latin typeface="Garamond" panose="02020404030301010803" pitchFamily="18" charset="0"/>
              </a:rPr>
              <a:t> writ of </a:t>
            </a:r>
            <a:r>
              <a:rPr lang="en-US" altLang="en-US" sz="2100" b="1" u="sng" dirty="0">
                <a:latin typeface="Garamond" panose="02020404030301010803" pitchFamily="18" charset="0"/>
              </a:rPr>
              <a:t>garnishment</a:t>
            </a:r>
            <a:r>
              <a:rPr lang="en-US" altLang="en-US" sz="2100" dirty="0">
                <a:latin typeface="Garamond" panose="02020404030301010803" pitchFamily="18" charset="0"/>
              </a:rPr>
              <a:t> </a:t>
            </a:r>
            <a:r>
              <a:rPr lang="en-US" altLang="en-US" sz="2100" b="1" u="sng" dirty="0">
                <a:latin typeface="Garamond" panose="02020404030301010803" pitchFamily="18" charset="0"/>
              </a:rPr>
              <a:t>against</a:t>
            </a:r>
            <a:r>
              <a:rPr lang="en-US" altLang="en-US" sz="2100" dirty="0">
                <a:latin typeface="Garamond" panose="02020404030301010803" pitchFamily="18" charset="0"/>
              </a:rPr>
              <a:t> </a:t>
            </a:r>
            <a:r>
              <a:rPr lang="en-US" altLang="en-US" sz="2100" b="1" u="sng" dirty="0">
                <a:latin typeface="Garamond" panose="02020404030301010803" pitchFamily="18" charset="0"/>
              </a:rPr>
              <a:t>Florida</a:t>
            </a:r>
            <a:r>
              <a:rPr lang="en-US" altLang="en-US" sz="2100" dirty="0">
                <a:latin typeface="Garamond" panose="02020404030301010803" pitchFamily="18" charset="0"/>
              </a:rPr>
              <a:t> </a:t>
            </a:r>
            <a:r>
              <a:rPr lang="en-US" altLang="en-US" sz="2100" b="1" u="sng" dirty="0">
                <a:latin typeface="Garamond" panose="02020404030301010803" pitchFamily="18" charset="0"/>
              </a:rPr>
              <a:t>discretionary trust</a:t>
            </a:r>
          </a:p>
          <a:p>
            <a:pPr>
              <a:lnSpc>
                <a:spcPct val="110000"/>
              </a:lnSpc>
              <a:spcBef>
                <a:spcPts val="2400"/>
              </a:spcBef>
              <a:buClr>
                <a:schemeClr val="tx1"/>
              </a:buClr>
            </a:pPr>
            <a:r>
              <a:rPr lang="en-US" altLang="en-US" sz="2100" b="1" u="sng" dirty="0">
                <a:latin typeface="Garamond" panose="02020404030301010803" pitchFamily="18" charset="0"/>
              </a:rPr>
              <a:t>Solution</a:t>
            </a:r>
            <a:r>
              <a:rPr lang="en-US" altLang="en-US" sz="2100" b="1" dirty="0">
                <a:latin typeface="Garamond" panose="02020404030301010803" pitchFamily="18" charset="0"/>
              </a:rPr>
              <a:t>: </a:t>
            </a:r>
            <a:r>
              <a:rPr lang="en-US" altLang="en-US" sz="2100" b="1" u="sng" dirty="0">
                <a:latin typeface="Garamond" panose="02020404030301010803" pitchFamily="18" charset="0"/>
              </a:rPr>
              <a:t>Flexible Modern Directed Trust states</a:t>
            </a:r>
            <a:r>
              <a:rPr lang="en-US" altLang="en-US" sz="2100" b="1" dirty="0">
                <a:latin typeface="Garamond" panose="02020404030301010803" pitchFamily="18" charset="0"/>
              </a:rPr>
              <a:t> – </a:t>
            </a:r>
            <a:r>
              <a:rPr lang="en-US" altLang="en-US" sz="2100" b="1" u="sng" dirty="0">
                <a:latin typeface="Garamond" panose="02020404030301010803" pitchFamily="18" charset="0"/>
              </a:rPr>
              <a:t>Discretionary Interest statutes</a:t>
            </a:r>
            <a:r>
              <a:rPr lang="en-US" altLang="en-US" sz="2100" b="1" dirty="0">
                <a:latin typeface="Garamond" panose="02020404030301010803" pitchFamily="18" charset="0"/>
              </a:rPr>
              <a:t> </a:t>
            </a:r>
            <a:r>
              <a:rPr lang="en-US" altLang="en-US" sz="2100" b="1" u="sng" dirty="0">
                <a:latin typeface="Garamond" panose="02020404030301010803" pitchFamily="18" charset="0"/>
              </a:rPr>
              <a:t>prevent garnishment</a:t>
            </a:r>
          </a:p>
        </p:txBody>
      </p:sp>
      <p:sp>
        <p:nvSpPr>
          <p:cNvPr id="195588" name="Rectangle 4">
            <a:extLst>
              <a:ext uri="{FF2B5EF4-FFF2-40B4-BE49-F238E27FC236}">
                <a16:creationId xmlns:a16="http://schemas.microsoft.com/office/drawing/2014/main" id="{363E2F9A-E844-460E-B886-59066967939D}"/>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2E92B2CF-6AF9-4FA2-91BC-4097288360FC}" type="slidenum">
              <a:rPr lang="en-US" altLang="en-US" sz="1400">
                <a:latin typeface="Garamond" panose="02020404030301010803" pitchFamily="18" charset="0"/>
              </a:rPr>
              <a:pPr algn="r" eaLnBrk="1" hangingPunct="1">
                <a:spcBef>
                  <a:spcPct val="0"/>
                </a:spcBef>
                <a:buFontTx/>
                <a:buNone/>
              </a:pPr>
              <a:t>34</a:t>
            </a:fld>
            <a:endParaRPr lang="en-US" altLang="en-US" sz="1400" dirty="0">
              <a:latin typeface="Garamond" panose="02020404030301010803" pitchFamily="18" charset="0"/>
            </a:endParaRPr>
          </a:p>
        </p:txBody>
      </p:sp>
      <p:sp>
        <p:nvSpPr>
          <p:cNvPr id="6" name="Title 1">
            <a:extLst>
              <a:ext uri="{FF2B5EF4-FFF2-40B4-BE49-F238E27FC236}">
                <a16:creationId xmlns:a16="http://schemas.microsoft.com/office/drawing/2014/main" id="{AEB9F72D-058B-4CF9-86B2-136FC049862D}"/>
              </a:ext>
            </a:extLst>
          </p:cNvPr>
          <p:cNvSpPr>
            <a:spLocks noGrp="1" noChangeArrowheads="1"/>
          </p:cNvSpPr>
          <p:nvPr>
            <p:ph type="title"/>
          </p:nvPr>
        </p:nvSpPr>
        <p:spPr>
          <a:xfrm>
            <a:off x="2041520" y="235568"/>
            <a:ext cx="7010400" cy="367616"/>
          </a:xfrm>
        </p:spPr>
        <p:txBody>
          <a:bodyPr/>
          <a:lstStyle/>
          <a:p>
            <a:br>
              <a:rPr lang="en-US" altLang="en-US" sz="5400" dirty="0">
                <a:latin typeface="Garamond" panose="02020404030301010803" pitchFamily="18" charset="0"/>
              </a:rPr>
            </a:br>
            <a:r>
              <a:rPr lang="en-US" altLang="en-US" sz="3500" b="1" dirty="0">
                <a:latin typeface="Garamond" panose="02020404030301010803" pitchFamily="18" charset="0"/>
              </a:rPr>
              <a:t>Inheritance &amp; </a:t>
            </a:r>
            <a:br>
              <a:rPr lang="en-US" altLang="en-US" sz="3500" b="1" dirty="0">
                <a:latin typeface="Garamond" panose="02020404030301010803" pitchFamily="18" charset="0"/>
              </a:rPr>
            </a:br>
            <a:r>
              <a:rPr lang="en-US" altLang="en-US" sz="3500" b="1" dirty="0">
                <a:latin typeface="Garamond" panose="02020404030301010803" pitchFamily="18" charset="0"/>
              </a:rPr>
              <a:t>Divorce (cont’d):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45EF4-DE43-45BC-AF13-2E244FF81D72}"/>
              </a:ext>
            </a:extLst>
          </p:cNvPr>
          <p:cNvSpPr>
            <a:spLocks noGrp="1"/>
          </p:cNvSpPr>
          <p:nvPr>
            <p:ph type="title"/>
          </p:nvPr>
        </p:nvSpPr>
        <p:spPr>
          <a:xfrm>
            <a:off x="1454160" y="478784"/>
            <a:ext cx="8229600" cy="1143000"/>
          </a:xfrm>
        </p:spPr>
        <p:txBody>
          <a:bodyPr/>
          <a:lstStyle/>
          <a:p>
            <a:r>
              <a:rPr lang="en-US" sz="3200" b="1" dirty="0">
                <a:latin typeface="Garamond" panose="02020404030301010803" pitchFamily="18" charset="0"/>
              </a:rPr>
              <a:t>Discretionary Interest Statute </a:t>
            </a:r>
            <a:br>
              <a:rPr lang="en-US" sz="3200" b="1" dirty="0">
                <a:latin typeface="Garamond" panose="02020404030301010803" pitchFamily="18" charset="0"/>
              </a:rPr>
            </a:br>
            <a:r>
              <a:rPr lang="en-US" sz="2800" b="1" i="1" dirty="0">
                <a:latin typeface="Garamond" panose="02020404030301010803" pitchFamily="18" charset="0"/>
              </a:rPr>
              <a:t>(Flexible Modern Directed Trust)</a:t>
            </a:r>
            <a:r>
              <a:rPr lang="en-US" sz="2800" b="1" dirty="0">
                <a:latin typeface="Garamond" panose="02020404030301010803" pitchFamily="18" charset="0"/>
              </a:rPr>
              <a:t>: </a:t>
            </a:r>
            <a:br>
              <a:rPr lang="en-US" sz="3200" b="1" dirty="0">
                <a:latin typeface="Garamond" panose="02020404030301010803" pitchFamily="18" charset="0"/>
              </a:rPr>
            </a:br>
            <a:endParaRPr lang="en-US" sz="3200" b="1" i="1" dirty="0">
              <a:latin typeface="Garamond" panose="02020404030301010803" pitchFamily="18" charset="0"/>
            </a:endParaRPr>
          </a:p>
        </p:txBody>
      </p:sp>
      <p:sp>
        <p:nvSpPr>
          <p:cNvPr id="3" name="Content Placeholder 2">
            <a:extLst>
              <a:ext uri="{FF2B5EF4-FFF2-40B4-BE49-F238E27FC236}">
                <a16:creationId xmlns:a16="http://schemas.microsoft.com/office/drawing/2014/main" id="{265CDB7D-B8DF-4602-9438-EC6C29BA6EEF}"/>
              </a:ext>
            </a:extLst>
          </p:cNvPr>
          <p:cNvSpPr>
            <a:spLocks noGrp="1"/>
          </p:cNvSpPr>
          <p:nvPr>
            <p:ph idx="1"/>
          </p:nvPr>
        </p:nvSpPr>
        <p:spPr>
          <a:xfrm>
            <a:off x="216253" y="1588180"/>
            <a:ext cx="8711493" cy="5062445"/>
          </a:xfrm>
        </p:spPr>
        <p:txBody>
          <a:bodyPr/>
          <a:lstStyle/>
          <a:p>
            <a:pPr marL="171450" indent="-171450">
              <a:spcBef>
                <a:spcPts val="2800"/>
              </a:spcBef>
              <a:buFont typeface="Arial" panose="020B0604020202020204" pitchFamily="34" charset="0"/>
              <a:buChar char="•"/>
            </a:pPr>
            <a:r>
              <a:rPr lang="en-US" b="1" u="sng" dirty="0">
                <a:latin typeface="Garamond" panose="02020404030301010803" pitchFamily="18" charset="0"/>
              </a:rPr>
              <a:t>Beneficiary</a:t>
            </a:r>
            <a:r>
              <a:rPr lang="en-US" dirty="0">
                <a:latin typeface="Garamond" panose="02020404030301010803" pitchFamily="18" charset="0"/>
              </a:rPr>
              <a:t> </a:t>
            </a:r>
            <a:r>
              <a:rPr lang="en-US" b="1" u="sng" dirty="0">
                <a:latin typeface="Garamond" panose="02020404030301010803" pitchFamily="18" charset="0"/>
              </a:rPr>
              <a:t>does not have</a:t>
            </a:r>
            <a:r>
              <a:rPr lang="en-US" b="1" dirty="0">
                <a:latin typeface="Garamond" panose="02020404030301010803" pitchFamily="18" charset="0"/>
              </a:rPr>
              <a:t> </a:t>
            </a:r>
            <a:r>
              <a:rPr lang="en-US" b="1" u="sng" dirty="0">
                <a:latin typeface="Garamond" panose="02020404030301010803" pitchFamily="18" charset="0"/>
              </a:rPr>
              <a:t>right to distribution </a:t>
            </a:r>
          </a:p>
          <a:p>
            <a:pPr marL="171450" indent="-171450">
              <a:spcBef>
                <a:spcPts val="2800"/>
              </a:spcBef>
              <a:buFont typeface="Arial" panose="020B0604020202020204" pitchFamily="34" charset="0"/>
              <a:buChar char="•"/>
            </a:pPr>
            <a:r>
              <a:rPr lang="en-US" b="1" u="sng" dirty="0">
                <a:latin typeface="Garamond" panose="02020404030301010803" pitchFamily="18" charset="0"/>
              </a:rPr>
              <a:t>Beneficiary</a:t>
            </a:r>
            <a:r>
              <a:rPr lang="en-US" dirty="0">
                <a:latin typeface="Garamond" panose="02020404030301010803" pitchFamily="18" charset="0"/>
              </a:rPr>
              <a:t> </a:t>
            </a:r>
            <a:r>
              <a:rPr lang="en-US" b="1" u="sng" dirty="0">
                <a:latin typeface="Garamond" panose="02020404030301010803" pitchFamily="18" charset="0"/>
              </a:rPr>
              <a:t>does not have</a:t>
            </a:r>
            <a:r>
              <a:rPr lang="en-US" b="1" dirty="0">
                <a:latin typeface="Garamond" panose="02020404030301010803" pitchFamily="18" charset="0"/>
              </a:rPr>
              <a:t> </a:t>
            </a:r>
            <a:r>
              <a:rPr lang="en-US" b="1" u="sng" dirty="0">
                <a:latin typeface="Garamond" panose="02020404030301010803" pitchFamily="18" charset="0"/>
              </a:rPr>
              <a:t>property interest </a:t>
            </a:r>
          </a:p>
          <a:p>
            <a:pPr marL="171450" indent="-171450">
              <a:spcBef>
                <a:spcPts val="2800"/>
              </a:spcBef>
              <a:buFont typeface="Arial" panose="020B0604020202020204" pitchFamily="34" charset="0"/>
              <a:buChar char="•"/>
            </a:pPr>
            <a:r>
              <a:rPr lang="en-US" b="1" u="sng" dirty="0">
                <a:latin typeface="Garamond" panose="02020404030301010803" pitchFamily="18" charset="0"/>
              </a:rPr>
              <a:t>No creditor</a:t>
            </a:r>
            <a:r>
              <a:rPr lang="en-US" b="1" dirty="0">
                <a:latin typeface="Garamond" panose="02020404030301010803" pitchFamily="18" charset="0"/>
              </a:rPr>
              <a:t> </a:t>
            </a:r>
            <a:r>
              <a:rPr lang="en-US" b="1" u="sng" dirty="0">
                <a:latin typeface="Garamond" panose="02020404030301010803" pitchFamily="18" charset="0"/>
              </a:rPr>
              <a:t>may attach</a:t>
            </a:r>
            <a:r>
              <a:rPr lang="en-US" b="1" dirty="0">
                <a:latin typeface="Garamond" panose="02020404030301010803" pitchFamily="18" charset="0"/>
              </a:rPr>
              <a:t> </a:t>
            </a:r>
            <a:r>
              <a:rPr lang="en-US" dirty="0">
                <a:latin typeface="Garamond" panose="02020404030301010803" pitchFamily="18" charset="0"/>
              </a:rPr>
              <a:t>[or] </a:t>
            </a:r>
            <a:r>
              <a:rPr lang="en-US" b="1" u="sng" dirty="0">
                <a:latin typeface="Garamond" panose="02020404030301010803" pitchFamily="18" charset="0"/>
              </a:rPr>
              <a:t>force distribution</a:t>
            </a:r>
            <a:r>
              <a:rPr lang="en-US" b="1" dirty="0">
                <a:latin typeface="Garamond" panose="02020404030301010803" pitchFamily="18" charset="0"/>
              </a:rPr>
              <a:t> </a:t>
            </a:r>
            <a:r>
              <a:rPr lang="en-US" dirty="0">
                <a:latin typeface="Garamond" panose="02020404030301010803" pitchFamily="18" charset="0"/>
              </a:rPr>
              <a:t>from the trust</a:t>
            </a:r>
          </a:p>
          <a:p>
            <a:pPr marL="171450" indent="-171450">
              <a:spcBef>
                <a:spcPts val="2800"/>
              </a:spcBef>
              <a:buFont typeface="Arial" panose="020B0604020202020204" pitchFamily="34" charset="0"/>
              <a:buChar char="•"/>
            </a:pPr>
            <a:r>
              <a:rPr lang="en-US" b="1" u="sng" dirty="0">
                <a:latin typeface="Garamond" panose="02020404030301010803" pitchFamily="18" charset="0"/>
              </a:rPr>
              <a:t>Reason</a:t>
            </a:r>
            <a:r>
              <a:rPr lang="en-US" dirty="0">
                <a:latin typeface="Garamond" panose="02020404030301010803" pitchFamily="18" charset="0"/>
              </a:rPr>
              <a:t> </a:t>
            </a:r>
            <a:r>
              <a:rPr lang="en-US" b="1" u="sng" dirty="0">
                <a:latin typeface="Garamond" panose="02020404030301010803" pitchFamily="18" charset="0"/>
              </a:rPr>
              <a:t>no enforceable right</a:t>
            </a:r>
            <a:r>
              <a:rPr lang="en-US" b="1" dirty="0">
                <a:latin typeface="Garamond" panose="02020404030301010803" pitchFamily="18" charset="0"/>
              </a:rPr>
              <a:t>    </a:t>
            </a:r>
            <a:endParaRPr lang="en-US" dirty="0">
              <a:latin typeface="Garamond" panose="02020404030301010803" pitchFamily="18" charset="0"/>
            </a:endParaRPr>
          </a:p>
          <a:p>
            <a:pPr marL="685800" lvl="1">
              <a:spcBef>
                <a:spcPts val="2800"/>
              </a:spcBef>
              <a:buFont typeface="Wingdings" panose="05000000000000000000" pitchFamily="2" charset="2"/>
              <a:buChar char="Ø"/>
            </a:pPr>
            <a:r>
              <a:rPr lang="en-US" b="1" u="sng" dirty="0">
                <a:latin typeface="Garamond" panose="02020404030301010803" pitchFamily="18" charset="0"/>
              </a:rPr>
              <a:t>Discretionary Interest statute</a:t>
            </a:r>
            <a:r>
              <a:rPr lang="en-US" b="1" dirty="0">
                <a:latin typeface="Garamond" panose="02020404030301010803" pitchFamily="18" charset="0"/>
              </a:rPr>
              <a:t> (</a:t>
            </a:r>
            <a:r>
              <a:rPr lang="en-US" b="1" u="sng" dirty="0">
                <a:latin typeface="Garamond" panose="02020404030301010803" pitchFamily="18" charset="0"/>
              </a:rPr>
              <a:t>Restatement 2</a:t>
            </a:r>
            <a:r>
              <a:rPr lang="en-US" b="1" u="sng" baseline="30000" dirty="0">
                <a:latin typeface="Garamond" panose="02020404030301010803" pitchFamily="18" charset="0"/>
              </a:rPr>
              <a:t>nd</a:t>
            </a:r>
            <a:r>
              <a:rPr lang="en-US" b="1" dirty="0">
                <a:latin typeface="Garamond" panose="02020404030301010803" pitchFamily="18" charset="0"/>
              </a:rPr>
              <a:t>)</a:t>
            </a:r>
            <a:r>
              <a:rPr lang="en-US" dirty="0">
                <a:latin typeface="Garamond" panose="02020404030301010803" pitchFamily="18" charset="0"/>
              </a:rPr>
              <a:t> in many </a:t>
            </a:r>
            <a:r>
              <a:rPr lang="en-US" b="1" u="sng" dirty="0">
                <a:latin typeface="Garamond" panose="02020404030301010803" pitchFamily="18" charset="0"/>
              </a:rPr>
              <a:t>Flexible Modern</a:t>
            </a:r>
            <a:r>
              <a:rPr lang="en-US" b="1" dirty="0">
                <a:latin typeface="Garamond" panose="02020404030301010803" pitchFamily="18" charset="0"/>
              </a:rPr>
              <a:t> </a:t>
            </a:r>
            <a:r>
              <a:rPr lang="en-US" b="1" u="sng" dirty="0">
                <a:latin typeface="Garamond" panose="02020404030301010803" pitchFamily="18" charset="0"/>
              </a:rPr>
              <a:t>Directed Trust states </a:t>
            </a:r>
            <a:endParaRPr lang="en-US" dirty="0">
              <a:latin typeface="Garamond" panose="02020404030301010803" pitchFamily="18" charset="0"/>
            </a:endParaRPr>
          </a:p>
          <a:p>
            <a:pPr marL="285750" indent="-285750">
              <a:lnSpc>
                <a:spcPct val="150000"/>
              </a:lnSpc>
              <a:buFont typeface="Garamond" panose="02020404030301010803" pitchFamily="18" charset="0"/>
              <a:buChar char="–"/>
            </a:pPr>
            <a:endParaRPr lang="en-US" sz="1250" dirty="0">
              <a:latin typeface="Garamond" panose="02020404030301010803" pitchFamily="18" charset="0"/>
            </a:endParaRPr>
          </a:p>
          <a:p>
            <a:pPr marL="1714500" lvl="4" indent="0">
              <a:buNone/>
            </a:pPr>
            <a:r>
              <a:rPr lang="en-US" sz="1200" dirty="0">
                <a:latin typeface="Garamond" panose="02020404030301010803" pitchFamily="18" charset="0"/>
              </a:rPr>
              <a:t>  </a:t>
            </a:r>
          </a:p>
          <a:p>
            <a:pPr marL="1714500" lvl="4" indent="0">
              <a:buNone/>
            </a:pPr>
            <a:endParaRPr lang="en-US" sz="1200" dirty="0">
              <a:latin typeface="Garamond" panose="02020404030301010803" pitchFamily="18" charset="0"/>
            </a:endParaRPr>
          </a:p>
          <a:p>
            <a:pPr marL="1714500" lvl="4" indent="0">
              <a:buNone/>
            </a:pPr>
            <a:endParaRPr lang="en-US" sz="1200" dirty="0">
              <a:latin typeface="Garamond" panose="02020404030301010803" pitchFamily="18" charset="0"/>
            </a:endParaRPr>
          </a:p>
          <a:p>
            <a:pPr marL="285750" indent="-285750">
              <a:buFont typeface="Arial" panose="020B0604020202020204" pitchFamily="34" charset="0"/>
              <a:buChar char="•"/>
            </a:pPr>
            <a:endParaRPr lang="en-US" sz="2800" dirty="0">
              <a:latin typeface="Garamond" panose="02020404030301010803" pitchFamily="18" charset="0"/>
            </a:endParaRPr>
          </a:p>
          <a:p>
            <a:pPr marL="2000250" lvl="4" indent="-285750">
              <a:buFont typeface="Arial" panose="020B0604020202020204" pitchFamily="34" charset="0"/>
              <a:buChar char="•"/>
            </a:pPr>
            <a:endParaRPr lang="en-US" sz="1800" dirty="0">
              <a:latin typeface="Garamond" panose="02020404030301010803" pitchFamily="18" charset="0"/>
            </a:endParaRPr>
          </a:p>
          <a:p>
            <a:pPr lvl="5" indent="-342900">
              <a:buFont typeface="+mj-lt"/>
              <a:buAutoNum type="arabicPeriod" startAt="2"/>
            </a:pPr>
            <a:endParaRPr lang="en-US" sz="1400" b="1" dirty="0">
              <a:latin typeface="Garamond" panose="02020404030301010803" pitchFamily="18" charset="0"/>
            </a:endParaRPr>
          </a:p>
          <a:p>
            <a:pPr lvl="6" indent="-342900">
              <a:buFont typeface="+mj-lt"/>
              <a:buAutoNum type="arabicPeriod" startAt="2"/>
            </a:pPr>
            <a:endParaRPr lang="en-US" sz="1400" b="1" dirty="0">
              <a:latin typeface="Garamond" panose="02020404030301010803" pitchFamily="18" charset="0"/>
            </a:endParaRPr>
          </a:p>
        </p:txBody>
      </p:sp>
      <p:sp>
        <p:nvSpPr>
          <p:cNvPr id="5" name="Slide Number Placeholder 1">
            <a:extLst>
              <a:ext uri="{FF2B5EF4-FFF2-40B4-BE49-F238E27FC236}">
                <a16:creationId xmlns:a16="http://schemas.microsoft.com/office/drawing/2014/main" id="{E18A4EAD-440C-4B05-9038-A7A35F22BA48}"/>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35</a:t>
            </a:fld>
            <a:endParaRPr lang="en-US" dirty="0"/>
          </a:p>
        </p:txBody>
      </p:sp>
    </p:spTree>
    <p:extLst>
      <p:ext uri="{BB962C8B-B14F-4D97-AF65-F5344CB8AC3E}">
        <p14:creationId xmlns:p14="http://schemas.microsoft.com/office/powerpoint/2010/main" val="2562280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a:extLst>
              <a:ext uri="{FF2B5EF4-FFF2-40B4-BE49-F238E27FC236}">
                <a16:creationId xmlns:a16="http://schemas.microsoft.com/office/drawing/2014/main" id="{FEA25E6B-81A7-4233-9BCF-018995178B5D}"/>
              </a:ext>
            </a:extLst>
          </p:cNvPr>
          <p:cNvSpPr>
            <a:spLocks noGrp="1" noChangeArrowheads="1"/>
          </p:cNvSpPr>
          <p:nvPr>
            <p:ph type="body" idx="1"/>
          </p:nvPr>
        </p:nvSpPr>
        <p:spPr>
          <a:xfrm>
            <a:off x="76200" y="1480041"/>
            <a:ext cx="8991600" cy="5029200"/>
          </a:xfrm>
        </p:spPr>
        <p:txBody>
          <a:bodyPr lIns="92075" tIns="46038" rIns="92075" bIns="46038"/>
          <a:lstStyle/>
          <a:p>
            <a:pPr marL="228600" indent="-228600">
              <a:lnSpc>
                <a:spcPct val="120000"/>
              </a:lnSpc>
              <a:spcBef>
                <a:spcPts val="1200"/>
              </a:spcBef>
              <a:defRPr/>
            </a:pPr>
            <a:r>
              <a:rPr lang="en-US" altLang="en-US" sz="2200" b="1" u="sng" dirty="0">
                <a:latin typeface="Garamond" panose="02020404030301010803" pitchFamily="18" charset="0"/>
              </a:rPr>
              <a:t>Divorce</a:t>
            </a:r>
            <a:r>
              <a:rPr lang="en-US" altLang="en-US" sz="2200" b="1" dirty="0">
                <a:latin typeface="Garamond" panose="02020404030301010803" pitchFamily="18" charset="0"/>
              </a:rPr>
              <a:t>:</a:t>
            </a:r>
          </a:p>
          <a:p>
            <a:pPr marL="628650" lvl="1" indent="-228600">
              <a:lnSpc>
                <a:spcPct val="120000"/>
              </a:lnSpc>
              <a:spcBef>
                <a:spcPts val="1200"/>
              </a:spcBef>
              <a:defRPr/>
            </a:pPr>
            <a:r>
              <a:rPr lang="en-US" altLang="en-US" sz="1800" b="1" u="sng" dirty="0">
                <a:latin typeface="Garamond" panose="02020404030301010803" pitchFamily="18" charset="0"/>
              </a:rPr>
              <a:t>Discretionary Interest Protection</a:t>
            </a:r>
            <a:r>
              <a:rPr lang="en-US" altLang="en-US" sz="1800" b="1" dirty="0">
                <a:latin typeface="Garamond" panose="02020404030301010803" pitchFamily="18" charset="0"/>
              </a:rPr>
              <a:t>: </a:t>
            </a:r>
            <a:r>
              <a:rPr lang="en-US" altLang="en-US" sz="1800" dirty="0">
                <a:latin typeface="Garamond" panose="02020404030301010803" pitchFamily="18" charset="0"/>
              </a:rPr>
              <a:t>to supplement </a:t>
            </a:r>
            <a:r>
              <a:rPr lang="en-US" altLang="en-US" sz="1800" b="1" u="sng" dirty="0">
                <a:latin typeface="Garamond" panose="02020404030301010803" pitchFamily="18" charset="0"/>
              </a:rPr>
              <a:t>Spendthrift Clause</a:t>
            </a:r>
            <a:r>
              <a:rPr lang="en-US" altLang="en-US" sz="1800" dirty="0">
                <a:latin typeface="Garamond" panose="02020404030301010803" pitchFamily="18" charset="0"/>
              </a:rPr>
              <a:t> </a:t>
            </a:r>
            <a:endParaRPr lang="en-US" altLang="en-US" sz="1800" b="1" u="sng" dirty="0">
              <a:latin typeface="Garamond" panose="02020404030301010803" pitchFamily="18" charset="0"/>
            </a:endParaRPr>
          </a:p>
          <a:p>
            <a:pPr marL="628650" lvl="1" indent="-228600">
              <a:lnSpc>
                <a:spcPct val="120000"/>
              </a:lnSpc>
              <a:spcBef>
                <a:spcPts val="1200"/>
              </a:spcBef>
              <a:defRPr/>
            </a:pPr>
            <a:r>
              <a:rPr lang="en-US" altLang="en-US" sz="1800" b="1" u="sng" dirty="0">
                <a:latin typeface="Garamond" panose="02020404030301010803" pitchFamily="18" charset="0"/>
              </a:rPr>
              <a:t>Floating Spouse Clause</a:t>
            </a:r>
            <a:r>
              <a:rPr lang="en-US" altLang="en-US" sz="1800" dirty="0">
                <a:latin typeface="Garamond" panose="02020404030301010803" pitchFamily="18" charset="0"/>
              </a:rPr>
              <a:t> (in-laws): define in-law spouses as “spouse I am married to and living with”;</a:t>
            </a:r>
          </a:p>
          <a:p>
            <a:pPr marL="628650" lvl="1" indent="-228600">
              <a:lnSpc>
                <a:spcPct val="120000"/>
              </a:lnSpc>
              <a:spcBef>
                <a:spcPts val="1200"/>
              </a:spcBef>
              <a:defRPr/>
            </a:pPr>
            <a:r>
              <a:rPr lang="en-US" altLang="en-US" sz="1800" b="1" u="sng" dirty="0">
                <a:latin typeface="Garamond" panose="02020404030301010803" pitchFamily="18" charset="0"/>
              </a:rPr>
              <a:t>Deny trust payments</a:t>
            </a:r>
            <a:r>
              <a:rPr lang="en-US" altLang="en-US" sz="1800" b="1" dirty="0">
                <a:latin typeface="Garamond" panose="02020404030301010803" pitchFamily="18" charset="0"/>
              </a:rPr>
              <a:t> </a:t>
            </a:r>
            <a:r>
              <a:rPr lang="en-US" altLang="en-US" sz="1800" dirty="0">
                <a:latin typeface="Garamond" panose="02020404030301010803" pitchFamily="18" charset="0"/>
              </a:rPr>
              <a:t>unless beneficiary has a </a:t>
            </a:r>
            <a:r>
              <a:rPr lang="en-US" altLang="en-US" sz="1800" b="1" u="sng" dirty="0">
                <a:latin typeface="Garamond" panose="02020404030301010803" pitchFamily="18" charset="0"/>
              </a:rPr>
              <a:t>prenuptial agreement</a:t>
            </a:r>
            <a:r>
              <a:rPr lang="en-US" altLang="en-US" sz="1800" dirty="0">
                <a:latin typeface="Garamond" panose="02020404030301010803" pitchFamily="18" charset="0"/>
              </a:rPr>
              <a:t>;</a:t>
            </a:r>
            <a:endParaRPr lang="en-US" altLang="en-US" sz="1800" b="1" u="sng" dirty="0">
              <a:latin typeface="Garamond" panose="02020404030301010803" pitchFamily="18" charset="0"/>
            </a:endParaRPr>
          </a:p>
          <a:p>
            <a:pPr marL="628650" lvl="1" indent="-228600">
              <a:lnSpc>
                <a:spcPct val="120000"/>
              </a:lnSpc>
              <a:spcBef>
                <a:spcPts val="1200"/>
              </a:spcBef>
              <a:defRPr/>
            </a:pPr>
            <a:r>
              <a:rPr lang="en-US" altLang="en-US" sz="1800" b="1" u="sng" dirty="0">
                <a:latin typeface="Garamond" panose="02020404030301010803" pitchFamily="18" charset="0"/>
              </a:rPr>
              <a:t>Real Estate</a:t>
            </a:r>
            <a:r>
              <a:rPr lang="en-US" altLang="en-US" sz="1800" dirty="0">
                <a:latin typeface="Garamond" panose="02020404030301010803" pitchFamily="18" charset="0"/>
              </a:rPr>
              <a:t> – “Use Factor”: buy real estate for children, grandchildren within the trust and they “use” it tax free (protects house from divorce);</a:t>
            </a:r>
          </a:p>
          <a:p>
            <a:pPr marL="1085850" lvl="2" indent="-285750">
              <a:lnSpc>
                <a:spcPct val="120000"/>
              </a:lnSpc>
              <a:spcBef>
                <a:spcPts val="1200"/>
              </a:spcBef>
              <a:buFont typeface="Wingdings" panose="05000000000000000000" pitchFamily="2" charset="2"/>
              <a:buChar char="Ø"/>
              <a:defRPr/>
            </a:pPr>
            <a:r>
              <a:rPr lang="en-US" altLang="en-US" sz="1600" b="1" u="sng" dirty="0">
                <a:latin typeface="Garamond" panose="02020404030301010803" pitchFamily="18" charset="0"/>
              </a:rPr>
              <a:t>Versus</a:t>
            </a:r>
            <a:r>
              <a:rPr lang="en-US" altLang="en-US" sz="1600" b="1" dirty="0">
                <a:latin typeface="Garamond" panose="02020404030301010803" pitchFamily="18" charset="0"/>
              </a:rPr>
              <a:t> - </a:t>
            </a:r>
            <a:r>
              <a:rPr lang="en-US" altLang="en-US" sz="1600" b="1" u="sng" dirty="0">
                <a:latin typeface="Garamond" panose="02020404030301010803" pitchFamily="18" charset="0"/>
              </a:rPr>
              <a:t>upon marriage</a:t>
            </a:r>
            <a:r>
              <a:rPr lang="en-US" altLang="en-US" sz="1600" dirty="0">
                <a:latin typeface="Garamond" panose="02020404030301010803" pitchFamily="18" charset="0"/>
              </a:rPr>
              <a:t>, check to </a:t>
            </a:r>
            <a:r>
              <a:rPr lang="en-US" altLang="en-US" sz="1600" b="1" u="sng" dirty="0">
                <a:latin typeface="Garamond" panose="02020404030301010803" pitchFamily="18" charset="0"/>
              </a:rPr>
              <a:t>purchase home</a:t>
            </a:r>
            <a:r>
              <a:rPr lang="en-US" altLang="en-US" sz="1600" b="1" dirty="0">
                <a:latin typeface="Garamond" panose="02020404030301010803" pitchFamily="18" charset="0"/>
              </a:rPr>
              <a:t> </a:t>
            </a:r>
            <a:r>
              <a:rPr lang="en-US" altLang="en-US" sz="1600" dirty="0">
                <a:latin typeface="Garamond" panose="02020404030301010803" pitchFamily="18" charset="0"/>
              </a:rPr>
              <a:t>or to place </a:t>
            </a:r>
            <a:r>
              <a:rPr lang="en-US" altLang="en-US" sz="1600" b="1" u="sng" dirty="0">
                <a:latin typeface="Garamond" panose="02020404030301010803" pitchFamily="18" charset="0"/>
              </a:rPr>
              <a:t>down payment </a:t>
            </a:r>
            <a:r>
              <a:rPr lang="en-US" altLang="en-US" sz="1600" dirty="0">
                <a:latin typeface="Garamond" panose="02020404030301010803" pitchFamily="18" charset="0"/>
              </a:rPr>
              <a:t>on </a:t>
            </a:r>
            <a:r>
              <a:rPr lang="en-US" altLang="en-US" sz="1600" b="1" u="sng" dirty="0">
                <a:latin typeface="Garamond" panose="02020404030301010803" pitchFamily="18" charset="0"/>
              </a:rPr>
              <a:t>home</a:t>
            </a:r>
            <a:r>
              <a:rPr lang="en-US" altLang="en-US" sz="1600" dirty="0">
                <a:latin typeface="Garamond" panose="02020404030301010803" pitchFamily="18" charset="0"/>
              </a:rPr>
              <a:t> (possible divorce problem)</a:t>
            </a:r>
          </a:p>
          <a:p>
            <a:pPr marL="628650" lvl="1" indent="-228600">
              <a:lnSpc>
                <a:spcPct val="120000"/>
              </a:lnSpc>
              <a:spcBef>
                <a:spcPts val="1200"/>
              </a:spcBef>
              <a:defRPr/>
            </a:pPr>
            <a:r>
              <a:rPr lang="en-US" altLang="en-US" sz="1800" dirty="0">
                <a:latin typeface="Garamond" panose="02020404030301010803" pitchFamily="18" charset="0"/>
              </a:rPr>
              <a:t>Clause to </a:t>
            </a:r>
            <a:r>
              <a:rPr lang="en-US" altLang="en-US" sz="1800" b="1" u="sng" dirty="0">
                <a:latin typeface="Garamond" panose="02020404030301010803" pitchFamily="18" charset="0"/>
              </a:rPr>
              <a:t>encourage descendants</a:t>
            </a:r>
            <a:r>
              <a:rPr lang="en-US" altLang="en-US" sz="1800" dirty="0">
                <a:latin typeface="Garamond" panose="02020404030301010803" pitchFamily="18" charset="0"/>
              </a:rPr>
              <a:t> to </a:t>
            </a:r>
            <a:r>
              <a:rPr lang="en-US" altLang="en-US" sz="1800" b="1" u="sng" dirty="0">
                <a:latin typeface="Garamond" panose="02020404030301010803" pitchFamily="18" charset="0"/>
              </a:rPr>
              <a:t>stay in marriage</a:t>
            </a:r>
            <a:r>
              <a:rPr lang="en-US" altLang="en-US" sz="1800" dirty="0">
                <a:latin typeface="Garamond" panose="02020404030301010803" pitchFamily="18" charset="0"/>
              </a:rPr>
              <a:t> while </a:t>
            </a:r>
            <a:r>
              <a:rPr lang="en-US" altLang="en-US" sz="1800" b="1" u="sng" dirty="0">
                <a:latin typeface="Garamond" panose="02020404030301010803" pitchFamily="18" charset="0"/>
              </a:rPr>
              <a:t>children</a:t>
            </a:r>
            <a:r>
              <a:rPr lang="en-US" altLang="en-US" sz="1800" dirty="0">
                <a:latin typeface="Garamond" panose="02020404030301010803" pitchFamily="18" charset="0"/>
              </a:rPr>
              <a:t> are </a:t>
            </a:r>
            <a:r>
              <a:rPr lang="en-US" altLang="en-US" sz="1800" b="1" u="sng" dirty="0">
                <a:latin typeface="Garamond" panose="02020404030301010803" pitchFamily="18" charset="0"/>
              </a:rPr>
              <a:t>minors</a:t>
            </a:r>
            <a:r>
              <a:rPr lang="en-US" altLang="en-US" sz="1800" b="1" dirty="0">
                <a:latin typeface="Garamond" panose="02020404030301010803" pitchFamily="18" charset="0"/>
              </a:rPr>
              <a:t> – “</a:t>
            </a:r>
            <a:r>
              <a:rPr lang="en-US" altLang="en-US" sz="1800" b="1" u="sng" dirty="0">
                <a:latin typeface="Garamond" panose="02020404030301010803" pitchFamily="18" charset="0"/>
              </a:rPr>
              <a:t>vest</a:t>
            </a:r>
            <a:r>
              <a:rPr lang="en-US" altLang="en-US" sz="1800" b="1" dirty="0">
                <a:latin typeface="Garamond" panose="02020404030301010803" pitchFamily="18" charset="0"/>
              </a:rPr>
              <a:t>” </a:t>
            </a:r>
            <a:r>
              <a:rPr lang="en-US" altLang="en-US" sz="1800" b="1" u="sng" dirty="0">
                <a:latin typeface="Garamond" panose="02020404030301010803" pitchFamily="18" charset="0"/>
              </a:rPr>
              <a:t>extra</a:t>
            </a:r>
            <a:r>
              <a:rPr lang="en-US" altLang="en-US" sz="1800" dirty="0">
                <a:latin typeface="Garamond" panose="02020404030301010803" pitchFamily="18" charset="0"/>
              </a:rPr>
              <a:t> in </a:t>
            </a:r>
            <a:r>
              <a:rPr lang="en-US" altLang="en-US" sz="1800" b="1" u="sng" dirty="0">
                <a:latin typeface="Garamond" panose="02020404030301010803" pitchFamily="18" charset="0"/>
              </a:rPr>
              <a:t>trust</a:t>
            </a:r>
            <a:endParaRPr lang="en-US" altLang="en-US" sz="1800" dirty="0">
              <a:latin typeface="Garamond" panose="02020404030301010803" pitchFamily="18" charset="0"/>
            </a:endParaRPr>
          </a:p>
          <a:p>
            <a:pPr marL="628650" lvl="1" indent="-228600">
              <a:lnSpc>
                <a:spcPct val="120000"/>
              </a:lnSpc>
              <a:spcBef>
                <a:spcPts val="1200"/>
              </a:spcBef>
              <a:defRPr/>
            </a:pPr>
            <a:r>
              <a:rPr lang="en-US" altLang="en-US" sz="1800" b="1" u="sng" dirty="0">
                <a:latin typeface="Garamond" panose="02020404030301010803" pitchFamily="18" charset="0"/>
              </a:rPr>
              <a:t>Beneficiary conflict clause</a:t>
            </a:r>
            <a:r>
              <a:rPr lang="en-US" altLang="en-US" sz="1800" dirty="0">
                <a:latin typeface="Garamond" panose="02020404030301010803" pitchFamily="18" charset="0"/>
              </a:rPr>
              <a:t> – if beneficiary sues, they get nothing</a:t>
            </a:r>
          </a:p>
          <a:p>
            <a:pPr marL="800100" lvl="2" indent="0">
              <a:lnSpc>
                <a:spcPct val="120000"/>
              </a:lnSpc>
              <a:spcBef>
                <a:spcPts val="200"/>
              </a:spcBef>
              <a:buNone/>
              <a:defRPr/>
            </a:pPr>
            <a:endParaRPr lang="en-US" altLang="en-US" sz="650" dirty="0">
              <a:latin typeface="Garamond" panose="02020404030301010803" pitchFamily="18" charset="0"/>
            </a:endParaRPr>
          </a:p>
        </p:txBody>
      </p:sp>
      <p:sp>
        <p:nvSpPr>
          <p:cNvPr id="45059" name="Rectangle 4">
            <a:extLst>
              <a:ext uri="{FF2B5EF4-FFF2-40B4-BE49-F238E27FC236}">
                <a16:creationId xmlns:a16="http://schemas.microsoft.com/office/drawing/2014/main" id="{FE87EED2-CD8D-4137-B0C4-50CD78F74AC1}"/>
              </a:ext>
            </a:extLst>
          </p:cNvPr>
          <p:cNvSpPr>
            <a:spLocks noChangeArrowheads="1"/>
          </p:cNvSpPr>
          <p:nvPr/>
        </p:nvSpPr>
        <p:spPr bwMode="auto">
          <a:xfrm>
            <a:off x="7924800" y="6324600"/>
            <a:ext cx="971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600" b="1" dirty="0">
              <a:latin typeface="Times New Roman" panose="02020603050405020304" pitchFamily="18" charset="0"/>
            </a:endParaRPr>
          </a:p>
        </p:txBody>
      </p:sp>
      <p:sp>
        <p:nvSpPr>
          <p:cNvPr id="45060" name="Rectangle 6">
            <a:extLst>
              <a:ext uri="{FF2B5EF4-FFF2-40B4-BE49-F238E27FC236}">
                <a16:creationId xmlns:a16="http://schemas.microsoft.com/office/drawing/2014/main" id="{EA29A65D-60CA-40CC-9792-C081920392B8}"/>
              </a:ext>
            </a:extLst>
          </p:cNvPr>
          <p:cNvSpPr>
            <a:spLocks noGrp="1" noChangeArrowheads="1"/>
          </p:cNvSpPr>
          <p:nvPr>
            <p:ph type="title"/>
          </p:nvPr>
        </p:nvSpPr>
        <p:spPr>
          <a:xfrm>
            <a:off x="2133600" y="173038"/>
            <a:ext cx="7010400" cy="1295400"/>
          </a:xfrm>
        </p:spPr>
        <p:txBody>
          <a:bodyPr/>
          <a:lstStyle/>
          <a:p>
            <a:pPr eaLnBrk="1" hangingPunct="1"/>
            <a:r>
              <a:rPr lang="en-US" altLang="en-US" sz="2800" b="1" dirty="0">
                <a:solidFill>
                  <a:schemeClr val="tx1"/>
                </a:solidFill>
                <a:latin typeface="Garamond" panose="02020404030301010803" pitchFamily="18" charset="0"/>
              </a:rPr>
              <a:t>Additional Incentive Provisions for Divorce Planning &amp; Directed Trusts (cont’d):</a:t>
            </a:r>
          </a:p>
        </p:txBody>
      </p:sp>
      <p:sp>
        <p:nvSpPr>
          <p:cNvPr id="45061" name="Rectangle 4">
            <a:extLst>
              <a:ext uri="{FF2B5EF4-FFF2-40B4-BE49-F238E27FC236}">
                <a16:creationId xmlns:a16="http://schemas.microsoft.com/office/drawing/2014/main" id="{510AEE46-5201-4A59-8A35-F78B15864A55}"/>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8E58596A-13E9-43FF-8F6D-679731F667AF}" type="slidenum">
              <a:rPr lang="en-US" altLang="en-US" sz="1400">
                <a:latin typeface="Garamond" panose="02020404030301010803" pitchFamily="18" charset="0"/>
              </a:rPr>
              <a:pPr algn="r" eaLnBrk="1" hangingPunct="1">
                <a:spcBef>
                  <a:spcPct val="0"/>
                </a:spcBef>
                <a:buFontTx/>
                <a:buNone/>
              </a:pPr>
              <a:t>36</a:t>
            </a:fld>
            <a:endParaRPr lang="en-US" altLang="en-US" sz="1400" dirty="0">
              <a:latin typeface="Garamond" panose="02020404030301010803"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a:extLst>
              <a:ext uri="{FF2B5EF4-FFF2-40B4-BE49-F238E27FC236}">
                <a16:creationId xmlns:a16="http://schemas.microsoft.com/office/drawing/2014/main" id="{89C858AB-33B3-4E86-9B6A-771BFAFB23B8}"/>
              </a:ext>
            </a:extLst>
          </p:cNvPr>
          <p:cNvSpPr>
            <a:spLocks noGrp="1" noChangeArrowheads="1"/>
          </p:cNvSpPr>
          <p:nvPr>
            <p:ph idx="1"/>
          </p:nvPr>
        </p:nvSpPr>
        <p:spPr>
          <a:xfrm>
            <a:off x="183222" y="1581150"/>
            <a:ext cx="8808378" cy="5257800"/>
          </a:xfrm>
        </p:spPr>
        <p:txBody>
          <a:bodyPr/>
          <a:lstStyle/>
          <a:p>
            <a:pPr>
              <a:spcBef>
                <a:spcPts val="2600"/>
              </a:spcBef>
              <a:defRPr/>
            </a:pPr>
            <a:r>
              <a:rPr lang="en-US" altLang="en-US" sz="3400" b="1" u="sng" dirty="0">
                <a:latin typeface="Garamond" panose="02020404030301010803" pitchFamily="18" charset="0"/>
              </a:rPr>
              <a:t>Family goals vs. Philanthropic goals</a:t>
            </a:r>
            <a:r>
              <a:rPr lang="en-US" altLang="en-US" sz="3400" b="1" dirty="0">
                <a:latin typeface="Garamond" panose="02020404030301010803" pitchFamily="18" charset="0"/>
              </a:rPr>
              <a:t>:</a:t>
            </a:r>
          </a:p>
          <a:p>
            <a:pPr lvl="1">
              <a:spcBef>
                <a:spcPts val="2600"/>
              </a:spcBef>
              <a:defRPr/>
            </a:pPr>
            <a:r>
              <a:rPr lang="en-US" altLang="en-US" sz="2600" b="1" u="sng" dirty="0">
                <a:latin typeface="Garamond" panose="02020404030301010803" pitchFamily="18" charset="0"/>
              </a:rPr>
              <a:t>Family goals</a:t>
            </a:r>
            <a:r>
              <a:rPr lang="en-US" altLang="en-US" sz="2600" b="1" dirty="0">
                <a:latin typeface="Garamond" panose="02020404030301010803" pitchFamily="18" charset="0"/>
              </a:rPr>
              <a:t> </a:t>
            </a:r>
            <a:r>
              <a:rPr lang="en-US" altLang="en-US" sz="2600" dirty="0">
                <a:latin typeface="Garamond" panose="02020404030301010803" pitchFamily="18" charset="0"/>
              </a:rPr>
              <a:t>are </a:t>
            </a:r>
            <a:r>
              <a:rPr lang="en-US" altLang="en-US" sz="2600" b="1" u="sng" dirty="0">
                <a:latin typeface="Garamond" panose="02020404030301010803" pitchFamily="18" charset="0"/>
              </a:rPr>
              <a:t>not the same</a:t>
            </a:r>
            <a:r>
              <a:rPr lang="en-US" altLang="en-US" sz="2600" dirty="0">
                <a:latin typeface="Garamond" panose="02020404030301010803" pitchFamily="18" charset="0"/>
              </a:rPr>
              <a:t> as </a:t>
            </a:r>
            <a:r>
              <a:rPr lang="en-US" altLang="en-US" sz="2600" b="1" u="sng" dirty="0">
                <a:latin typeface="Garamond" panose="02020404030301010803" pitchFamily="18" charset="0"/>
              </a:rPr>
              <a:t>philanthropic goals</a:t>
            </a:r>
          </a:p>
          <a:p>
            <a:pPr lvl="1">
              <a:spcBef>
                <a:spcPts val="2600"/>
              </a:spcBef>
              <a:defRPr/>
            </a:pPr>
            <a:r>
              <a:rPr lang="en-US" altLang="en-US" sz="2600" b="1" u="sng" dirty="0">
                <a:latin typeface="Garamond" panose="02020404030301010803" pitchFamily="18" charset="0"/>
              </a:rPr>
              <a:t>Successful philanthropy</a:t>
            </a:r>
            <a:r>
              <a:rPr lang="en-US" altLang="en-US" sz="2600" b="1" dirty="0">
                <a:latin typeface="Garamond" panose="02020404030301010803" pitchFamily="18" charset="0"/>
              </a:rPr>
              <a:t> </a:t>
            </a:r>
            <a:r>
              <a:rPr lang="en-US" altLang="en-US" sz="2600" dirty="0">
                <a:latin typeface="Garamond" panose="02020404030301010803" pitchFamily="18" charset="0"/>
              </a:rPr>
              <a:t>can </a:t>
            </a:r>
            <a:r>
              <a:rPr lang="en-US" altLang="en-US" sz="2600" b="1" u="sng" dirty="0">
                <a:latin typeface="Garamond" panose="02020404030301010803" pitchFamily="18" charset="0"/>
              </a:rPr>
              <a:t>reinforce family values</a:t>
            </a:r>
            <a:r>
              <a:rPr lang="en-US" altLang="en-US" sz="2600" dirty="0">
                <a:latin typeface="Garamond" panose="02020404030301010803" pitchFamily="18" charset="0"/>
              </a:rPr>
              <a:t> and </a:t>
            </a:r>
            <a:r>
              <a:rPr lang="en-US" altLang="en-US" sz="2600" b="1" u="sng" dirty="0">
                <a:latin typeface="Garamond" panose="02020404030301010803" pitchFamily="18" charset="0"/>
              </a:rPr>
              <a:t>strengthen a family legacy</a:t>
            </a:r>
          </a:p>
          <a:p>
            <a:pPr lvl="1">
              <a:spcBef>
                <a:spcPts val="2600"/>
              </a:spcBef>
              <a:defRPr/>
            </a:pPr>
            <a:r>
              <a:rPr lang="en-US" altLang="en-US" sz="2600" b="1" u="sng" dirty="0">
                <a:latin typeface="Garamond" panose="02020404030301010803" pitchFamily="18" charset="0"/>
              </a:rPr>
              <a:t>Philanthropy integrated</a:t>
            </a:r>
            <a:r>
              <a:rPr lang="en-US" altLang="en-US" sz="2600" dirty="0">
                <a:latin typeface="Garamond" panose="02020404030301010803" pitchFamily="18" charset="0"/>
              </a:rPr>
              <a:t> into lives of </a:t>
            </a:r>
            <a:r>
              <a:rPr lang="en-US" altLang="en-US" sz="2600" b="1" u="sng" dirty="0">
                <a:latin typeface="Garamond" panose="02020404030301010803" pitchFamily="18" charset="0"/>
              </a:rPr>
              <a:t>family</a:t>
            </a:r>
            <a:r>
              <a:rPr lang="en-US" altLang="en-US" sz="2600" dirty="0">
                <a:latin typeface="Garamond" panose="02020404030301010803" pitchFamily="18" charset="0"/>
              </a:rPr>
              <a:t> as well as </a:t>
            </a:r>
            <a:r>
              <a:rPr lang="en-US" altLang="en-US" sz="2600" b="1" u="sng" dirty="0">
                <a:latin typeface="Garamond" panose="02020404030301010803" pitchFamily="18" charset="0"/>
              </a:rPr>
              <a:t>investments</a:t>
            </a:r>
            <a:r>
              <a:rPr lang="en-US" altLang="en-US" sz="2600" b="1" dirty="0">
                <a:latin typeface="Garamond" panose="02020404030301010803" pitchFamily="18" charset="0"/>
              </a:rPr>
              <a:t>,</a:t>
            </a:r>
            <a:r>
              <a:rPr lang="en-US" altLang="en-US" sz="2600" dirty="0">
                <a:latin typeface="Garamond" panose="02020404030301010803" pitchFamily="18" charset="0"/>
              </a:rPr>
              <a:t> </a:t>
            </a:r>
            <a:r>
              <a:rPr lang="en-US" altLang="en-US" sz="2600" b="1" u="sng" dirty="0">
                <a:latin typeface="Garamond" panose="02020404030301010803" pitchFamily="18" charset="0"/>
              </a:rPr>
              <a:t>business activity</a:t>
            </a:r>
            <a:r>
              <a:rPr lang="en-US" altLang="en-US" sz="2600" dirty="0">
                <a:latin typeface="Garamond" panose="02020404030301010803" pitchFamily="18" charset="0"/>
              </a:rPr>
              <a:t> and </a:t>
            </a:r>
            <a:r>
              <a:rPr lang="en-US" altLang="en-US" sz="2600" b="1" u="sng" dirty="0">
                <a:latin typeface="Garamond" panose="02020404030301010803" pitchFamily="18" charset="0"/>
              </a:rPr>
              <a:t>lifestyle</a:t>
            </a:r>
            <a:r>
              <a:rPr lang="en-US" altLang="en-US" sz="2600" b="1" dirty="0">
                <a:latin typeface="Garamond" panose="02020404030301010803" pitchFamily="18" charset="0"/>
              </a:rPr>
              <a:t>*</a:t>
            </a:r>
          </a:p>
          <a:p>
            <a:pPr marL="0" indent="0">
              <a:buFontTx/>
              <a:buNone/>
              <a:defRPr/>
            </a:pPr>
            <a:endParaRPr lang="en-US" altLang="en-US" sz="2400" dirty="0">
              <a:latin typeface="Garamond" panose="02020404030301010803" pitchFamily="18" charset="0"/>
            </a:endParaRPr>
          </a:p>
        </p:txBody>
      </p:sp>
      <p:sp>
        <p:nvSpPr>
          <p:cNvPr id="3" name="Title 1">
            <a:extLst>
              <a:ext uri="{FF2B5EF4-FFF2-40B4-BE49-F238E27FC236}">
                <a16:creationId xmlns:a16="http://schemas.microsoft.com/office/drawing/2014/main" id="{C6732582-7A93-E9FE-2B86-1C9EA42D4FFA}"/>
              </a:ext>
            </a:extLst>
          </p:cNvPr>
          <p:cNvSpPr>
            <a:spLocks noGrp="1" noChangeArrowheads="1"/>
          </p:cNvSpPr>
          <p:nvPr>
            <p:ph type="title"/>
          </p:nvPr>
        </p:nvSpPr>
        <p:spPr>
          <a:xfrm>
            <a:off x="1517150" y="243682"/>
            <a:ext cx="8229600" cy="1143000"/>
          </a:xfrm>
        </p:spPr>
        <p:txBody>
          <a:bodyPr/>
          <a:lstStyle/>
          <a:p>
            <a:r>
              <a:rPr lang="en-US" altLang="en-US" sz="3400" b="1" dirty="0">
                <a:solidFill>
                  <a:schemeClr val="tx1"/>
                </a:solidFill>
                <a:latin typeface="Garamond" panose="02020404030301010803" pitchFamily="18" charset="0"/>
              </a:rPr>
              <a:t>Promotion of </a:t>
            </a:r>
            <a:br>
              <a:rPr lang="en-US" altLang="en-US" sz="3400" b="1" dirty="0">
                <a:solidFill>
                  <a:schemeClr val="tx1"/>
                </a:solidFill>
                <a:latin typeface="Garamond" panose="02020404030301010803" pitchFamily="18" charset="0"/>
              </a:rPr>
            </a:br>
            <a:r>
              <a:rPr lang="en-US" altLang="en-US" sz="3400" b="1" dirty="0">
                <a:solidFill>
                  <a:schemeClr val="tx1"/>
                </a:solidFill>
                <a:latin typeface="Garamond" panose="02020404030301010803" pitchFamily="18" charset="0"/>
              </a:rPr>
              <a:t>Social Responsibility: </a:t>
            </a:r>
          </a:p>
        </p:txBody>
      </p:sp>
      <p:sp>
        <p:nvSpPr>
          <p:cNvPr id="4" name="Slide Number Placeholder 1">
            <a:extLst>
              <a:ext uri="{FF2B5EF4-FFF2-40B4-BE49-F238E27FC236}">
                <a16:creationId xmlns:a16="http://schemas.microsoft.com/office/drawing/2014/main" id="{C080CC7E-0B62-7F93-1458-E45FE0B64C9C}"/>
              </a:ext>
            </a:extLst>
          </p:cNvPr>
          <p:cNvSpPr txBox="1">
            <a:spLocks noChangeArrowheads="1"/>
          </p:cNvSpPr>
          <p:nvPr/>
        </p:nvSpPr>
        <p:spPr bwMode="auto">
          <a:xfrm>
            <a:off x="6858000" y="6534150"/>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en-US"/>
            </a:defPPr>
            <a:lvl1pPr algn="r" rtl="0" eaLnBrk="0" fontAlgn="base" hangingPunct="0">
              <a:spcBef>
                <a:spcPct val="20000"/>
              </a:spcBef>
              <a:spcAft>
                <a:spcPct val="0"/>
              </a:spcAft>
              <a:buChar char="•"/>
              <a:defRPr sz="3200" b="0" kern="1200">
                <a:solidFill>
                  <a:schemeClr val="tx1"/>
                </a:solidFill>
                <a:latin typeface="Arial" panose="020B0604020202020204" pitchFamily="34" charset="0"/>
                <a:ea typeface="+mn-ea"/>
                <a:cs typeface="+mn-cs"/>
              </a:defRPr>
            </a:lvl1pPr>
            <a:lvl2pPr marL="741363" indent="-284163" algn="l" rtl="0" eaLnBrk="0" fontAlgn="base" hangingPunct="0">
              <a:spcBef>
                <a:spcPct val="20000"/>
              </a:spcBef>
              <a:spcAft>
                <a:spcPct val="0"/>
              </a:spcAft>
              <a:buChar char="–"/>
              <a:defRPr sz="2800" kern="1200">
                <a:solidFill>
                  <a:schemeClr val="tx1"/>
                </a:solidFill>
                <a:latin typeface="Arial" panose="020B0604020202020204" pitchFamily="34" charset="0"/>
                <a:ea typeface="+mn-ea"/>
                <a:cs typeface="+mn-cs"/>
              </a:defRPr>
            </a:lvl2pPr>
            <a:lvl3pPr marL="1141413" indent="-227013"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3pPr>
            <a:lvl4pPr marL="15986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58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30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6pPr>
            <a:lvl7pPr marL="29702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7pPr>
            <a:lvl8pPr marL="34274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8pPr>
            <a:lvl9pPr marL="38846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9pPr>
          </a:lstStyle>
          <a:p>
            <a:pPr eaLnBrk="1" hangingPunct="1">
              <a:spcBef>
                <a:spcPct val="0"/>
              </a:spcBef>
              <a:buFontTx/>
              <a:buNone/>
            </a:pPr>
            <a:fld id="{6526AD5B-DA2A-4A0C-8FAC-2A5F32A263CB}" type="slidenum">
              <a:rPr lang="en-US" altLang="en-US" sz="1400" smtClean="0">
                <a:latin typeface="Garamond" panose="02020404030301010803" pitchFamily="18" charset="0"/>
              </a:rPr>
              <a:pPr eaLnBrk="1" hangingPunct="1">
                <a:spcBef>
                  <a:spcPct val="0"/>
                </a:spcBef>
                <a:buFontTx/>
                <a:buNone/>
              </a:pPr>
              <a:t>37</a:t>
            </a:fld>
            <a:endParaRPr lang="en-US" altLang="en-US" sz="1400" dirty="0">
              <a:latin typeface="Garamond" panose="02020404030301010803" pitchFamily="18" charset="0"/>
            </a:endParaRPr>
          </a:p>
        </p:txBody>
      </p:sp>
      <p:sp>
        <p:nvSpPr>
          <p:cNvPr id="2" name="TextBox 1">
            <a:extLst>
              <a:ext uri="{FF2B5EF4-FFF2-40B4-BE49-F238E27FC236}">
                <a16:creationId xmlns:a16="http://schemas.microsoft.com/office/drawing/2014/main" id="{E5F9449E-FB04-D9A0-6DCE-0D96BD718B24}"/>
              </a:ext>
            </a:extLst>
          </p:cNvPr>
          <p:cNvSpPr txBox="1"/>
          <p:nvPr/>
        </p:nvSpPr>
        <p:spPr>
          <a:xfrm>
            <a:off x="448235" y="6016516"/>
            <a:ext cx="7476565" cy="523220"/>
          </a:xfrm>
          <a:prstGeom prst="rect">
            <a:avLst/>
          </a:prstGeom>
          <a:noFill/>
        </p:spPr>
        <p:txBody>
          <a:bodyPr wrap="square" rtlCol="0">
            <a:spAutoFit/>
          </a:bodyPr>
          <a:lstStyle/>
          <a:p>
            <a:r>
              <a:rPr lang="en-US" sz="1400" b="1" u="sng" dirty="0">
                <a:latin typeface="Garamond" panose="02020404030301010803" pitchFamily="18" charset="0"/>
              </a:rPr>
              <a:t>Source</a:t>
            </a:r>
            <a:r>
              <a:rPr lang="en-US" sz="1400" b="1" dirty="0">
                <a:latin typeface="Garamond" panose="02020404030301010803" pitchFamily="18" charset="0"/>
              </a:rPr>
              <a:t>: </a:t>
            </a:r>
            <a:r>
              <a:rPr lang="en-US" sz="1400" i="1" dirty="0">
                <a:latin typeface="Garamond" panose="02020404030301010803" pitchFamily="18" charset="0"/>
              </a:rPr>
              <a:t>Arabella – Philanthropic Investment Advisors </a:t>
            </a:r>
          </a:p>
          <a:p>
            <a:r>
              <a:rPr lang="en-US" sz="1400" b="1" dirty="0">
                <a:latin typeface="Garamond" panose="02020404030301010803" pitchFamily="18" charset="0"/>
              </a:rPr>
              <a:t>*</a:t>
            </a:r>
            <a:r>
              <a:rPr lang="en-US" sz="1400" b="1" u="sng" dirty="0">
                <a:latin typeface="Garamond" panose="02020404030301010803" pitchFamily="18" charset="0"/>
              </a:rPr>
              <a:t>Source</a:t>
            </a:r>
            <a:r>
              <a:rPr lang="en-US" sz="1400" b="1" dirty="0">
                <a:latin typeface="Garamond" panose="02020404030301010803" pitchFamily="18" charset="0"/>
              </a:rPr>
              <a:t>: </a:t>
            </a:r>
            <a:r>
              <a:rPr lang="en-US" sz="1400" i="1" dirty="0">
                <a:latin typeface="Garamond" panose="02020404030301010803" pitchFamily="18" charset="0"/>
              </a:rPr>
              <a:t>BNP Paribas Wealth Management </a:t>
            </a:r>
          </a:p>
        </p:txBody>
      </p:sp>
    </p:spTree>
    <p:extLst>
      <p:ext uri="{BB962C8B-B14F-4D97-AF65-F5344CB8AC3E}">
        <p14:creationId xmlns:p14="http://schemas.microsoft.com/office/powerpoint/2010/main" val="24416824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a:extLst>
              <a:ext uri="{FF2B5EF4-FFF2-40B4-BE49-F238E27FC236}">
                <a16:creationId xmlns:a16="http://schemas.microsoft.com/office/drawing/2014/main" id="{FEA25E6B-81A7-4233-9BCF-018995178B5D}"/>
              </a:ext>
            </a:extLst>
          </p:cNvPr>
          <p:cNvSpPr>
            <a:spLocks noGrp="1" noChangeArrowheads="1"/>
          </p:cNvSpPr>
          <p:nvPr>
            <p:ph type="body" idx="1"/>
          </p:nvPr>
        </p:nvSpPr>
        <p:spPr>
          <a:xfrm>
            <a:off x="304800" y="1561399"/>
            <a:ext cx="8839200" cy="5029200"/>
          </a:xfrm>
        </p:spPr>
        <p:txBody>
          <a:bodyPr lIns="92075" tIns="46038" rIns="92075" bIns="46038"/>
          <a:lstStyle/>
          <a:p>
            <a:pPr marL="228600" indent="-228600">
              <a:lnSpc>
                <a:spcPct val="120000"/>
              </a:lnSpc>
              <a:spcBef>
                <a:spcPts val="2400"/>
              </a:spcBef>
              <a:defRPr/>
            </a:pPr>
            <a:r>
              <a:rPr lang="en-US" altLang="en-US" sz="2200" b="1" u="sng" dirty="0">
                <a:latin typeface="Garamond" panose="02020404030301010803" pitchFamily="18" charset="0"/>
              </a:rPr>
              <a:t>72%</a:t>
            </a:r>
            <a:r>
              <a:rPr lang="en-US" altLang="en-US" sz="2200" dirty="0">
                <a:latin typeface="Garamond" panose="02020404030301010803" pitchFamily="18" charset="0"/>
              </a:rPr>
              <a:t> of </a:t>
            </a:r>
            <a:r>
              <a:rPr lang="en-US" altLang="en-US" sz="2200" b="1" u="sng" dirty="0">
                <a:latin typeface="Garamond" panose="02020404030301010803" pitchFamily="18" charset="0"/>
              </a:rPr>
              <a:t>Baby Boomers donate</a:t>
            </a:r>
            <a:r>
              <a:rPr lang="en-US" altLang="en-US" sz="2200" dirty="0">
                <a:latin typeface="Garamond" panose="02020404030301010803" pitchFamily="18" charset="0"/>
              </a:rPr>
              <a:t> to </a:t>
            </a:r>
            <a:r>
              <a:rPr lang="en-US" altLang="en-US" sz="2200" b="1" u="sng" dirty="0">
                <a:latin typeface="Garamond" panose="02020404030301010803" pitchFamily="18" charset="0"/>
              </a:rPr>
              <a:t>charities </a:t>
            </a:r>
          </a:p>
          <a:p>
            <a:pPr marL="628650" lvl="1" indent="-228600">
              <a:lnSpc>
                <a:spcPct val="120000"/>
              </a:lnSpc>
              <a:spcBef>
                <a:spcPts val="2400"/>
              </a:spcBef>
              <a:defRPr/>
            </a:pPr>
            <a:r>
              <a:rPr lang="en-US" altLang="en-US" sz="1800" b="1" u="sng" dirty="0">
                <a:latin typeface="Garamond" panose="02020404030301010803" pitchFamily="18" charset="0"/>
              </a:rPr>
              <a:t>43%</a:t>
            </a:r>
            <a:r>
              <a:rPr lang="en-US" altLang="en-US" sz="1800" b="1" dirty="0">
                <a:latin typeface="Garamond" panose="02020404030301010803" pitchFamily="18" charset="0"/>
              </a:rPr>
              <a:t> </a:t>
            </a:r>
            <a:r>
              <a:rPr lang="en-US" altLang="en-US" sz="1800" dirty="0">
                <a:latin typeface="Garamond" panose="02020404030301010803" pitchFamily="18" charset="0"/>
              </a:rPr>
              <a:t>of all </a:t>
            </a:r>
            <a:r>
              <a:rPr lang="en-US" altLang="en-US" sz="1800" b="1" u="sng" dirty="0">
                <a:latin typeface="Garamond" panose="02020404030301010803" pitchFamily="18" charset="0"/>
              </a:rPr>
              <a:t>charitable donations</a:t>
            </a:r>
          </a:p>
          <a:p>
            <a:pPr marL="228600" indent="-228600">
              <a:lnSpc>
                <a:spcPct val="120000"/>
              </a:lnSpc>
              <a:spcBef>
                <a:spcPts val="2400"/>
              </a:spcBef>
              <a:defRPr/>
            </a:pPr>
            <a:r>
              <a:rPr lang="en-US" altLang="en-US" sz="2200" b="1" u="sng" dirty="0">
                <a:latin typeface="Garamond" panose="02020404030301010803" pitchFamily="18" charset="0"/>
              </a:rPr>
              <a:t>84%</a:t>
            </a:r>
            <a:r>
              <a:rPr lang="en-US" altLang="en-US" sz="2200" b="1" dirty="0">
                <a:latin typeface="Garamond" panose="02020404030301010803" pitchFamily="18" charset="0"/>
              </a:rPr>
              <a:t> </a:t>
            </a:r>
            <a:r>
              <a:rPr lang="en-US" altLang="en-US" sz="2200" dirty="0">
                <a:latin typeface="Garamond" panose="02020404030301010803" pitchFamily="18" charset="0"/>
              </a:rPr>
              <a:t>of</a:t>
            </a:r>
            <a:r>
              <a:rPr lang="en-US" altLang="en-US" sz="2200" b="1" dirty="0">
                <a:latin typeface="Garamond" panose="02020404030301010803" pitchFamily="18" charset="0"/>
              </a:rPr>
              <a:t> </a:t>
            </a:r>
            <a:r>
              <a:rPr lang="en-US" altLang="en-US" sz="2200" b="1" u="sng" dirty="0">
                <a:latin typeface="Garamond" panose="02020404030301010803" pitchFamily="18" charset="0"/>
              </a:rPr>
              <a:t>millennials gave</a:t>
            </a:r>
            <a:r>
              <a:rPr lang="en-US" altLang="en-US" sz="2200" b="1" dirty="0">
                <a:latin typeface="Garamond" panose="02020404030301010803" pitchFamily="18" charset="0"/>
              </a:rPr>
              <a:t> </a:t>
            </a:r>
            <a:r>
              <a:rPr lang="en-US" altLang="en-US" sz="2200" dirty="0">
                <a:latin typeface="Garamond" panose="02020404030301010803" pitchFamily="18" charset="0"/>
              </a:rPr>
              <a:t>to</a:t>
            </a:r>
            <a:r>
              <a:rPr lang="en-US" altLang="en-US" sz="2200" b="1" dirty="0">
                <a:latin typeface="Garamond" panose="02020404030301010803" pitchFamily="18" charset="0"/>
              </a:rPr>
              <a:t> </a:t>
            </a:r>
            <a:r>
              <a:rPr lang="en-US" altLang="en-US" sz="2200" b="1" u="sng" dirty="0">
                <a:latin typeface="Garamond" panose="02020404030301010803" pitchFamily="18" charset="0"/>
              </a:rPr>
              <a:t>charities</a:t>
            </a:r>
          </a:p>
          <a:p>
            <a:pPr marL="228600" indent="-228600">
              <a:lnSpc>
                <a:spcPct val="120000"/>
              </a:lnSpc>
              <a:spcBef>
                <a:spcPts val="2400"/>
              </a:spcBef>
              <a:defRPr/>
            </a:pPr>
            <a:r>
              <a:rPr lang="en-US" altLang="en-US" sz="2200" b="1" u="sng" dirty="0">
                <a:latin typeface="Garamond" panose="02020404030301010803" pitchFamily="18" charset="0"/>
              </a:rPr>
              <a:t>59%</a:t>
            </a:r>
            <a:r>
              <a:rPr lang="en-US" altLang="en-US" sz="2200" b="1" dirty="0">
                <a:latin typeface="Garamond" panose="02020404030301010803" pitchFamily="18" charset="0"/>
              </a:rPr>
              <a:t> </a:t>
            </a:r>
            <a:r>
              <a:rPr lang="en-US" altLang="en-US" sz="2200" dirty="0">
                <a:latin typeface="Garamond" panose="02020404030301010803" pitchFamily="18" charset="0"/>
              </a:rPr>
              <a:t>of </a:t>
            </a:r>
            <a:r>
              <a:rPr lang="en-US" altLang="en-US" sz="2200" b="1" u="sng" dirty="0">
                <a:latin typeface="Garamond" panose="02020404030301010803" pitchFamily="18" charset="0"/>
              </a:rPr>
              <a:t>Generation X gave</a:t>
            </a:r>
            <a:r>
              <a:rPr lang="en-US" altLang="en-US" sz="2200" dirty="0">
                <a:latin typeface="Garamond" panose="02020404030301010803" pitchFamily="18" charset="0"/>
              </a:rPr>
              <a:t> to </a:t>
            </a:r>
            <a:r>
              <a:rPr lang="en-US" altLang="en-US" sz="2200" b="1" u="sng" dirty="0">
                <a:latin typeface="Garamond" panose="02020404030301010803" pitchFamily="18" charset="0"/>
              </a:rPr>
              <a:t>charities</a:t>
            </a:r>
            <a:r>
              <a:rPr lang="en-US" altLang="en-US" sz="2200" b="1" dirty="0">
                <a:latin typeface="Garamond" panose="02020404030301010803" pitchFamily="18" charset="0"/>
              </a:rPr>
              <a:t> </a:t>
            </a:r>
          </a:p>
          <a:p>
            <a:pPr marL="228600" indent="-228600">
              <a:lnSpc>
                <a:spcPct val="120000"/>
              </a:lnSpc>
              <a:spcBef>
                <a:spcPts val="2400"/>
              </a:spcBef>
              <a:defRPr/>
            </a:pPr>
            <a:r>
              <a:rPr lang="en-US" altLang="en-US" sz="2200" b="1" u="sng" dirty="0">
                <a:latin typeface="Garamond" panose="02020404030301010803" pitchFamily="18" charset="0"/>
              </a:rPr>
              <a:t>88%</a:t>
            </a:r>
            <a:r>
              <a:rPr lang="en-US" altLang="en-US" sz="2200" b="1" dirty="0">
                <a:latin typeface="Garamond" panose="02020404030301010803" pitchFamily="18" charset="0"/>
              </a:rPr>
              <a:t> </a:t>
            </a:r>
            <a:r>
              <a:rPr lang="en-US" altLang="en-US" sz="2200" dirty="0">
                <a:latin typeface="Garamond" panose="02020404030301010803" pitchFamily="18" charset="0"/>
              </a:rPr>
              <a:t>of</a:t>
            </a:r>
            <a:r>
              <a:rPr lang="en-US" altLang="en-US" sz="2200" b="1" dirty="0">
                <a:latin typeface="Garamond" panose="02020404030301010803" pitchFamily="18" charset="0"/>
              </a:rPr>
              <a:t> </a:t>
            </a:r>
            <a:r>
              <a:rPr lang="en-US" altLang="en-US" sz="2200" b="1" u="sng" dirty="0">
                <a:latin typeface="Garamond" panose="02020404030301010803" pitchFamily="18" charset="0"/>
              </a:rPr>
              <a:t>Silent Generation gave</a:t>
            </a:r>
            <a:r>
              <a:rPr lang="en-US" altLang="en-US" sz="2200" b="1" dirty="0">
                <a:latin typeface="Garamond" panose="02020404030301010803" pitchFamily="18" charset="0"/>
              </a:rPr>
              <a:t> </a:t>
            </a:r>
            <a:r>
              <a:rPr lang="en-US" altLang="en-US" sz="2200" dirty="0">
                <a:latin typeface="Garamond" panose="02020404030301010803" pitchFamily="18" charset="0"/>
              </a:rPr>
              <a:t>to</a:t>
            </a:r>
            <a:r>
              <a:rPr lang="en-US" altLang="en-US" sz="2200" b="1" dirty="0">
                <a:latin typeface="Garamond" panose="02020404030301010803" pitchFamily="18" charset="0"/>
              </a:rPr>
              <a:t> </a:t>
            </a:r>
            <a:r>
              <a:rPr lang="en-US" altLang="en-US" sz="2200" b="1" u="sng" dirty="0">
                <a:latin typeface="Garamond" panose="02020404030301010803" pitchFamily="18" charset="0"/>
              </a:rPr>
              <a:t>charities</a:t>
            </a:r>
          </a:p>
          <a:p>
            <a:pPr marL="628650" lvl="1" indent="-228600">
              <a:lnSpc>
                <a:spcPct val="120000"/>
              </a:lnSpc>
              <a:spcBef>
                <a:spcPts val="2400"/>
              </a:spcBef>
              <a:defRPr/>
            </a:pPr>
            <a:r>
              <a:rPr lang="en-US" altLang="en-US" sz="1800" b="1" u="sng" dirty="0">
                <a:latin typeface="Garamond" panose="02020404030301010803" pitchFamily="18" charset="0"/>
              </a:rPr>
              <a:t>26%</a:t>
            </a:r>
            <a:r>
              <a:rPr lang="en-US" altLang="en-US" sz="1800" b="1" dirty="0">
                <a:latin typeface="Garamond" panose="02020404030301010803" pitchFamily="18" charset="0"/>
              </a:rPr>
              <a:t> </a:t>
            </a:r>
            <a:r>
              <a:rPr lang="en-US" altLang="en-US" sz="1800" dirty="0">
                <a:latin typeface="Garamond" panose="02020404030301010803" pitchFamily="18" charset="0"/>
              </a:rPr>
              <a:t>of</a:t>
            </a:r>
            <a:r>
              <a:rPr lang="en-US" altLang="en-US" sz="1800" b="1" dirty="0">
                <a:latin typeface="Garamond" panose="02020404030301010803" pitchFamily="18" charset="0"/>
              </a:rPr>
              <a:t> </a:t>
            </a:r>
            <a:r>
              <a:rPr lang="en-US" altLang="en-US" sz="1800" b="1" u="sng" dirty="0">
                <a:latin typeface="Garamond" panose="02020404030301010803" pitchFamily="18" charset="0"/>
              </a:rPr>
              <a:t>all charitable donations</a:t>
            </a:r>
          </a:p>
          <a:p>
            <a:pPr marL="400050" lvl="1" indent="0">
              <a:lnSpc>
                <a:spcPct val="120000"/>
              </a:lnSpc>
              <a:spcBef>
                <a:spcPts val="1200"/>
              </a:spcBef>
              <a:buNone/>
              <a:defRPr/>
            </a:pPr>
            <a:endParaRPr lang="en-US" altLang="en-US" sz="1800" b="1" dirty="0">
              <a:solidFill>
                <a:srgbClr val="0033CC"/>
              </a:solidFill>
              <a:latin typeface="Garamond" panose="02020404030301010803" pitchFamily="18" charset="0"/>
            </a:endParaRPr>
          </a:p>
          <a:p>
            <a:pPr marL="1257300" lvl="3" indent="0">
              <a:lnSpc>
                <a:spcPct val="120000"/>
              </a:lnSpc>
              <a:spcBef>
                <a:spcPts val="200"/>
              </a:spcBef>
              <a:buNone/>
              <a:defRPr/>
            </a:pPr>
            <a:endParaRPr lang="en-US" altLang="en-US" sz="250" dirty="0">
              <a:latin typeface="Garamond" panose="02020404030301010803" pitchFamily="18" charset="0"/>
            </a:endParaRPr>
          </a:p>
        </p:txBody>
      </p:sp>
      <p:sp>
        <p:nvSpPr>
          <p:cNvPr id="45059" name="Rectangle 4">
            <a:extLst>
              <a:ext uri="{FF2B5EF4-FFF2-40B4-BE49-F238E27FC236}">
                <a16:creationId xmlns:a16="http://schemas.microsoft.com/office/drawing/2014/main" id="{FE87EED2-CD8D-4137-B0C4-50CD78F74AC1}"/>
              </a:ext>
            </a:extLst>
          </p:cNvPr>
          <p:cNvSpPr>
            <a:spLocks noChangeArrowheads="1"/>
          </p:cNvSpPr>
          <p:nvPr/>
        </p:nvSpPr>
        <p:spPr bwMode="auto">
          <a:xfrm>
            <a:off x="7924800" y="6324600"/>
            <a:ext cx="971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600" b="1" dirty="0">
              <a:latin typeface="Times New Roman" panose="02020603050405020304" pitchFamily="18" charset="0"/>
            </a:endParaRPr>
          </a:p>
        </p:txBody>
      </p:sp>
      <p:sp>
        <p:nvSpPr>
          <p:cNvPr id="45060" name="Rectangle 6">
            <a:extLst>
              <a:ext uri="{FF2B5EF4-FFF2-40B4-BE49-F238E27FC236}">
                <a16:creationId xmlns:a16="http://schemas.microsoft.com/office/drawing/2014/main" id="{EA29A65D-60CA-40CC-9792-C081920392B8}"/>
              </a:ext>
            </a:extLst>
          </p:cNvPr>
          <p:cNvSpPr>
            <a:spLocks noGrp="1" noChangeArrowheads="1"/>
          </p:cNvSpPr>
          <p:nvPr>
            <p:ph type="title"/>
          </p:nvPr>
        </p:nvSpPr>
        <p:spPr>
          <a:xfrm>
            <a:off x="2133600" y="173038"/>
            <a:ext cx="7010400" cy="1295400"/>
          </a:xfrm>
        </p:spPr>
        <p:txBody>
          <a:bodyPr/>
          <a:lstStyle/>
          <a:p>
            <a:pPr eaLnBrk="1" hangingPunct="1"/>
            <a:r>
              <a:rPr lang="en-US" altLang="en-US" sz="3500" b="1" dirty="0">
                <a:solidFill>
                  <a:schemeClr val="tx1"/>
                </a:solidFill>
                <a:latin typeface="Garamond" panose="02020404030301010803" pitchFamily="18" charset="0"/>
              </a:rPr>
              <a:t>Charitable Giving:</a:t>
            </a:r>
          </a:p>
        </p:txBody>
      </p:sp>
      <p:sp>
        <p:nvSpPr>
          <p:cNvPr id="45061" name="Rectangle 4">
            <a:extLst>
              <a:ext uri="{FF2B5EF4-FFF2-40B4-BE49-F238E27FC236}">
                <a16:creationId xmlns:a16="http://schemas.microsoft.com/office/drawing/2014/main" id="{510AEE46-5201-4A59-8A35-F78B15864A55}"/>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8E58596A-13E9-43FF-8F6D-679731F667AF}" type="slidenum">
              <a:rPr lang="en-US" altLang="en-US" sz="1400">
                <a:latin typeface="Garamond" panose="02020404030301010803" pitchFamily="18" charset="0"/>
              </a:rPr>
              <a:pPr algn="r" eaLnBrk="1" hangingPunct="1">
                <a:spcBef>
                  <a:spcPct val="0"/>
                </a:spcBef>
                <a:buFontTx/>
                <a:buNone/>
              </a:pPr>
              <a:t>38</a:t>
            </a:fld>
            <a:endParaRPr lang="en-US" altLang="en-US" sz="1400" dirty="0">
              <a:latin typeface="Garamond" panose="02020404030301010803" pitchFamily="18" charset="0"/>
            </a:endParaRPr>
          </a:p>
        </p:txBody>
      </p:sp>
      <p:sp>
        <p:nvSpPr>
          <p:cNvPr id="2" name="TextBox 1">
            <a:extLst>
              <a:ext uri="{FF2B5EF4-FFF2-40B4-BE49-F238E27FC236}">
                <a16:creationId xmlns:a16="http://schemas.microsoft.com/office/drawing/2014/main" id="{E81CF45A-DCD5-FB1D-863D-DB40E5976621}"/>
              </a:ext>
            </a:extLst>
          </p:cNvPr>
          <p:cNvSpPr txBox="1"/>
          <p:nvPr/>
        </p:nvSpPr>
        <p:spPr>
          <a:xfrm>
            <a:off x="247650" y="6231639"/>
            <a:ext cx="8051233" cy="261610"/>
          </a:xfrm>
          <a:prstGeom prst="rect">
            <a:avLst/>
          </a:prstGeom>
          <a:noFill/>
        </p:spPr>
        <p:txBody>
          <a:bodyPr wrap="square">
            <a:spAutoFit/>
          </a:bodyPr>
          <a:lstStyle/>
          <a:p>
            <a:pPr>
              <a:defRPr/>
            </a:pPr>
            <a:r>
              <a:rPr lang="en-US" altLang="en-US" sz="1100" b="1" u="sng" dirty="0">
                <a:latin typeface="Garamond" panose="02020404030301010803" pitchFamily="18" charset="0"/>
              </a:rPr>
              <a:t>Source</a:t>
            </a:r>
            <a:r>
              <a:rPr lang="en-US" altLang="en-US" sz="1100" b="1" dirty="0">
                <a:latin typeface="Garamond" panose="02020404030301010803" pitchFamily="18" charset="0"/>
              </a:rPr>
              <a:t>: </a:t>
            </a:r>
            <a:r>
              <a:rPr lang="en-US" altLang="en-US" sz="1100" dirty="0">
                <a:latin typeface="Garamond" panose="02020404030301010803" pitchFamily="18" charset="0"/>
              </a:rPr>
              <a:t>Charitable Giving Statistics for 2023 by Taylor Schulte</a:t>
            </a:r>
            <a:endParaRPr lang="en-US" sz="1100" dirty="0"/>
          </a:p>
        </p:txBody>
      </p:sp>
    </p:spTree>
    <p:extLst>
      <p:ext uri="{BB962C8B-B14F-4D97-AF65-F5344CB8AC3E}">
        <p14:creationId xmlns:p14="http://schemas.microsoft.com/office/powerpoint/2010/main" val="34100137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a:extLst>
              <a:ext uri="{FF2B5EF4-FFF2-40B4-BE49-F238E27FC236}">
                <a16:creationId xmlns:a16="http://schemas.microsoft.com/office/drawing/2014/main" id="{2A2865CA-C318-50B8-18DC-A45DBA7873E2}"/>
              </a:ext>
            </a:extLst>
          </p:cNvPr>
          <p:cNvSpPr>
            <a:spLocks noGrp="1" noChangeArrowheads="1"/>
          </p:cNvSpPr>
          <p:nvPr>
            <p:ph idx="1"/>
          </p:nvPr>
        </p:nvSpPr>
        <p:spPr>
          <a:xfrm>
            <a:off x="241443" y="1610474"/>
            <a:ext cx="8229600" cy="4525963"/>
          </a:xfrm>
        </p:spPr>
        <p:txBody>
          <a:bodyPr/>
          <a:lstStyle/>
          <a:p>
            <a:pPr>
              <a:spcBef>
                <a:spcPts val="1600"/>
              </a:spcBef>
              <a:spcAft>
                <a:spcPts val="1200"/>
              </a:spcAft>
            </a:pPr>
            <a:r>
              <a:rPr lang="en-US" altLang="en-US" sz="2400" dirty="0">
                <a:latin typeface="Garamond" panose="02020404030301010803" pitchFamily="18" charset="0"/>
              </a:rPr>
              <a:t>~</a:t>
            </a:r>
            <a:r>
              <a:rPr lang="en-US" altLang="en-US" sz="2400" b="1" u="sng" dirty="0">
                <a:latin typeface="Garamond" panose="02020404030301010803" pitchFamily="18" charset="0"/>
              </a:rPr>
              <a:t>33%</a:t>
            </a:r>
            <a:r>
              <a:rPr lang="en-US" altLang="en-US" sz="2400" dirty="0">
                <a:latin typeface="Garamond" panose="02020404030301010803" pitchFamily="18" charset="0"/>
              </a:rPr>
              <a:t> of </a:t>
            </a:r>
            <a:r>
              <a:rPr lang="en-US" altLang="en-US" sz="2400" b="1" u="sng" dirty="0">
                <a:latin typeface="Garamond" panose="02020404030301010803" pitchFamily="18" charset="0"/>
              </a:rPr>
              <a:t>Baby Boomer</a:t>
            </a:r>
            <a:r>
              <a:rPr lang="en-US" altLang="en-US" sz="2400" b="1" dirty="0">
                <a:latin typeface="Garamond" panose="02020404030301010803" pitchFamily="18" charset="0"/>
              </a:rPr>
              <a:t> </a:t>
            </a:r>
            <a:r>
              <a:rPr lang="en-US" altLang="en-US" sz="2400" b="1" u="sng" dirty="0">
                <a:latin typeface="Garamond" panose="02020404030301010803" pitchFamily="18" charset="0"/>
              </a:rPr>
              <a:t>parents</a:t>
            </a:r>
            <a:r>
              <a:rPr lang="en-US" altLang="en-US" sz="2400" dirty="0">
                <a:latin typeface="Garamond" panose="02020404030301010803" pitchFamily="18" charset="0"/>
              </a:rPr>
              <a:t> </a:t>
            </a:r>
            <a:r>
              <a:rPr lang="en-US" altLang="en-US" sz="2400" b="1" u="sng" dirty="0">
                <a:latin typeface="Garamond" panose="02020404030301010803" pitchFamily="18" charset="0"/>
              </a:rPr>
              <a:t>believe</a:t>
            </a:r>
            <a:r>
              <a:rPr lang="en-US" altLang="en-US" sz="2400" dirty="0">
                <a:latin typeface="Garamond" panose="02020404030301010803" pitchFamily="18" charset="0"/>
              </a:rPr>
              <a:t> that their </a:t>
            </a:r>
            <a:r>
              <a:rPr lang="en-US" altLang="en-US" sz="2400" b="1" u="sng" dirty="0">
                <a:latin typeface="Garamond" panose="02020404030301010803" pitchFamily="18" charset="0"/>
              </a:rPr>
              <a:t>children</a:t>
            </a:r>
            <a:r>
              <a:rPr lang="en-US" altLang="en-US" sz="2400" dirty="0">
                <a:latin typeface="Garamond" panose="02020404030301010803" pitchFamily="18" charset="0"/>
              </a:rPr>
              <a:t> </a:t>
            </a:r>
            <a:r>
              <a:rPr lang="en-US" altLang="en-US" sz="2400" b="1" u="sng" dirty="0">
                <a:latin typeface="Garamond" panose="02020404030301010803" pitchFamily="18" charset="0"/>
              </a:rPr>
              <a:t>did not inherit</a:t>
            </a:r>
            <a:r>
              <a:rPr lang="en-US" altLang="en-US" sz="2400" dirty="0">
                <a:latin typeface="Garamond" panose="02020404030301010803" pitchFamily="18" charset="0"/>
              </a:rPr>
              <a:t> their </a:t>
            </a:r>
            <a:r>
              <a:rPr lang="en-US" altLang="en-US" sz="2400" b="1" u="sng" dirty="0">
                <a:latin typeface="Garamond" panose="02020404030301010803" pitchFamily="18" charset="0"/>
              </a:rPr>
              <a:t>family’s</a:t>
            </a:r>
            <a:r>
              <a:rPr lang="en-US" altLang="en-US" sz="2400" dirty="0">
                <a:latin typeface="Garamond" panose="02020404030301010803" pitchFamily="18" charset="0"/>
              </a:rPr>
              <a:t> </a:t>
            </a:r>
            <a:r>
              <a:rPr lang="en-US" altLang="en-US" sz="2400" b="1" u="sng" dirty="0">
                <a:latin typeface="Garamond" panose="02020404030301010803" pitchFamily="18" charset="0"/>
              </a:rPr>
              <a:t>commitment</a:t>
            </a:r>
            <a:r>
              <a:rPr lang="en-US" altLang="en-US" sz="2400" dirty="0">
                <a:latin typeface="Garamond" panose="02020404030301010803" pitchFamily="18" charset="0"/>
              </a:rPr>
              <a:t> to </a:t>
            </a:r>
            <a:r>
              <a:rPr lang="en-US" altLang="en-US" sz="2400" b="1" u="sng" dirty="0">
                <a:latin typeface="Garamond" panose="02020404030301010803" pitchFamily="18" charset="0"/>
              </a:rPr>
              <a:t>charitable giving</a:t>
            </a:r>
            <a:r>
              <a:rPr lang="en-US" altLang="en-US" sz="2400" dirty="0">
                <a:latin typeface="Garamond" panose="02020404030301010803" pitchFamily="18" charset="0"/>
              </a:rPr>
              <a:t>.</a:t>
            </a:r>
          </a:p>
          <a:p>
            <a:pPr>
              <a:spcBef>
                <a:spcPts val="1600"/>
              </a:spcBef>
              <a:spcAft>
                <a:spcPts val="1200"/>
              </a:spcAft>
            </a:pPr>
            <a:r>
              <a:rPr lang="en-US" altLang="en-US" sz="2400" b="1" u="sng" dirty="0">
                <a:latin typeface="Garamond" panose="02020404030301010803" pitchFamily="18" charset="0"/>
              </a:rPr>
              <a:t>70% of Millennials</a:t>
            </a:r>
            <a:r>
              <a:rPr lang="en-US" altLang="en-US" sz="2400" dirty="0">
                <a:latin typeface="Garamond" panose="02020404030301010803" pitchFamily="18" charset="0"/>
              </a:rPr>
              <a:t> believe their </a:t>
            </a:r>
            <a:r>
              <a:rPr lang="en-US" altLang="en-US" sz="2400" b="1" u="sng" dirty="0">
                <a:latin typeface="Garamond" panose="02020404030301010803" pitchFamily="18" charset="0"/>
              </a:rPr>
              <a:t>parents</a:t>
            </a:r>
            <a:r>
              <a:rPr lang="en-US" altLang="en-US" sz="2400" dirty="0">
                <a:latin typeface="Garamond" panose="02020404030301010803" pitchFamily="18" charset="0"/>
              </a:rPr>
              <a:t> </a:t>
            </a:r>
            <a:r>
              <a:rPr lang="en-US" altLang="en-US" sz="2400" b="1" u="sng" dirty="0">
                <a:latin typeface="Garamond" panose="02020404030301010803" pitchFamily="18" charset="0"/>
              </a:rPr>
              <a:t>are not</a:t>
            </a:r>
            <a:r>
              <a:rPr lang="en-US" altLang="en-US" sz="2400" dirty="0">
                <a:latin typeface="Garamond" panose="02020404030301010803" pitchFamily="18" charset="0"/>
              </a:rPr>
              <a:t> as committed to </a:t>
            </a:r>
            <a:r>
              <a:rPr lang="en-US" altLang="en-US" sz="2400" b="1" u="sng" dirty="0">
                <a:latin typeface="Garamond" panose="02020404030301010803" pitchFamily="18" charset="0"/>
              </a:rPr>
              <a:t>charitable giving</a:t>
            </a:r>
            <a:r>
              <a:rPr lang="en-US" altLang="en-US" sz="2400" dirty="0">
                <a:latin typeface="Garamond" panose="02020404030301010803" pitchFamily="18" charset="0"/>
              </a:rPr>
              <a:t> as they are.</a:t>
            </a:r>
          </a:p>
          <a:p>
            <a:pPr lvl="1">
              <a:spcBef>
                <a:spcPts val="1600"/>
              </a:spcBef>
              <a:spcAft>
                <a:spcPts val="1200"/>
              </a:spcAft>
            </a:pPr>
            <a:r>
              <a:rPr lang="en-US" altLang="en-US" sz="2000" b="1" u="sng" dirty="0">
                <a:latin typeface="Garamond" panose="02020404030301010803" pitchFamily="18" charset="0"/>
              </a:rPr>
              <a:t>32%</a:t>
            </a:r>
            <a:r>
              <a:rPr lang="en-US" altLang="en-US" sz="2000" dirty="0">
                <a:latin typeface="Garamond" panose="02020404030301010803" pitchFamily="18" charset="0"/>
              </a:rPr>
              <a:t> of </a:t>
            </a:r>
            <a:r>
              <a:rPr lang="en-US" altLang="en-US" sz="2000" b="1" u="sng" dirty="0">
                <a:latin typeface="Garamond" panose="02020404030301010803" pitchFamily="18" charset="0"/>
              </a:rPr>
              <a:t>Millennials</a:t>
            </a:r>
            <a:r>
              <a:rPr lang="en-US" altLang="en-US" sz="2000" dirty="0">
                <a:latin typeface="Garamond" panose="02020404030301010803" pitchFamily="18" charset="0"/>
              </a:rPr>
              <a:t> and </a:t>
            </a:r>
            <a:r>
              <a:rPr lang="en-US" altLang="en-US" sz="2000" b="1" u="sng" dirty="0">
                <a:latin typeface="Garamond" panose="02020404030301010803" pitchFamily="18" charset="0"/>
              </a:rPr>
              <a:t>Generation Z</a:t>
            </a:r>
            <a:r>
              <a:rPr lang="en-US" altLang="en-US" sz="2000" dirty="0">
                <a:latin typeface="Garamond" panose="02020404030301010803" pitchFamily="18" charset="0"/>
              </a:rPr>
              <a:t> (vs </a:t>
            </a:r>
            <a:r>
              <a:rPr lang="en-US" altLang="en-US" sz="2000" b="1" u="sng" dirty="0">
                <a:latin typeface="Garamond" panose="02020404030301010803" pitchFamily="18" charset="0"/>
              </a:rPr>
              <a:t>14%</a:t>
            </a:r>
            <a:r>
              <a:rPr lang="en-US" altLang="en-US" sz="2000" dirty="0">
                <a:latin typeface="Garamond" panose="02020404030301010803" pitchFamily="18" charset="0"/>
              </a:rPr>
              <a:t> of </a:t>
            </a:r>
            <a:r>
              <a:rPr lang="en-US" altLang="en-US" sz="2000" b="1" u="sng" dirty="0">
                <a:latin typeface="Garamond" panose="02020404030301010803" pitchFamily="18" charset="0"/>
              </a:rPr>
              <a:t>Baby Boomers</a:t>
            </a:r>
            <a:r>
              <a:rPr lang="en-US" altLang="en-US" sz="2000" dirty="0">
                <a:latin typeface="Garamond" panose="02020404030301010803" pitchFamily="18" charset="0"/>
              </a:rPr>
              <a:t>) believe that </a:t>
            </a:r>
            <a:r>
              <a:rPr lang="en-US" altLang="en-US" sz="2000" b="1" u="sng" dirty="0">
                <a:latin typeface="Garamond" panose="02020404030301010803" pitchFamily="18" charset="0"/>
              </a:rPr>
              <a:t>they “give back” through</a:t>
            </a:r>
            <a:r>
              <a:rPr lang="en-US" altLang="en-US" sz="2000" dirty="0">
                <a:latin typeface="Garamond" panose="02020404030301010803" pitchFamily="18" charset="0"/>
              </a:rPr>
              <a:t> </a:t>
            </a:r>
            <a:r>
              <a:rPr lang="en-US" altLang="en-US" sz="2000" b="1" u="sng" dirty="0">
                <a:latin typeface="Garamond" panose="02020404030301010803" pitchFamily="18" charset="0"/>
              </a:rPr>
              <a:t>impact investing</a:t>
            </a:r>
            <a:r>
              <a:rPr lang="en-US" altLang="en-US" sz="2000" dirty="0">
                <a:latin typeface="Garamond" panose="02020404030301010803" pitchFamily="18" charset="0"/>
              </a:rPr>
              <a:t>.</a:t>
            </a:r>
          </a:p>
          <a:p>
            <a:pPr lvl="1">
              <a:spcBef>
                <a:spcPts val="1600"/>
              </a:spcBef>
              <a:spcAft>
                <a:spcPts val="1200"/>
              </a:spcAft>
            </a:pPr>
            <a:r>
              <a:rPr lang="en-US" altLang="en-US" sz="2000" b="1" u="sng" dirty="0">
                <a:latin typeface="Garamond" panose="02020404030301010803" pitchFamily="18" charset="0"/>
              </a:rPr>
              <a:t>Millennials</a:t>
            </a:r>
            <a:r>
              <a:rPr lang="en-US" altLang="en-US" sz="2000" dirty="0">
                <a:latin typeface="Garamond" panose="02020404030301010803" pitchFamily="18" charset="0"/>
              </a:rPr>
              <a:t> and </a:t>
            </a:r>
            <a:r>
              <a:rPr lang="en-US" altLang="en-US" sz="2000" b="1" u="sng" dirty="0">
                <a:latin typeface="Garamond" panose="02020404030301010803" pitchFamily="18" charset="0"/>
              </a:rPr>
              <a:t>Generation Z</a:t>
            </a:r>
            <a:r>
              <a:rPr lang="en-US" altLang="en-US" sz="2000" b="1" dirty="0">
                <a:latin typeface="Garamond" panose="02020404030301010803" pitchFamily="18" charset="0"/>
              </a:rPr>
              <a:t> </a:t>
            </a:r>
            <a:r>
              <a:rPr lang="en-US" altLang="en-US" sz="2000" dirty="0">
                <a:latin typeface="Garamond" panose="02020404030301010803" pitchFamily="18" charset="0"/>
              </a:rPr>
              <a:t>are also </a:t>
            </a:r>
            <a:r>
              <a:rPr lang="en-US" altLang="en-US" sz="2000" b="1" u="sng" dirty="0">
                <a:latin typeface="Garamond" panose="02020404030301010803" pitchFamily="18" charset="0"/>
              </a:rPr>
              <a:t>3x more likely</a:t>
            </a:r>
            <a:r>
              <a:rPr lang="en-US" altLang="en-US" sz="2000" dirty="0">
                <a:latin typeface="Garamond" panose="02020404030301010803" pitchFamily="18" charset="0"/>
              </a:rPr>
              <a:t> to </a:t>
            </a:r>
            <a:r>
              <a:rPr lang="en-US" altLang="en-US" sz="2000" b="1" u="sng" dirty="0">
                <a:latin typeface="Garamond" panose="02020404030301010803" pitchFamily="18" charset="0"/>
              </a:rPr>
              <a:t>consider</a:t>
            </a:r>
            <a:r>
              <a:rPr lang="en-US" altLang="en-US" sz="2000" dirty="0">
                <a:latin typeface="Garamond" panose="02020404030301010803" pitchFamily="18" charset="0"/>
              </a:rPr>
              <a:t> their </a:t>
            </a:r>
            <a:r>
              <a:rPr lang="en-US" altLang="en-US" sz="2000" b="1" u="sng" dirty="0">
                <a:latin typeface="Garamond" panose="02020404030301010803" pitchFamily="18" charset="0"/>
              </a:rPr>
              <a:t>professional contributions</a:t>
            </a:r>
            <a:r>
              <a:rPr lang="en-US" altLang="en-US" sz="2000" dirty="0">
                <a:latin typeface="Garamond" panose="02020404030301010803" pitchFamily="18" charset="0"/>
              </a:rPr>
              <a:t> a method of </a:t>
            </a:r>
            <a:r>
              <a:rPr lang="en-US" altLang="en-US" sz="2000" b="1" u="sng" dirty="0">
                <a:latin typeface="Garamond" panose="02020404030301010803" pitchFamily="18" charset="0"/>
              </a:rPr>
              <a:t>“giving back”</a:t>
            </a:r>
            <a:r>
              <a:rPr lang="en-US" altLang="en-US" sz="2000" dirty="0">
                <a:latin typeface="Garamond" panose="02020404030301010803" pitchFamily="18" charset="0"/>
              </a:rPr>
              <a:t>. </a:t>
            </a:r>
            <a:endParaRPr lang="en-US" altLang="en-US" sz="2000" b="1" u="sng" dirty="0">
              <a:latin typeface="Garamond" panose="02020404030301010803" pitchFamily="18" charset="0"/>
            </a:endParaRPr>
          </a:p>
        </p:txBody>
      </p:sp>
      <p:sp>
        <p:nvSpPr>
          <p:cNvPr id="31749" name="TextBox 4">
            <a:extLst>
              <a:ext uri="{FF2B5EF4-FFF2-40B4-BE49-F238E27FC236}">
                <a16:creationId xmlns:a16="http://schemas.microsoft.com/office/drawing/2014/main" id="{1D33016A-BC79-FE26-E009-F904B672A660}"/>
              </a:ext>
            </a:extLst>
          </p:cNvPr>
          <p:cNvSpPr txBox="1">
            <a:spLocks noChangeArrowheads="1"/>
          </p:cNvSpPr>
          <p:nvPr/>
        </p:nvSpPr>
        <p:spPr bwMode="auto">
          <a:xfrm>
            <a:off x="151544" y="5966936"/>
            <a:ext cx="884091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u="sng" dirty="0">
                <a:latin typeface="Garamond" panose="02020404030301010803" pitchFamily="18" charset="0"/>
              </a:rPr>
              <a:t>Source:</a:t>
            </a:r>
            <a:r>
              <a:rPr lang="en-US" altLang="en-US" sz="1200" dirty="0">
                <a:latin typeface="Garamond" panose="02020404030301010803" pitchFamily="18" charset="0"/>
              </a:rPr>
              <a:t> Bank of America Newsroom, “Generations Collide as Millennials Redefine Work, Wealth Family and Influence Finds U.S. Trust 2017 Insights on Wealth and Worth Survey”</a:t>
            </a:r>
          </a:p>
          <a:p>
            <a:pPr>
              <a:spcBef>
                <a:spcPct val="0"/>
              </a:spcBef>
              <a:buFontTx/>
              <a:buNone/>
            </a:pPr>
            <a:endParaRPr lang="en-US" altLang="en-US" sz="1800" dirty="0"/>
          </a:p>
        </p:txBody>
      </p:sp>
      <p:sp>
        <p:nvSpPr>
          <p:cNvPr id="2" name="Slide Number Placeholder 1">
            <a:extLst>
              <a:ext uri="{FF2B5EF4-FFF2-40B4-BE49-F238E27FC236}">
                <a16:creationId xmlns:a16="http://schemas.microsoft.com/office/drawing/2014/main" id="{2B615A50-651A-95F8-C8DE-F0665B8C2212}"/>
              </a:ext>
            </a:extLst>
          </p:cNvPr>
          <p:cNvSpPr txBox="1">
            <a:spLocks noChangeArrowheads="1"/>
          </p:cNvSpPr>
          <p:nvPr/>
        </p:nvSpPr>
        <p:spPr bwMode="auto">
          <a:xfrm>
            <a:off x="6858000" y="6534150"/>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en-US"/>
            </a:defPPr>
            <a:lvl1pPr algn="r" rtl="0" eaLnBrk="0" fontAlgn="base" hangingPunct="0">
              <a:spcBef>
                <a:spcPct val="20000"/>
              </a:spcBef>
              <a:spcAft>
                <a:spcPct val="0"/>
              </a:spcAft>
              <a:buChar char="•"/>
              <a:defRPr sz="3200" b="0" kern="1200">
                <a:solidFill>
                  <a:schemeClr val="tx1"/>
                </a:solidFill>
                <a:latin typeface="Arial" panose="020B0604020202020204" pitchFamily="34" charset="0"/>
                <a:ea typeface="+mn-ea"/>
                <a:cs typeface="+mn-cs"/>
              </a:defRPr>
            </a:lvl1pPr>
            <a:lvl2pPr marL="741363" indent="-284163" algn="l" rtl="0" eaLnBrk="0" fontAlgn="base" hangingPunct="0">
              <a:spcBef>
                <a:spcPct val="20000"/>
              </a:spcBef>
              <a:spcAft>
                <a:spcPct val="0"/>
              </a:spcAft>
              <a:buChar char="–"/>
              <a:defRPr sz="2800" kern="1200">
                <a:solidFill>
                  <a:schemeClr val="tx1"/>
                </a:solidFill>
                <a:latin typeface="Arial" panose="020B0604020202020204" pitchFamily="34" charset="0"/>
                <a:ea typeface="+mn-ea"/>
                <a:cs typeface="+mn-cs"/>
              </a:defRPr>
            </a:lvl2pPr>
            <a:lvl3pPr marL="1141413" indent="-227013"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3pPr>
            <a:lvl4pPr marL="15986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58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30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6pPr>
            <a:lvl7pPr marL="29702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7pPr>
            <a:lvl8pPr marL="34274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8pPr>
            <a:lvl9pPr marL="38846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9pPr>
          </a:lstStyle>
          <a:p>
            <a:pPr eaLnBrk="1" hangingPunct="1">
              <a:spcBef>
                <a:spcPct val="0"/>
              </a:spcBef>
              <a:buFontTx/>
              <a:buNone/>
            </a:pPr>
            <a:fld id="{6526AD5B-DA2A-4A0C-8FAC-2A5F32A263CB}" type="slidenum">
              <a:rPr lang="en-US" altLang="en-US" sz="1400" smtClean="0">
                <a:latin typeface="Garamond" panose="02020404030301010803" pitchFamily="18" charset="0"/>
              </a:rPr>
              <a:pPr eaLnBrk="1" hangingPunct="1">
                <a:spcBef>
                  <a:spcPct val="0"/>
                </a:spcBef>
                <a:buFontTx/>
                <a:buNone/>
              </a:pPr>
              <a:t>39</a:t>
            </a:fld>
            <a:endParaRPr lang="en-US" altLang="en-US" sz="1400" dirty="0">
              <a:latin typeface="Garamond" panose="02020404030301010803" pitchFamily="18" charset="0"/>
            </a:endParaRPr>
          </a:p>
        </p:txBody>
      </p:sp>
      <p:sp>
        <p:nvSpPr>
          <p:cNvPr id="4" name="Title 1">
            <a:extLst>
              <a:ext uri="{FF2B5EF4-FFF2-40B4-BE49-F238E27FC236}">
                <a16:creationId xmlns:a16="http://schemas.microsoft.com/office/drawing/2014/main" id="{7D767048-8493-0F8E-F769-5BDB68E8EFAD}"/>
              </a:ext>
            </a:extLst>
          </p:cNvPr>
          <p:cNvSpPr>
            <a:spLocks noGrp="1" noChangeArrowheads="1"/>
          </p:cNvSpPr>
          <p:nvPr>
            <p:ph type="title"/>
          </p:nvPr>
        </p:nvSpPr>
        <p:spPr>
          <a:xfrm>
            <a:off x="2286000" y="268618"/>
            <a:ext cx="6858000" cy="1143000"/>
          </a:xfrm>
        </p:spPr>
        <p:txBody>
          <a:bodyPr/>
          <a:lstStyle/>
          <a:p>
            <a:r>
              <a:rPr lang="en-US" altLang="en-US" sz="4800" b="1" dirty="0">
                <a:solidFill>
                  <a:schemeClr val="tx1"/>
                </a:solidFill>
                <a:latin typeface="Garamond" panose="02020404030301010803" pitchFamily="18" charset="0"/>
              </a:rPr>
              <a:t>Inheritance (cont’d): </a:t>
            </a:r>
          </a:p>
        </p:txBody>
      </p:sp>
    </p:spTree>
    <p:extLst>
      <p:ext uri="{BB962C8B-B14F-4D97-AF65-F5344CB8AC3E}">
        <p14:creationId xmlns:p14="http://schemas.microsoft.com/office/powerpoint/2010/main" val="2461682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7FDB82E-27DF-8477-D9D4-F93F3F32E426}"/>
              </a:ext>
            </a:extLst>
          </p:cNvPr>
          <p:cNvSpPr>
            <a:spLocks noGrp="1" noChangeArrowheads="1"/>
          </p:cNvSpPr>
          <p:nvPr>
            <p:ph type="title"/>
          </p:nvPr>
        </p:nvSpPr>
        <p:spPr>
          <a:xfrm>
            <a:off x="1445433" y="218343"/>
            <a:ext cx="8229600" cy="1143000"/>
          </a:xfrm>
        </p:spPr>
        <p:txBody>
          <a:bodyPr/>
          <a:lstStyle/>
          <a:p>
            <a:r>
              <a:rPr lang="en-US" sz="3200" b="1" spc="-5" dirty="0">
                <a:solidFill>
                  <a:schemeClr val="tx1"/>
                </a:solidFill>
                <a:latin typeface="Garamond" panose="02020404030301010803" pitchFamily="18" charset="0"/>
              </a:rPr>
              <a:t>Millennials Currently </a:t>
            </a:r>
            <a:br>
              <a:rPr lang="en-US" sz="3200" b="1" spc="-5" dirty="0">
                <a:solidFill>
                  <a:schemeClr val="tx1"/>
                </a:solidFill>
                <a:latin typeface="Garamond" panose="02020404030301010803" pitchFamily="18" charset="0"/>
              </a:rPr>
            </a:br>
            <a:r>
              <a:rPr lang="en-US" sz="3200" b="1" spc="-5" dirty="0">
                <a:solidFill>
                  <a:schemeClr val="tx1"/>
                </a:solidFill>
                <a:latin typeface="Garamond" panose="02020404030301010803" pitchFamily="18" charset="0"/>
              </a:rPr>
              <a:t>Outnumber Baby Boomers:</a:t>
            </a:r>
            <a:endParaRPr lang="en-US" altLang="en-US" sz="3200" b="1" dirty="0">
              <a:solidFill>
                <a:schemeClr val="tx1"/>
              </a:solidFill>
              <a:latin typeface="Garamond" panose="02020404030301010803" pitchFamily="18" charset="0"/>
            </a:endParaRPr>
          </a:p>
        </p:txBody>
      </p:sp>
      <p:sp>
        <p:nvSpPr>
          <p:cNvPr id="4" name="Slide Number Placeholder 1">
            <a:extLst>
              <a:ext uri="{FF2B5EF4-FFF2-40B4-BE49-F238E27FC236}">
                <a16:creationId xmlns:a16="http://schemas.microsoft.com/office/drawing/2014/main" id="{FEFD7B1D-EE50-3D6D-B4DB-1A10F57788EB}"/>
              </a:ext>
            </a:extLst>
          </p:cNvPr>
          <p:cNvSpPr txBox="1">
            <a:spLocks noChangeArrowheads="1"/>
          </p:cNvSpPr>
          <p:nvPr/>
        </p:nvSpPr>
        <p:spPr bwMode="auto">
          <a:xfrm>
            <a:off x="6858000" y="6534150"/>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en-US"/>
            </a:defPPr>
            <a:lvl1pPr algn="r" rtl="0" eaLnBrk="0" fontAlgn="base" hangingPunct="0">
              <a:spcBef>
                <a:spcPct val="20000"/>
              </a:spcBef>
              <a:spcAft>
                <a:spcPct val="0"/>
              </a:spcAft>
              <a:buChar char="•"/>
              <a:defRPr sz="3200" b="0" kern="1200">
                <a:solidFill>
                  <a:schemeClr val="tx1"/>
                </a:solidFill>
                <a:latin typeface="Arial" panose="020B0604020202020204" pitchFamily="34" charset="0"/>
                <a:ea typeface="+mn-ea"/>
                <a:cs typeface="+mn-cs"/>
              </a:defRPr>
            </a:lvl1pPr>
            <a:lvl2pPr marL="741363" indent="-284163" algn="l" rtl="0" eaLnBrk="0" fontAlgn="base" hangingPunct="0">
              <a:spcBef>
                <a:spcPct val="20000"/>
              </a:spcBef>
              <a:spcAft>
                <a:spcPct val="0"/>
              </a:spcAft>
              <a:buChar char="–"/>
              <a:defRPr sz="2800" kern="1200">
                <a:solidFill>
                  <a:schemeClr val="tx1"/>
                </a:solidFill>
                <a:latin typeface="Arial" panose="020B0604020202020204" pitchFamily="34" charset="0"/>
                <a:ea typeface="+mn-ea"/>
                <a:cs typeface="+mn-cs"/>
              </a:defRPr>
            </a:lvl2pPr>
            <a:lvl3pPr marL="1141413" indent="-227013"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3pPr>
            <a:lvl4pPr marL="15986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58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30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6pPr>
            <a:lvl7pPr marL="29702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7pPr>
            <a:lvl8pPr marL="34274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8pPr>
            <a:lvl9pPr marL="38846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9pPr>
          </a:lstStyle>
          <a:p>
            <a:pPr eaLnBrk="1" hangingPunct="1">
              <a:spcBef>
                <a:spcPct val="0"/>
              </a:spcBef>
              <a:buFontTx/>
              <a:buNone/>
            </a:pPr>
            <a:fld id="{6526AD5B-DA2A-4A0C-8FAC-2A5F32A263CB}" type="slidenum">
              <a:rPr lang="en-US" altLang="en-US" sz="1400" smtClean="0">
                <a:latin typeface="Garamond" panose="02020404030301010803" pitchFamily="18" charset="0"/>
              </a:rPr>
              <a:pPr eaLnBrk="1" hangingPunct="1">
                <a:spcBef>
                  <a:spcPct val="0"/>
                </a:spcBef>
                <a:buFontTx/>
                <a:buNone/>
              </a:pPr>
              <a:t>4</a:t>
            </a:fld>
            <a:endParaRPr lang="en-US" altLang="en-US" sz="1400" dirty="0">
              <a:latin typeface="Garamond" panose="02020404030301010803" pitchFamily="18" charset="0"/>
            </a:endParaRPr>
          </a:p>
        </p:txBody>
      </p:sp>
      <p:pic>
        <p:nvPicPr>
          <p:cNvPr id="5" name="Picture 4">
            <a:extLst>
              <a:ext uri="{FF2B5EF4-FFF2-40B4-BE49-F238E27FC236}">
                <a16:creationId xmlns:a16="http://schemas.microsoft.com/office/drawing/2014/main" id="{81E1C474-A7F9-66C3-FF10-9ACE67802594}"/>
              </a:ext>
            </a:extLst>
          </p:cNvPr>
          <p:cNvPicPr>
            <a:picLocks noChangeAspect="1"/>
          </p:cNvPicPr>
          <p:nvPr/>
        </p:nvPicPr>
        <p:blipFill>
          <a:blip r:embed="rId2"/>
          <a:stretch>
            <a:fillRect/>
          </a:stretch>
        </p:blipFill>
        <p:spPr>
          <a:xfrm>
            <a:off x="5631950" y="1463793"/>
            <a:ext cx="3296109" cy="4499335"/>
          </a:xfrm>
          <a:prstGeom prst="rect">
            <a:avLst/>
          </a:prstGeom>
        </p:spPr>
      </p:pic>
      <p:sp>
        <p:nvSpPr>
          <p:cNvPr id="6" name="TextBox 5">
            <a:extLst>
              <a:ext uri="{FF2B5EF4-FFF2-40B4-BE49-F238E27FC236}">
                <a16:creationId xmlns:a16="http://schemas.microsoft.com/office/drawing/2014/main" id="{AD1E0BEE-B15A-01B9-ECA6-4EA5C96D5686}"/>
              </a:ext>
            </a:extLst>
          </p:cNvPr>
          <p:cNvSpPr txBox="1"/>
          <p:nvPr/>
        </p:nvSpPr>
        <p:spPr>
          <a:xfrm>
            <a:off x="280381" y="1707699"/>
            <a:ext cx="4632277" cy="3376437"/>
          </a:xfrm>
          <a:prstGeom prst="rect">
            <a:avLst/>
          </a:prstGeom>
          <a:noFill/>
        </p:spPr>
        <p:txBody>
          <a:bodyPr wrap="square" rtlCol="0">
            <a:spAutoFit/>
          </a:bodyPr>
          <a:lstStyle/>
          <a:p>
            <a:pPr marL="285750" indent="-285750">
              <a:lnSpc>
                <a:spcPct val="150000"/>
              </a:lnSpc>
              <a:spcBef>
                <a:spcPts val="1200"/>
              </a:spcBef>
              <a:buFont typeface="Arial" panose="020B0604020202020204" pitchFamily="34" charset="0"/>
              <a:buChar char="•"/>
            </a:pPr>
            <a:r>
              <a:rPr lang="en-US" sz="2900" b="1" u="sng" dirty="0">
                <a:latin typeface="Garamond" panose="02020404030301010803" pitchFamily="18" charset="0"/>
              </a:rPr>
              <a:t>Millennials</a:t>
            </a:r>
            <a:r>
              <a:rPr lang="en-US" sz="2900" dirty="0">
                <a:latin typeface="Garamond" panose="02020404030301010803" pitchFamily="18" charset="0"/>
              </a:rPr>
              <a:t> (numbered </a:t>
            </a:r>
            <a:r>
              <a:rPr lang="en-US" sz="2900" b="1" u="sng" dirty="0">
                <a:latin typeface="Garamond" panose="02020404030301010803" pitchFamily="18" charset="0"/>
              </a:rPr>
              <a:t>72.1 million</a:t>
            </a:r>
            <a:r>
              <a:rPr lang="en-US" sz="2900" dirty="0">
                <a:latin typeface="Garamond" panose="02020404030301010803" pitchFamily="18" charset="0"/>
              </a:rPr>
              <a:t>) have surpassed </a:t>
            </a:r>
            <a:r>
              <a:rPr lang="en-US" sz="2900" b="1" u="sng" dirty="0">
                <a:latin typeface="Garamond" panose="02020404030301010803" pitchFamily="18" charset="0"/>
              </a:rPr>
              <a:t>Baby Boomers</a:t>
            </a:r>
            <a:r>
              <a:rPr lang="en-US" sz="2900" dirty="0">
                <a:latin typeface="Garamond" panose="02020404030301010803" pitchFamily="18" charset="0"/>
              </a:rPr>
              <a:t> (numbered </a:t>
            </a:r>
            <a:r>
              <a:rPr lang="en-US" sz="2900" b="1" u="sng" dirty="0">
                <a:latin typeface="Garamond" panose="02020404030301010803" pitchFamily="18" charset="0"/>
              </a:rPr>
              <a:t>71.6 million</a:t>
            </a:r>
            <a:r>
              <a:rPr lang="en-US" sz="2900" dirty="0">
                <a:latin typeface="Garamond" panose="02020404030301010803" pitchFamily="18" charset="0"/>
              </a:rPr>
              <a:t>) as the </a:t>
            </a:r>
            <a:r>
              <a:rPr lang="en-US" sz="2900" b="1" u="sng" dirty="0">
                <a:latin typeface="Garamond" panose="02020404030301010803" pitchFamily="18" charset="0"/>
              </a:rPr>
              <a:t>largest living</a:t>
            </a:r>
            <a:r>
              <a:rPr lang="en-US" sz="2900" dirty="0">
                <a:latin typeface="Garamond" panose="02020404030301010803" pitchFamily="18" charset="0"/>
              </a:rPr>
              <a:t> </a:t>
            </a:r>
            <a:r>
              <a:rPr lang="en-US" sz="2900" b="1" u="sng" dirty="0">
                <a:latin typeface="Garamond" panose="02020404030301010803" pitchFamily="18" charset="0"/>
              </a:rPr>
              <a:t>adult generation</a:t>
            </a:r>
            <a:r>
              <a:rPr lang="en-US" sz="2900" b="1" dirty="0">
                <a:latin typeface="Garamond" panose="02020404030301010803" pitchFamily="18" charset="0"/>
              </a:rPr>
              <a:t>*</a:t>
            </a:r>
          </a:p>
        </p:txBody>
      </p:sp>
      <p:sp>
        <p:nvSpPr>
          <p:cNvPr id="7" name="TextBox 6">
            <a:extLst>
              <a:ext uri="{FF2B5EF4-FFF2-40B4-BE49-F238E27FC236}">
                <a16:creationId xmlns:a16="http://schemas.microsoft.com/office/drawing/2014/main" id="{080B02DF-7125-6FE6-8499-BEBC395644F9}"/>
              </a:ext>
            </a:extLst>
          </p:cNvPr>
          <p:cNvSpPr txBox="1"/>
          <p:nvPr/>
        </p:nvSpPr>
        <p:spPr>
          <a:xfrm>
            <a:off x="387958" y="5809239"/>
            <a:ext cx="6703731" cy="307777"/>
          </a:xfrm>
          <a:prstGeom prst="rect">
            <a:avLst/>
          </a:prstGeom>
          <a:noFill/>
        </p:spPr>
        <p:txBody>
          <a:bodyPr wrap="square" rtlCol="0">
            <a:spAutoFit/>
          </a:bodyPr>
          <a:lstStyle/>
          <a:p>
            <a:r>
              <a:rPr lang="en-US" sz="1400" dirty="0">
                <a:latin typeface="Garamond" panose="02020404030301010803" pitchFamily="18" charset="0"/>
              </a:rPr>
              <a:t>*</a:t>
            </a:r>
            <a:r>
              <a:rPr lang="en-US" sz="1400" b="1" u="sng" dirty="0">
                <a:latin typeface="Garamond" panose="02020404030301010803" pitchFamily="18" charset="0"/>
              </a:rPr>
              <a:t>Immigration</a:t>
            </a:r>
            <a:r>
              <a:rPr lang="en-US" sz="1400" dirty="0">
                <a:latin typeface="Garamond" panose="02020404030301010803" pitchFamily="18" charset="0"/>
              </a:rPr>
              <a:t> has </a:t>
            </a:r>
            <a:r>
              <a:rPr lang="en-US" sz="1400" b="1" u="sng" dirty="0">
                <a:latin typeface="Garamond" panose="02020404030301010803" pitchFamily="18" charset="0"/>
              </a:rPr>
              <a:t>assisted</a:t>
            </a:r>
            <a:r>
              <a:rPr lang="en-US" sz="1400" dirty="0">
                <a:latin typeface="Garamond" panose="02020404030301010803" pitchFamily="18" charset="0"/>
              </a:rPr>
              <a:t> with </a:t>
            </a:r>
            <a:r>
              <a:rPr lang="en-US" sz="1400" b="1" u="sng" dirty="0">
                <a:latin typeface="Garamond" panose="02020404030301010803" pitchFamily="18" charset="0"/>
              </a:rPr>
              <a:t>boosting</a:t>
            </a:r>
            <a:r>
              <a:rPr lang="en-US" sz="1400" dirty="0">
                <a:latin typeface="Garamond" panose="02020404030301010803" pitchFamily="18" charset="0"/>
              </a:rPr>
              <a:t> the </a:t>
            </a:r>
            <a:r>
              <a:rPr lang="en-US" sz="1400" b="1" u="sng" dirty="0">
                <a:latin typeface="Garamond" panose="02020404030301010803" pitchFamily="18" charset="0"/>
              </a:rPr>
              <a:t>number of Millennials</a:t>
            </a:r>
            <a:r>
              <a:rPr lang="en-US" sz="1400" dirty="0">
                <a:latin typeface="Garamond" panose="02020404030301010803" pitchFamily="18" charset="0"/>
              </a:rPr>
              <a:t> </a:t>
            </a:r>
          </a:p>
        </p:txBody>
      </p:sp>
      <p:sp>
        <p:nvSpPr>
          <p:cNvPr id="8" name="TextBox 7">
            <a:extLst>
              <a:ext uri="{FF2B5EF4-FFF2-40B4-BE49-F238E27FC236}">
                <a16:creationId xmlns:a16="http://schemas.microsoft.com/office/drawing/2014/main" id="{FB76FF77-A0A0-E8D8-59A5-9E6C43E490CC}"/>
              </a:ext>
            </a:extLst>
          </p:cNvPr>
          <p:cNvSpPr txBox="1"/>
          <p:nvPr/>
        </p:nvSpPr>
        <p:spPr>
          <a:xfrm>
            <a:off x="387958" y="6227372"/>
            <a:ext cx="8809038" cy="769441"/>
          </a:xfrm>
          <a:prstGeom prst="rect">
            <a:avLst/>
          </a:prstGeom>
          <a:noFill/>
        </p:spPr>
        <p:txBody>
          <a:bodyPr>
            <a:spAutoFit/>
          </a:bodyPr>
          <a:lstStyle/>
          <a:p>
            <a:pPr>
              <a:defRPr/>
            </a:pPr>
            <a:r>
              <a:rPr lang="en-US" altLang="en-US" sz="1100" b="1" u="sng" dirty="0">
                <a:latin typeface="Garamond" panose="02020404030301010803" pitchFamily="18" charset="0"/>
              </a:rPr>
              <a:t>Source</a:t>
            </a:r>
            <a:r>
              <a:rPr lang="en-US" altLang="en-US" sz="1100" b="1" dirty="0">
                <a:latin typeface="Garamond" panose="02020404030301010803" pitchFamily="18" charset="0"/>
              </a:rPr>
              <a:t>:</a:t>
            </a:r>
            <a:r>
              <a:rPr lang="en-US" altLang="en-US" sz="1100" dirty="0">
                <a:latin typeface="Garamond" panose="02020404030301010803" pitchFamily="18" charset="0"/>
              </a:rPr>
              <a:t> </a:t>
            </a:r>
            <a:r>
              <a:rPr lang="en-US" altLang="en-US" sz="1100" i="1" dirty="0">
                <a:latin typeface="Garamond" panose="02020404030301010803" pitchFamily="18" charset="0"/>
              </a:rPr>
              <a:t>Pew Research Center, </a:t>
            </a:r>
            <a:r>
              <a:rPr lang="en-US" altLang="en-US" sz="1100" dirty="0">
                <a:latin typeface="Garamond" panose="02020404030301010803" pitchFamily="18" charset="0"/>
              </a:rPr>
              <a:t>“Millennial Life: How Young Adulthood Today Compares With Prior Generations” May 14</a:t>
            </a:r>
            <a:r>
              <a:rPr lang="en-US" altLang="en-US" sz="1100" baseline="30000" dirty="0">
                <a:latin typeface="Garamond" panose="02020404030301010803" pitchFamily="18" charset="0"/>
              </a:rPr>
              <a:t>th</a:t>
            </a:r>
            <a:r>
              <a:rPr lang="en-US" altLang="en-US" sz="1100" dirty="0">
                <a:latin typeface="Garamond" panose="02020404030301010803" pitchFamily="18" charset="0"/>
              </a:rPr>
              <a:t>, 2020</a:t>
            </a:r>
          </a:p>
          <a:p>
            <a:pPr>
              <a:defRPr/>
            </a:pPr>
            <a:r>
              <a:rPr lang="en-US" altLang="en-US" sz="1100" i="1" dirty="0">
                <a:latin typeface="Garamond" panose="02020404030301010803" pitchFamily="18" charset="0"/>
              </a:rPr>
              <a:t>             Pew Research Center, </a:t>
            </a:r>
            <a:r>
              <a:rPr lang="en-US" altLang="en-US" sz="1100" dirty="0">
                <a:latin typeface="Garamond" panose="02020404030301010803" pitchFamily="18" charset="0"/>
              </a:rPr>
              <a:t>“Millennials overtake Baby Boomers as America’s Largest Generation” April 28</a:t>
            </a:r>
            <a:r>
              <a:rPr lang="en-US" altLang="en-US" sz="1100" baseline="30000" dirty="0">
                <a:latin typeface="Garamond" panose="02020404030301010803" pitchFamily="18" charset="0"/>
              </a:rPr>
              <a:t>th</a:t>
            </a:r>
            <a:r>
              <a:rPr lang="en-US" altLang="en-US" sz="1100" dirty="0">
                <a:latin typeface="Garamond" panose="02020404030301010803" pitchFamily="18" charset="0"/>
              </a:rPr>
              <a:t>, 2020</a:t>
            </a:r>
          </a:p>
          <a:p>
            <a:pPr>
              <a:defRPr/>
            </a:pPr>
            <a:endParaRPr lang="en-US" altLang="en-US" sz="1100" dirty="0">
              <a:solidFill>
                <a:srgbClr val="000000"/>
              </a:solidFill>
              <a:latin typeface="Garamond" panose="02020404030301010803" pitchFamily="18" charset="0"/>
            </a:endParaRPr>
          </a:p>
          <a:p>
            <a:pPr>
              <a:defRPr/>
            </a:pPr>
            <a:endParaRPr lang="en-US" sz="1100" dirty="0"/>
          </a:p>
        </p:txBody>
      </p:sp>
    </p:spTree>
    <p:extLst>
      <p:ext uri="{BB962C8B-B14F-4D97-AF65-F5344CB8AC3E}">
        <p14:creationId xmlns:p14="http://schemas.microsoft.com/office/powerpoint/2010/main" val="2865058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a:extLst>
              <a:ext uri="{FF2B5EF4-FFF2-40B4-BE49-F238E27FC236}">
                <a16:creationId xmlns:a16="http://schemas.microsoft.com/office/drawing/2014/main" id="{1C14FDAE-95B7-BDFF-FDA7-F627A009864B}"/>
              </a:ext>
            </a:extLst>
          </p:cNvPr>
          <p:cNvSpPr>
            <a:spLocks noChangeArrowheads="1"/>
          </p:cNvSpPr>
          <p:nvPr/>
        </p:nvSpPr>
        <p:spPr bwMode="auto">
          <a:xfrm>
            <a:off x="152400" y="1492322"/>
            <a:ext cx="8839200" cy="5347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spcBef>
                <a:spcPct val="20000"/>
              </a:spcBef>
              <a:buChar char="•"/>
              <a:defRPr sz="3200">
                <a:solidFill>
                  <a:schemeClr val="tx1"/>
                </a:solidFill>
                <a:latin typeface="Arial" panose="020B0604020202020204" pitchFamily="34" charset="0"/>
              </a:defRPr>
            </a:lvl1pPr>
            <a:lvl2pPr marL="628650" indent="-22860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10000"/>
              </a:lnSpc>
              <a:spcBef>
                <a:spcPct val="0"/>
              </a:spcBef>
            </a:pPr>
            <a:r>
              <a:rPr lang="en-US" altLang="en-US" sz="2000" b="1" u="sng" dirty="0">
                <a:latin typeface="Garamond" panose="02020404030301010803" pitchFamily="18" charset="0"/>
              </a:rPr>
              <a:t>Promotion of Social Responsibility</a:t>
            </a:r>
            <a:r>
              <a:rPr lang="en-US" altLang="en-US" sz="2000" dirty="0">
                <a:latin typeface="Garamond" panose="02020404030301010803" pitchFamily="18" charset="0"/>
              </a:rPr>
              <a:t>:</a:t>
            </a:r>
          </a:p>
          <a:p>
            <a:pPr eaLnBrk="1" hangingPunct="1">
              <a:lnSpc>
                <a:spcPct val="110000"/>
              </a:lnSpc>
              <a:spcBef>
                <a:spcPct val="0"/>
              </a:spcBef>
            </a:pPr>
            <a:endParaRPr lang="en-US" altLang="en-US" sz="500" b="1" u="sng" dirty="0">
              <a:latin typeface="Garamond" panose="02020404030301010803" pitchFamily="18" charset="0"/>
            </a:endParaRPr>
          </a:p>
          <a:p>
            <a:pPr lvl="1" eaLnBrk="1" hangingPunct="1">
              <a:lnSpc>
                <a:spcPct val="114000"/>
              </a:lnSpc>
              <a:spcBef>
                <a:spcPct val="0"/>
              </a:spcBef>
            </a:pPr>
            <a:r>
              <a:rPr lang="en-US" altLang="en-US" sz="1200" b="1" u="sng" dirty="0">
                <a:latin typeface="Garamond" panose="02020404030301010803" pitchFamily="18" charset="0"/>
              </a:rPr>
              <a:t>Prepare written document or transcribed videotape</a:t>
            </a:r>
            <a:r>
              <a:rPr lang="en-US" altLang="en-US" sz="1200" b="1" dirty="0">
                <a:latin typeface="Garamond" panose="02020404030301010803" pitchFamily="18" charset="0"/>
              </a:rPr>
              <a:t> </a:t>
            </a:r>
            <a:r>
              <a:rPr lang="en-US" altLang="en-US" sz="1200" dirty="0">
                <a:latin typeface="Garamond" panose="02020404030301010803" pitchFamily="18" charset="0"/>
              </a:rPr>
              <a:t>illustrating charitable desires, goals, values and purpose (i.e. mission statement);</a:t>
            </a:r>
          </a:p>
          <a:p>
            <a:pPr lvl="2" eaLnBrk="1" hangingPunct="1">
              <a:lnSpc>
                <a:spcPct val="114000"/>
              </a:lnSpc>
              <a:spcBef>
                <a:spcPct val="0"/>
              </a:spcBef>
              <a:buFont typeface="Wingdings" panose="05000000000000000000" pitchFamily="2" charset="2"/>
              <a:buChar char="ü"/>
            </a:pPr>
            <a:r>
              <a:rPr lang="en-US" altLang="en-US" sz="1200" dirty="0">
                <a:latin typeface="Garamond" panose="02020404030301010803" pitchFamily="18" charset="0"/>
              </a:rPr>
              <a:t>As part of trust or as letter of wishes</a:t>
            </a:r>
          </a:p>
          <a:p>
            <a:pPr lvl="2" eaLnBrk="1" hangingPunct="1">
              <a:lnSpc>
                <a:spcPct val="114000"/>
              </a:lnSpc>
              <a:spcBef>
                <a:spcPct val="0"/>
              </a:spcBef>
              <a:buFont typeface="Wingdings" panose="05000000000000000000" pitchFamily="2" charset="2"/>
              <a:buChar char="ü"/>
            </a:pPr>
            <a:r>
              <a:rPr lang="en-US" altLang="en-US" sz="1200" dirty="0">
                <a:latin typeface="Garamond" panose="02020404030301010803" pitchFamily="18" charset="0"/>
              </a:rPr>
              <a:t>Get buy in from family, advisors and distribution committee</a:t>
            </a:r>
          </a:p>
          <a:p>
            <a:pPr lvl="2" eaLnBrk="1" hangingPunct="1">
              <a:lnSpc>
                <a:spcPct val="114000"/>
              </a:lnSpc>
              <a:spcBef>
                <a:spcPct val="0"/>
              </a:spcBef>
              <a:buFont typeface="Wingdings" panose="05000000000000000000" pitchFamily="2" charset="2"/>
              <a:buChar char="ü"/>
            </a:pPr>
            <a:r>
              <a:rPr lang="en-US" altLang="en-US" sz="1200" dirty="0">
                <a:latin typeface="Garamond" panose="02020404030301010803" pitchFamily="18" charset="0"/>
              </a:rPr>
              <a:t>Education – develop a family learning plan, family/distribution committee meetings, site visits to charities, advice from other philanthropists</a:t>
            </a:r>
          </a:p>
          <a:p>
            <a:pPr lvl="1" eaLnBrk="1" hangingPunct="1">
              <a:lnSpc>
                <a:spcPct val="114000"/>
              </a:lnSpc>
              <a:spcBef>
                <a:spcPct val="0"/>
              </a:spcBef>
            </a:pPr>
            <a:r>
              <a:rPr lang="en-US" altLang="en-US" sz="1200" b="1" u="sng" dirty="0">
                <a:latin typeface="Garamond" panose="02020404030301010803" pitchFamily="18" charset="0"/>
              </a:rPr>
              <a:t>Governance</a:t>
            </a:r>
            <a:r>
              <a:rPr lang="en-US" altLang="en-US" sz="1200" dirty="0">
                <a:latin typeface="Garamond" panose="02020404030301010803" pitchFamily="18" charset="0"/>
              </a:rPr>
              <a:t> – distribution committee made up of family members (i.e., service members and junior members; possibly hire outside charitable advisor consultants)</a:t>
            </a:r>
            <a:endParaRPr lang="en-US" altLang="en-US" sz="1200" b="1" u="sng" dirty="0">
              <a:latin typeface="Garamond" panose="02020404030301010803" pitchFamily="18" charset="0"/>
            </a:endParaRPr>
          </a:p>
          <a:p>
            <a:pPr lvl="1" eaLnBrk="1" hangingPunct="1">
              <a:lnSpc>
                <a:spcPct val="114000"/>
              </a:lnSpc>
              <a:spcBef>
                <a:spcPct val="0"/>
              </a:spcBef>
            </a:pPr>
            <a:r>
              <a:rPr lang="en-US" altLang="en-US" sz="1200" b="1" u="sng" dirty="0">
                <a:latin typeface="Garamond" panose="02020404030301010803" pitchFamily="18" charset="0"/>
              </a:rPr>
              <a:t>Direct or indirect</a:t>
            </a:r>
            <a:r>
              <a:rPr lang="en-US" altLang="en-US" sz="1200" dirty="0">
                <a:latin typeface="Garamond" panose="02020404030301010803" pitchFamily="18" charset="0"/>
              </a:rPr>
              <a:t>: Require trust make distributions to </a:t>
            </a:r>
            <a:r>
              <a:rPr lang="en-US" altLang="en-US" sz="1200" b="1" u="sng" dirty="0">
                <a:latin typeface="Garamond" panose="02020404030301010803" pitchFamily="18" charset="0"/>
              </a:rPr>
              <a:t>charity</a:t>
            </a:r>
            <a:r>
              <a:rPr lang="en-US" altLang="en-US" sz="1200" dirty="0">
                <a:latin typeface="Garamond" panose="02020404030301010803" pitchFamily="18" charset="0"/>
              </a:rPr>
              <a:t> </a:t>
            </a:r>
            <a:r>
              <a:rPr lang="en-US" altLang="en-US" sz="1200" b="1" u="sng" dirty="0">
                <a:latin typeface="Garamond" panose="02020404030301010803" pitchFamily="18" charset="0"/>
              </a:rPr>
              <a:t>named</a:t>
            </a:r>
            <a:r>
              <a:rPr lang="en-US" altLang="en-US" sz="1200" dirty="0">
                <a:latin typeface="Garamond" panose="02020404030301010803" pitchFamily="18" charset="0"/>
              </a:rPr>
              <a:t> in the </a:t>
            </a:r>
            <a:r>
              <a:rPr lang="en-US" altLang="en-US" sz="1200" b="1" u="sng" dirty="0">
                <a:latin typeface="Garamond" panose="02020404030301010803" pitchFamily="18" charset="0"/>
              </a:rPr>
              <a:t>trust</a:t>
            </a:r>
            <a:r>
              <a:rPr lang="en-US" altLang="en-US" sz="1200" dirty="0">
                <a:latin typeface="Garamond" panose="02020404030301010803" pitchFamily="18" charset="0"/>
              </a:rPr>
              <a:t> [or] permit </a:t>
            </a:r>
            <a:r>
              <a:rPr lang="en-US" altLang="en-US" sz="1200" b="1" u="sng" dirty="0">
                <a:latin typeface="Garamond" panose="02020404030301010803" pitchFamily="18" charset="0"/>
              </a:rPr>
              <a:t>beneficiaries</a:t>
            </a:r>
            <a:r>
              <a:rPr lang="en-US" altLang="en-US" sz="1200" dirty="0">
                <a:latin typeface="Garamond" panose="02020404030301010803" pitchFamily="18" charset="0"/>
              </a:rPr>
              <a:t> to </a:t>
            </a:r>
            <a:r>
              <a:rPr lang="en-US" altLang="en-US" sz="1200" b="1" u="sng" dirty="0">
                <a:latin typeface="Garamond" panose="02020404030301010803" pitchFamily="18" charset="0"/>
              </a:rPr>
              <a:t>select</a:t>
            </a:r>
            <a:r>
              <a:rPr lang="en-US" altLang="en-US" sz="1200" dirty="0">
                <a:latin typeface="Garamond" panose="02020404030301010803" pitchFamily="18" charset="0"/>
              </a:rPr>
              <a:t> </a:t>
            </a:r>
            <a:r>
              <a:rPr lang="en-US" altLang="en-US" sz="1200" b="1" u="sng" dirty="0">
                <a:latin typeface="Garamond" panose="02020404030301010803" pitchFamily="18" charset="0"/>
              </a:rPr>
              <a:t>charities</a:t>
            </a:r>
            <a:r>
              <a:rPr lang="en-US" altLang="en-US" sz="1200" dirty="0">
                <a:latin typeface="Garamond" panose="02020404030301010803" pitchFamily="18" charset="0"/>
              </a:rPr>
              <a:t> under guidelines outline in the trust (i.e., research and community involvement) </a:t>
            </a:r>
          </a:p>
          <a:p>
            <a:pPr lvl="1" eaLnBrk="1" hangingPunct="1">
              <a:lnSpc>
                <a:spcPct val="114000"/>
              </a:lnSpc>
              <a:spcBef>
                <a:spcPct val="0"/>
              </a:spcBef>
            </a:pPr>
            <a:r>
              <a:rPr lang="en-US" altLang="en-US" sz="1200" b="1" u="sng" dirty="0">
                <a:latin typeface="Garamond" panose="02020404030301010803" pitchFamily="18" charset="0"/>
              </a:rPr>
              <a:t>Participation</a:t>
            </a:r>
            <a:r>
              <a:rPr lang="en-US" altLang="en-US" sz="1200" dirty="0">
                <a:latin typeface="Garamond" panose="02020404030301010803" pitchFamily="18" charset="0"/>
              </a:rPr>
              <a:t>: Require beneficiary to </a:t>
            </a:r>
            <a:r>
              <a:rPr lang="en-US" altLang="en-US" sz="1200" b="1" u="sng" dirty="0">
                <a:latin typeface="Garamond" panose="02020404030301010803" pitchFamily="18" charset="0"/>
              </a:rPr>
              <a:t>actively participate</a:t>
            </a:r>
            <a:r>
              <a:rPr lang="en-US" altLang="en-US" sz="1200" dirty="0">
                <a:latin typeface="Garamond" panose="02020404030301010803" pitchFamily="18" charset="0"/>
              </a:rPr>
              <a:t> in </a:t>
            </a:r>
            <a:r>
              <a:rPr lang="en-US" altLang="en-US" sz="1200" b="1" u="sng" dirty="0">
                <a:latin typeface="Garamond" panose="02020404030301010803" pitchFamily="18" charset="0"/>
              </a:rPr>
              <a:t>charity</a:t>
            </a:r>
            <a:r>
              <a:rPr lang="en-US" altLang="en-US" sz="1200" dirty="0">
                <a:latin typeface="Garamond" panose="02020404030301010803" pitchFamily="18" charset="0"/>
              </a:rPr>
              <a:t> if they want distributions made </a:t>
            </a:r>
          </a:p>
          <a:p>
            <a:pPr lvl="1" eaLnBrk="1" hangingPunct="1">
              <a:lnSpc>
                <a:spcPct val="114000"/>
              </a:lnSpc>
              <a:spcBef>
                <a:spcPct val="0"/>
              </a:spcBef>
            </a:pPr>
            <a:r>
              <a:rPr lang="en-US" altLang="en-US" sz="1200" b="1" u="sng" dirty="0">
                <a:latin typeface="Garamond" panose="02020404030301010803" pitchFamily="18" charset="0"/>
              </a:rPr>
              <a:t>Control over donations</a:t>
            </a:r>
            <a:r>
              <a:rPr lang="en-US" altLang="en-US" sz="1200" dirty="0">
                <a:latin typeface="Garamond" panose="02020404030301010803" pitchFamily="18" charset="0"/>
              </a:rPr>
              <a:t>: If want beneficiaries to have control over distributions, the trust’s distribution committee directs that distributions be made to </a:t>
            </a:r>
            <a:r>
              <a:rPr lang="en-US" altLang="en-US" sz="1200" b="1" u="sng" dirty="0">
                <a:latin typeface="Garamond" panose="02020404030301010803" pitchFamily="18" charset="0"/>
              </a:rPr>
              <a:t>private foundations</a:t>
            </a:r>
            <a:r>
              <a:rPr lang="en-US" altLang="en-US" sz="1200" dirty="0">
                <a:latin typeface="Garamond" panose="02020404030301010803" pitchFamily="18" charset="0"/>
              </a:rPr>
              <a:t>, </a:t>
            </a:r>
            <a:r>
              <a:rPr lang="en-US" altLang="en-US" sz="1200" b="1" u="sng" dirty="0">
                <a:latin typeface="Garamond" panose="02020404030301010803" pitchFamily="18" charset="0"/>
              </a:rPr>
              <a:t>donor advised funds</a:t>
            </a:r>
            <a:r>
              <a:rPr lang="en-US" altLang="en-US" sz="1200" dirty="0">
                <a:latin typeface="Garamond" panose="02020404030301010803" pitchFamily="18" charset="0"/>
              </a:rPr>
              <a:t>, </a:t>
            </a:r>
            <a:r>
              <a:rPr lang="en-US" altLang="en-US" sz="1200" b="1" u="sng" dirty="0">
                <a:latin typeface="Garamond" panose="02020404030301010803" pitchFamily="18" charset="0"/>
              </a:rPr>
              <a:t>community foundations</a:t>
            </a:r>
            <a:r>
              <a:rPr lang="en-US" altLang="en-US" sz="1200" dirty="0">
                <a:latin typeface="Garamond" panose="02020404030301010803" pitchFamily="18" charset="0"/>
              </a:rPr>
              <a:t>, </a:t>
            </a:r>
            <a:r>
              <a:rPr lang="en-US" altLang="en-US" sz="1200" b="1" u="sng" dirty="0">
                <a:latin typeface="Garamond" panose="02020404030301010803" pitchFamily="18" charset="0"/>
              </a:rPr>
              <a:t>supporting foundations</a:t>
            </a:r>
            <a:r>
              <a:rPr lang="en-US" altLang="en-US" sz="1200" dirty="0">
                <a:latin typeface="Garamond" panose="02020404030301010803" pitchFamily="18" charset="0"/>
              </a:rPr>
              <a:t>, etc. </a:t>
            </a:r>
            <a:endParaRPr lang="en-US" altLang="en-US" sz="1200" b="1" u="sng" dirty="0">
              <a:latin typeface="Garamond" panose="02020404030301010803" pitchFamily="18" charset="0"/>
            </a:endParaRPr>
          </a:p>
          <a:p>
            <a:pPr lvl="1" eaLnBrk="1" hangingPunct="1">
              <a:lnSpc>
                <a:spcPct val="114000"/>
              </a:lnSpc>
              <a:spcBef>
                <a:spcPct val="0"/>
              </a:spcBef>
            </a:pPr>
            <a:r>
              <a:rPr lang="en-US" altLang="en-US" sz="1200" b="1" u="sng" dirty="0">
                <a:latin typeface="Garamond" panose="02020404030301010803" pitchFamily="18" charset="0"/>
              </a:rPr>
              <a:t>Charitable donations</a:t>
            </a:r>
            <a:r>
              <a:rPr lang="en-US" altLang="en-US" sz="1200" dirty="0">
                <a:latin typeface="Garamond" panose="02020404030301010803" pitchFamily="18" charset="0"/>
              </a:rPr>
              <a:t> by family in perpetuity once dynasty trust attains a </a:t>
            </a:r>
            <a:r>
              <a:rPr lang="en-US" altLang="en-US" sz="1200" b="1" u="sng" dirty="0">
                <a:latin typeface="Garamond" panose="02020404030301010803" pitchFamily="18" charset="0"/>
              </a:rPr>
              <a:t>certain FMV</a:t>
            </a:r>
            <a:r>
              <a:rPr lang="en-US" altLang="en-US" sz="1200" dirty="0">
                <a:latin typeface="Garamond" panose="02020404030301010803" pitchFamily="18" charset="0"/>
              </a:rPr>
              <a:t>:  </a:t>
            </a:r>
          </a:p>
          <a:p>
            <a:pPr lvl="2" eaLnBrk="1" hangingPunct="1">
              <a:lnSpc>
                <a:spcPct val="114000"/>
              </a:lnSpc>
              <a:spcBef>
                <a:spcPct val="0"/>
              </a:spcBef>
              <a:buFont typeface="Wingdings" panose="05000000000000000000" pitchFamily="2" charset="2"/>
              <a:buChar char="ü"/>
            </a:pPr>
            <a:r>
              <a:rPr lang="en-US" altLang="en-US" sz="1200" dirty="0">
                <a:latin typeface="Garamond" panose="02020404030301010803" pitchFamily="18" charset="0"/>
              </a:rPr>
              <a:t>The family distribution committee makes donations from the trust directly to charity, thus actively involving the family with charities and thus promoting the family values and mission statement</a:t>
            </a:r>
          </a:p>
          <a:p>
            <a:pPr lvl="1" eaLnBrk="1" hangingPunct="1">
              <a:lnSpc>
                <a:spcPct val="114000"/>
              </a:lnSpc>
              <a:spcBef>
                <a:spcPct val="0"/>
              </a:spcBef>
            </a:pPr>
            <a:r>
              <a:rPr lang="en-US" altLang="en-US" sz="1200" b="1" u="sng" dirty="0">
                <a:latin typeface="Garamond" panose="02020404030301010803" pitchFamily="18" charset="0"/>
              </a:rPr>
              <a:t>Trust investments</a:t>
            </a:r>
            <a:r>
              <a:rPr lang="en-US" altLang="en-US" sz="1200" b="1" dirty="0">
                <a:latin typeface="Garamond" panose="02020404030301010803" pitchFamily="18" charset="0"/>
              </a:rPr>
              <a:t> </a:t>
            </a:r>
            <a:r>
              <a:rPr lang="en-US" altLang="en-US" sz="1200" dirty="0">
                <a:latin typeface="Garamond" panose="02020404030301010803" pitchFamily="18" charset="0"/>
              </a:rPr>
              <a:t>– Social impact investing </a:t>
            </a:r>
          </a:p>
          <a:p>
            <a:pPr lvl="1" eaLnBrk="1" hangingPunct="1">
              <a:lnSpc>
                <a:spcPct val="114000"/>
              </a:lnSpc>
              <a:spcBef>
                <a:spcPct val="0"/>
              </a:spcBef>
            </a:pPr>
            <a:r>
              <a:rPr lang="en-US" altLang="en-US" sz="1200" b="1" u="sng" dirty="0">
                <a:latin typeface="Garamond" panose="02020404030301010803" pitchFamily="18" charset="0"/>
              </a:rPr>
              <a:t>Child works for charity,</a:t>
            </a:r>
            <a:r>
              <a:rPr lang="en-US" altLang="en-US" sz="1200" dirty="0">
                <a:latin typeface="Garamond" panose="02020404030301010803" pitchFamily="18" charset="0"/>
              </a:rPr>
              <a:t> family foundation, or volunteers – Supplement Income</a:t>
            </a:r>
          </a:p>
          <a:p>
            <a:pPr lvl="1" eaLnBrk="1" hangingPunct="1">
              <a:lnSpc>
                <a:spcPct val="114000"/>
              </a:lnSpc>
              <a:spcBef>
                <a:spcPct val="0"/>
              </a:spcBef>
            </a:pPr>
            <a:r>
              <a:rPr lang="en-US" altLang="en-US" sz="1200" b="1" u="sng" dirty="0">
                <a:latin typeface="Garamond" panose="02020404030301010803" pitchFamily="18" charset="0"/>
              </a:rPr>
              <a:t>Encourage giving</a:t>
            </a:r>
            <a:r>
              <a:rPr lang="en-US" altLang="en-US" sz="1200" dirty="0">
                <a:latin typeface="Garamond" panose="02020404030301010803" pitchFamily="18" charset="0"/>
              </a:rPr>
              <a:t>: Provide for trust to make </a:t>
            </a:r>
            <a:r>
              <a:rPr lang="en-US" altLang="en-US" sz="1200" b="1" u="sng" dirty="0">
                <a:latin typeface="Garamond" panose="02020404030301010803" pitchFamily="18" charset="0"/>
              </a:rPr>
              <a:t>matching distributions </a:t>
            </a:r>
            <a:r>
              <a:rPr lang="en-US" altLang="en-US" sz="1200" dirty="0">
                <a:latin typeface="Garamond" panose="02020404030301010803" pitchFamily="18" charset="0"/>
              </a:rPr>
              <a:t>to beneficiaries equal to the percentage of charitable contributions they make each year. </a:t>
            </a:r>
            <a:endParaRPr lang="en-US" altLang="en-US" sz="1200" b="1" u="sng" dirty="0">
              <a:latin typeface="Garamond" panose="02020404030301010803" pitchFamily="18" charset="0"/>
            </a:endParaRPr>
          </a:p>
          <a:p>
            <a:pPr lvl="1" eaLnBrk="1" hangingPunct="1">
              <a:lnSpc>
                <a:spcPct val="114000"/>
              </a:lnSpc>
              <a:spcBef>
                <a:spcPct val="0"/>
              </a:spcBef>
            </a:pPr>
            <a:r>
              <a:rPr lang="en-US" altLang="en-US" sz="1200" dirty="0">
                <a:latin typeface="Garamond" panose="02020404030301010803" pitchFamily="18" charset="0"/>
              </a:rPr>
              <a:t>Limited powers of </a:t>
            </a:r>
            <a:r>
              <a:rPr lang="en-US" altLang="en-US" sz="1200" b="1" u="sng" dirty="0">
                <a:latin typeface="Garamond" panose="02020404030301010803" pitchFamily="18" charset="0"/>
              </a:rPr>
              <a:t>appointment</a:t>
            </a:r>
            <a:r>
              <a:rPr lang="en-US" altLang="en-US" sz="1200" dirty="0">
                <a:latin typeface="Garamond" panose="02020404030301010803" pitchFamily="18" charset="0"/>
              </a:rPr>
              <a:t>/separate shares (charitable giving option)</a:t>
            </a:r>
          </a:p>
          <a:p>
            <a:pPr lvl="1" eaLnBrk="1" hangingPunct="1">
              <a:lnSpc>
                <a:spcPct val="114000"/>
              </a:lnSpc>
              <a:spcBef>
                <a:spcPct val="0"/>
              </a:spcBef>
            </a:pPr>
            <a:r>
              <a:rPr lang="en-US" altLang="en-US" sz="1200" b="1" u="sng" dirty="0">
                <a:latin typeface="Garamond" panose="02020404030301010803" pitchFamily="18" charset="0"/>
              </a:rPr>
              <a:t>If beneficiary fails to meet trust performance standards</a:t>
            </a:r>
            <a:r>
              <a:rPr lang="en-US" altLang="en-US" sz="1200" dirty="0">
                <a:latin typeface="Garamond" panose="02020404030301010803" pitchFamily="18" charset="0"/>
              </a:rPr>
              <a:t>, then funds divert to charity</a:t>
            </a:r>
          </a:p>
          <a:p>
            <a:pPr lvl="1" eaLnBrk="1" hangingPunct="1">
              <a:lnSpc>
                <a:spcPct val="114000"/>
              </a:lnSpc>
              <a:spcBef>
                <a:spcPct val="0"/>
              </a:spcBef>
            </a:pPr>
            <a:r>
              <a:rPr lang="en-US" altLang="en-US" sz="1200" b="1" u="sng" dirty="0">
                <a:latin typeface="Garamond" panose="02020404030301010803" pitchFamily="18" charset="0"/>
              </a:rPr>
              <a:t>Charity gift over</a:t>
            </a:r>
          </a:p>
          <a:p>
            <a:pPr lvl="1" eaLnBrk="1" hangingPunct="1">
              <a:lnSpc>
                <a:spcPct val="114000"/>
              </a:lnSpc>
              <a:spcBef>
                <a:spcPct val="0"/>
              </a:spcBef>
            </a:pPr>
            <a:endParaRPr lang="en-US" altLang="en-US" sz="1200" b="1" u="sng" dirty="0">
              <a:latin typeface="Garamond" panose="02020404030301010803" pitchFamily="18" charset="0"/>
            </a:endParaRPr>
          </a:p>
        </p:txBody>
      </p:sp>
      <p:sp>
        <p:nvSpPr>
          <p:cNvPr id="65539" name="Rectangle 6">
            <a:extLst>
              <a:ext uri="{FF2B5EF4-FFF2-40B4-BE49-F238E27FC236}">
                <a16:creationId xmlns:a16="http://schemas.microsoft.com/office/drawing/2014/main" id="{CDFABF11-DAA3-5A4A-E1CB-6E8A3F2130BC}"/>
              </a:ext>
            </a:extLst>
          </p:cNvPr>
          <p:cNvSpPr>
            <a:spLocks noGrp="1" noChangeArrowheads="1"/>
          </p:cNvSpPr>
          <p:nvPr>
            <p:ph type="title"/>
          </p:nvPr>
        </p:nvSpPr>
        <p:spPr>
          <a:xfrm>
            <a:off x="1981200" y="152400"/>
            <a:ext cx="7010400" cy="1295400"/>
          </a:xfrm>
        </p:spPr>
        <p:txBody>
          <a:bodyPr/>
          <a:lstStyle/>
          <a:p>
            <a:pPr eaLnBrk="1" hangingPunct="1"/>
            <a:r>
              <a:rPr lang="en-US" altLang="en-US" sz="3200" b="1" dirty="0">
                <a:solidFill>
                  <a:schemeClr val="tx1"/>
                </a:solidFill>
                <a:latin typeface="Garamond" panose="02020404030301010803" pitchFamily="18" charset="0"/>
              </a:rPr>
              <a:t>Sample Incentive Provisions </a:t>
            </a:r>
            <a:br>
              <a:rPr lang="en-US" altLang="en-US" sz="3200" b="1" dirty="0">
                <a:solidFill>
                  <a:schemeClr val="tx1"/>
                </a:solidFill>
                <a:latin typeface="Garamond" panose="02020404030301010803" pitchFamily="18" charset="0"/>
              </a:rPr>
            </a:br>
            <a:r>
              <a:rPr lang="en-US" altLang="en-US" sz="3200" b="1" dirty="0">
                <a:solidFill>
                  <a:schemeClr val="tx1"/>
                </a:solidFill>
                <a:latin typeface="Garamond" panose="02020404030301010803" pitchFamily="18" charset="0"/>
              </a:rPr>
              <a:t>for Directed Trusts (cont’d):</a:t>
            </a:r>
          </a:p>
        </p:txBody>
      </p:sp>
      <p:sp>
        <p:nvSpPr>
          <p:cNvPr id="65540" name="Rectangle 4">
            <a:extLst>
              <a:ext uri="{FF2B5EF4-FFF2-40B4-BE49-F238E27FC236}">
                <a16:creationId xmlns:a16="http://schemas.microsoft.com/office/drawing/2014/main" id="{9D1F47B4-BCCE-AA1D-5633-22F97D6971D5}"/>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5A39559-980B-424B-AB7A-A6C3BBC0189B}" type="slidenum">
              <a:rPr lang="en-US" altLang="en-US" sz="1400">
                <a:latin typeface="Garamond" panose="02020404030301010803" pitchFamily="18" charset="0"/>
              </a:rPr>
              <a:pPr algn="r" eaLnBrk="1" hangingPunct="1">
                <a:spcBef>
                  <a:spcPct val="0"/>
                </a:spcBef>
                <a:buFontTx/>
                <a:buNone/>
              </a:pPr>
              <a:t>40</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34514344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a:extLst>
              <a:ext uri="{FF2B5EF4-FFF2-40B4-BE49-F238E27FC236}">
                <a16:creationId xmlns:a16="http://schemas.microsoft.com/office/drawing/2014/main" id="{C64B3A12-3421-4094-904A-2CECC6A21BCE}"/>
              </a:ext>
            </a:extLst>
          </p:cNvPr>
          <p:cNvSpPr>
            <a:spLocks noGrp="1"/>
          </p:cNvSpPr>
          <p:nvPr>
            <p:ph idx="1"/>
          </p:nvPr>
        </p:nvSpPr>
        <p:spPr>
          <a:xfrm>
            <a:off x="194310" y="1578429"/>
            <a:ext cx="8839200" cy="4876800"/>
          </a:xfrm>
        </p:spPr>
        <p:txBody>
          <a:bodyPr/>
          <a:lstStyle/>
          <a:p>
            <a:pPr>
              <a:spcBef>
                <a:spcPts val="1500"/>
              </a:spcBef>
              <a:buClr>
                <a:schemeClr val="tx1"/>
              </a:buClr>
              <a:defRPr/>
            </a:pPr>
            <a:r>
              <a:rPr lang="en-US" altLang="en-US" sz="2600" b="1" u="sng" dirty="0">
                <a:latin typeface="Garamond" panose="02020404030301010803" pitchFamily="18" charset="0"/>
              </a:rPr>
              <a:t>Trust document</a:t>
            </a:r>
            <a:r>
              <a:rPr lang="en-US" altLang="en-US" sz="2600" dirty="0">
                <a:latin typeface="Garamond" panose="02020404030301010803" pitchFamily="18" charset="0"/>
              </a:rPr>
              <a:t>:</a:t>
            </a:r>
          </a:p>
          <a:p>
            <a:pPr lvl="1">
              <a:spcBef>
                <a:spcPts val="1500"/>
              </a:spcBef>
              <a:buClr>
                <a:schemeClr val="tx1"/>
              </a:buClr>
              <a:defRPr/>
            </a:pPr>
            <a:r>
              <a:rPr lang="en-US" altLang="en-US" sz="2600" dirty="0">
                <a:latin typeface="Garamond" panose="02020404030301010803" pitchFamily="18" charset="0"/>
              </a:rPr>
              <a:t>Ability to </a:t>
            </a:r>
            <a:r>
              <a:rPr lang="en-US" altLang="en-US" sz="2600" b="1" u="sng" dirty="0">
                <a:latin typeface="Garamond" panose="02020404030301010803" pitchFamily="18" charset="0"/>
              </a:rPr>
              <a:t>change</a:t>
            </a:r>
            <a:r>
              <a:rPr lang="en-US" altLang="en-US" sz="2600" dirty="0">
                <a:latin typeface="Garamond" panose="02020404030301010803" pitchFamily="18" charset="0"/>
              </a:rPr>
              <a:t> and/or </a:t>
            </a:r>
            <a:r>
              <a:rPr lang="en-US" altLang="en-US" sz="2600" b="1" u="sng" dirty="0">
                <a:latin typeface="Garamond" panose="02020404030301010803" pitchFamily="18" charset="0"/>
              </a:rPr>
              <a:t>add trustees</a:t>
            </a:r>
          </a:p>
          <a:p>
            <a:pPr lvl="1">
              <a:spcBef>
                <a:spcPts val="1500"/>
              </a:spcBef>
              <a:buClr>
                <a:schemeClr val="tx1"/>
              </a:buClr>
              <a:defRPr/>
            </a:pPr>
            <a:r>
              <a:rPr lang="en-US" altLang="en-US" sz="2600" b="1" u="sng" dirty="0">
                <a:latin typeface="Garamond" panose="02020404030301010803" pitchFamily="18" charset="0"/>
              </a:rPr>
              <a:t>Change of situs</a:t>
            </a:r>
            <a:r>
              <a:rPr lang="en-US" altLang="en-US" sz="2600" dirty="0">
                <a:latin typeface="Garamond" panose="02020404030301010803" pitchFamily="18" charset="0"/>
              </a:rPr>
              <a:t> and </a:t>
            </a:r>
            <a:r>
              <a:rPr lang="en-US" altLang="en-US" sz="2600" b="1" u="sng" dirty="0">
                <a:latin typeface="Garamond" panose="02020404030301010803" pitchFamily="18" charset="0"/>
              </a:rPr>
              <a:t>change of law</a:t>
            </a:r>
            <a:r>
              <a:rPr lang="en-US" altLang="en-US" sz="2600" dirty="0">
                <a:latin typeface="Garamond" panose="02020404030301010803" pitchFamily="18" charset="0"/>
              </a:rPr>
              <a:t> clause</a:t>
            </a:r>
          </a:p>
          <a:p>
            <a:pPr lvl="1">
              <a:spcBef>
                <a:spcPts val="1500"/>
              </a:spcBef>
              <a:buClr>
                <a:schemeClr val="tx1"/>
              </a:buClr>
              <a:defRPr/>
            </a:pPr>
            <a:r>
              <a:rPr lang="en-US" altLang="en-US" sz="2600" b="1" u="sng" dirty="0">
                <a:latin typeface="Garamond" panose="02020404030301010803" pitchFamily="18" charset="0"/>
              </a:rPr>
              <a:t>Trust Protector</a:t>
            </a:r>
            <a:r>
              <a:rPr lang="en-US" altLang="en-US" sz="2600" b="1" dirty="0">
                <a:latin typeface="Garamond" panose="02020404030301010803" pitchFamily="18" charset="0"/>
              </a:rPr>
              <a:t> </a:t>
            </a:r>
            <a:r>
              <a:rPr lang="en-US" altLang="en-US" sz="2600" dirty="0">
                <a:latin typeface="Garamond" panose="02020404030301010803" pitchFamily="18" charset="0"/>
              </a:rPr>
              <a:t>provisions</a:t>
            </a:r>
            <a:endParaRPr lang="en-US" altLang="en-US" sz="2600" b="1" dirty="0">
              <a:latin typeface="Garamond" panose="02020404030301010803" pitchFamily="18" charset="0"/>
            </a:endParaRPr>
          </a:p>
          <a:p>
            <a:pPr>
              <a:spcBef>
                <a:spcPts val="1500"/>
              </a:spcBef>
              <a:buClr>
                <a:schemeClr val="tx1"/>
              </a:buClr>
              <a:defRPr/>
            </a:pPr>
            <a:r>
              <a:rPr lang="en-US" altLang="en-US" sz="2600" b="1" u="sng" dirty="0">
                <a:latin typeface="Garamond" panose="02020404030301010803" pitchFamily="18" charset="0"/>
              </a:rPr>
              <a:t>Reformation/Modification</a:t>
            </a:r>
            <a:r>
              <a:rPr lang="en-US" altLang="en-US" sz="2600" dirty="0">
                <a:latin typeface="Garamond" panose="02020404030301010803" pitchFamily="18" charset="0"/>
              </a:rPr>
              <a:t> </a:t>
            </a:r>
            <a:endParaRPr lang="en-US" altLang="en-US" sz="2600" b="1" u="sng" dirty="0">
              <a:latin typeface="Garamond" panose="02020404030301010803" pitchFamily="18" charset="0"/>
            </a:endParaRPr>
          </a:p>
          <a:p>
            <a:pPr lvl="1">
              <a:spcBef>
                <a:spcPts val="1500"/>
              </a:spcBef>
              <a:buClr>
                <a:schemeClr val="tx1"/>
              </a:buClr>
              <a:buFont typeface="Garamond" panose="02020404030301010803" pitchFamily="18" charset="0"/>
              <a:buChar char="–"/>
              <a:defRPr/>
            </a:pPr>
            <a:r>
              <a:rPr lang="en-US" altLang="en-US" sz="2600" dirty="0">
                <a:latin typeface="Garamond" panose="02020404030301010803" pitchFamily="18" charset="0"/>
              </a:rPr>
              <a:t>Non-Judicial</a:t>
            </a:r>
          </a:p>
          <a:p>
            <a:pPr lvl="1">
              <a:spcBef>
                <a:spcPts val="1500"/>
              </a:spcBef>
              <a:buClr>
                <a:schemeClr val="tx1"/>
              </a:buClr>
              <a:buFont typeface="Garamond" panose="02020404030301010803" pitchFamily="18" charset="0"/>
              <a:buChar char="–"/>
              <a:defRPr/>
            </a:pPr>
            <a:r>
              <a:rPr lang="en-US" altLang="en-US" sz="2600" dirty="0">
                <a:latin typeface="Garamond" panose="02020404030301010803" pitchFamily="18" charset="0"/>
              </a:rPr>
              <a:t>Judicial </a:t>
            </a:r>
          </a:p>
          <a:p>
            <a:pPr>
              <a:spcBef>
                <a:spcPts val="1500"/>
              </a:spcBef>
              <a:buClr>
                <a:schemeClr val="tx1"/>
              </a:buClr>
              <a:defRPr/>
            </a:pPr>
            <a:r>
              <a:rPr lang="en-US" altLang="en-US" sz="2600" b="1" u="sng" dirty="0">
                <a:latin typeface="Garamond" panose="02020404030301010803" pitchFamily="18" charset="0"/>
              </a:rPr>
              <a:t>Decanting</a:t>
            </a:r>
            <a:endParaRPr lang="en-US" altLang="en-US" sz="2600" dirty="0">
              <a:latin typeface="Garamond" panose="02020404030301010803" pitchFamily="18" charset="0"/>
            </a:endParaRPr>
          </a:p>
          <a:p>
            <a:pPr lvl="1">
              <a:spcBef>
                <a:spcPts val="400"/>
              </a:spcBef>
              <a:buClr>
                <a:schemeClr val="tx1"/>
              </a:buClr>
              <a:defRPr/>
            </a:pPr>
            <a:endParaRPr lang="en-US" altLang="en-US" sz="1400" dirty="0">
              <a:latin typeface="Garamond" panose="02020404030301010803" pitchFamily="18" charset="0"/>
            </a:endParaRPr>
          </a:p>
        </p:txBody>
      </p:sp>
      <p:sp>
        <p:nvSpPr>
          <p:cNvPr id="70660" name="Rectangle 2">
            <a:extLst>
              <a:ext uri="{FF2B5EF4-FFF2-40B4-BE49-F238E27FC236}">
                <a16:creationId xmlns:a16="http://schemas.microsoft.com/office/drawing/2014/main" id="{93D5D40B-D4D1-4172-B728-EB79DC0488CB}"/>
              </a:ext>
            </a:extLst>
          </p:cNvPr>
          <p:cNvSpPr>
            <a:spLocks noGrp="1" noChangeArrowheads="1"/>
          </p:cNvSpPr>
          <p:nvPr>
            <p:ph type="title"/>
          </p:nvPr>
        </p:nvSpPr>
        <p:spPr>
          <a:xfrm>
            <a:off x="2819400" y="228600"/>
            <a:ext cx="6096000" cy="1143000"/>
          </a:xfrm>
        </p:spPr>
        <p:txBody>
          <a:bodyPr/>
          <a:lstStyle/>
          <a:p>
            <a:r>
              <a:rPr lang="en-US" altLang="en-US" sz="2800" b="1" dirty="0">
                <a:solidFill>
                  <a:schemeClr val="tx1"/>
                </a:solidFill>
                <a:latin typeface="Garamond" panose="02020404030301010803" pitchFamily="18" charset="0"/>
                <a:cs typeface="Arial" panose="020B0604020202020204" pitchFamily="34" charset="0"/>
              </a:rPr>
              <a:t>Summary of Popular Methods for Changing Existing Trust Situs to Another State:</a:t>
            </a:r>
          </a:p>
        </p:txBody>
      </p:sp>
      <p:sp>
        <p:nvSpPr>
          <p:cNvPr id="2" name="Slide Number Placeholder 1">
            <a:extLst>
              <a:ext uri="{FF2B5EF4-FFF2-40B4-BE49-F238E27FC236}">
                <a16:creationId xmlns:a16="http://schemas.microsoft.com/office/drawing/2014/main" id="{4630F5FB-FB33-4EB5-95F7-DF677352C7C2}"/>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41</a:t>
            </a:fld>
            <a:endParaRPr lang="en-US" dirty="0"/>
          </a:p>
        </p:txBody>
      </p:sp>
    </p:spTree>
    <p:extLst>
      <p:ext uri="{BB962C8B-B14F-4D97-AF65-F5344CB8AC3E}">
        <p14:creationId xmlns:p14="http://schemas.microsoft.com/office/powerpoint/2010/main" val="3066308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ACD39-59D3-4CD7-971F-6E70000B96ED}"/>
              </a:ext>
            </a:extLst>
          </p:cNvPr>
          <p:cNvSpPr>
            <a:spLocks noGrp="1"/>
          </p:cNvSpPr>
          <p:nvPr>
            <p:ph type="title"/>
          </p:nvPr>
        </p:nvSpPr>
        <p:spPr>
          <a:xfrm>
            <a:off x="1853967" y="158872"/>
            <a:ext cx="7097086" cy="1308581"/>
          </a:xfrm>
        </p:spPr>
        <p:txBody>
          <a:bodyPr/>
          <a:lstStyle/>
          <a:p>
            <a:r>
              <a:rPr lang="en-US" sz="3000" b="1" dirty="0">
                <a:latin typeface="Garamond" panose="02020404030301010803" pitchFamily="18" charset="0"/>
              </a:rPr>
              <a:t>Advantages of Non-Judicial </a:t>
            </a:r>
            <a:br>
              <a:rPr lang="en-US" sz="3000" b="1" dirty="0">
                <a:latin typeface="Garamond" panose="02020404030301010803" pitchFamily="18" charset="0"/>
              </a:rPr>
            </a:br>
            <a:r>
              <a:rPr lang="en-US" sz="3000" b="1" dirty="0">
                <a:latin typeface="Garamond" panose="02020404030301010803" pitchFamily="18" charset="0"/>
              </a:rPr>
              <a:t>Validation Statutes</a:t>
            </a:r>
            <a:r>
              <a:rPr lang="en-US" sz="3000" dirty="0">
                <a:latin typeface="Garamond" panose="02020404030301010803" pitchFamily="18" charset="0"/>
              </a:rPr>
              <a:t>:</a:t>
            </a:r>
          </a:p>
        </p:txBody>
      </p:sp>
      <p:sp>
        <p:nvSpPr>
          <p:cNvPr id="3" name="Content Placeholder 2">
            <a:extLst>
              <a:ext uri="{FF2B5EF4-FFF2-40B4-BE49-F238E27FC236}">
                <a16:creationId xmlns:a16="http://schemas.microsoft.com/office/drawing/2014/main" id="{1884F6C6-18C2-45E1-9BC6-B3C5245B4F3A}"/>
              </a:ext>
            </a:extLst>
          </p:cNvPr>
          <p:cNvSpPr>
            <a:spLocks noGrp="1"/>
          </p:cNvSpPr>
          <p:nvPr>
            <p:ph idx="1"/>
          </p:nvPr>
        </p:nvSpPr>
        <p:spPr>
          <a:xfrm>
            <a:off x="190072" y="1600200"/>
            <a:ext cx="8229600" cy="4525963"/>
          </a:xfrm>
        </p:spPr>
        <p:txBody>
          <a:bodyPr/>
          <a:lstStyle/>
          <a:p>
            <a:pPr>
              <a:spcBef>
                <a:spcPts val="2500"/>
              </a:spcBef>
            </a:pPr>
            <a:r>
              <a:rPr lang="en-US" sz="2000" dirty="0">
                <a:latin typeface="Garamond" panose="02020404030301010803" pitchFamily="18" charset="0"/>
              </a:rPr>
              <a:t>Trust validation provides a </a:t>
            </a:r>
            <a:r>
              <a:rPr lang="en-US" sz="2000" b="1" u="sng" dirty="0">
                <a:latin typeface="Garamond" panose="02020404030301010803" pitchFamily="18" charset="0"/>
              </a:rPr>
              <a:t>powerful tool</a:t>
            </a:r>
            <a:r>
              <a:rPr lang="en-US" sz="2000" dirty="0">
                <a:latin typeface="Garamond" panose="02020404030301010803" pitchFamily="18" charset="0"/>
              </a:rPr>
              <a:t> for </a:t>
            </a:r>
            <a:r>
              <a:rPr lang="en-US" sz="2000" b="1" u="sng" dirty="0">
                <a:latin typeface="Garamond" panose="02020404030301010803" pitchFamily="18" charset="0"/>
              </a:rPr>
              <a:t>settlors who live anywhere</a:t>
            </a:r>
            <a:r>
              <a:rPr lang="en-US" sz="2000" dirty="0">
                <a:latin typeface="Garamond" panose="02020404030301010803" pitchFamily="18" charset="0"/>
              </a:rPr>
              <a:t> who can </a:t>
            </a:r>
            <a:r>
              <a:rPr lang="en-US" sz="2000" b="1" u="sng" dirty="0">
                <a:latin typeface="Garamond" panose="02020404030301010803" pitchFamily="18" charset="0"/>
              </a:rPr>
              <a:t>create a trust in</a:t>
            </a:r>
            <a:r>
              <a:rPr lang="en-US" sz="2000" dirty="0">
                <a:latin typeface="Garamond" panose="02020404030301010803" pitchFamily="18" charset="0"/>
              </a:rPr>
              <a:t>, or </a:t>
            </a:r>
            <a:r>
              <a:rPr lang="en-US" sz="2000" b="1" u="sng" dirty="0">
                <a:latin typeface="Garamond" panose="02020404030301010803" pitchFamily="18" charset="0"/>
              </a:rPr>
              <a:t>move a trust to</a:t>
            </a:r>
            <a:r>
              <a:rPr lang="en-US" sz="2000" dirty="0">
                <a:latin typeface="Garamond" panose="02020404030301010803" pitchFamily="18" charset="0"/>
              </a:rPr>
              <a:t> </a:t>
            </a:r>
            <a:r>
              <a:rPr lang="en-US" sz="2000" b="1" u="sng" dirty="0">
                <a:latin typeface="Garamond" panose="02020404030301010803" pitchFamily="18" charset="0"/>
              </a:rPr>
              <a:t>non-judicial</a:t>
            </a:r>
            <a:r>
              <a:rPr lang="en-US" sz="2000" dirty="0">
                <a:latin typeface="Garamond" panose="02020404030301010803" pitchFamily="18" charset="0"/>
              </a:rPr>
              <a:t> </a:t>
            </a:r>
            <a:r>
              <a:rPr lang="en-US" sz="2000" b="1" u="sng" dirty="0">
                <a:latin typeface="Garamond" panose="02020404030301010803" pitchFamily="18" charset="0"/>
              </a:rPr>
              <a:t>validation statute state</a:t>
            </a:r>
            <a:r>
              <a:rPr lang="en-US" sz="2000" b="1" dirty="0">
                <a:latin typeface="Garamond" panose="02020404030301010803" pitchFamily="18" charset="0"/>
              </a:rPr>
              <a:t> </a:t>
            </a:r>
            <a:r>
              <a:rPr lang="en-US" sz="2000" dirty="0">
                <a:latin typeface="Garamond" panose="02020404030301010803" pitchFamily="18" charset="0"/>
              </a:rPr>
              <a:t>(i.e., </a:t>
            </a:r>
            <a:r>
              <a:rPr lang="en-US" sz="2000" b="1" u="sng" dirty="0">
                <a:latin typeface="Garamond" panose="02020404030301010803" pitchFamily="18" charset="0"/>
              </a:rPr>
              <a:t>DE</a:t>
            </a:r>
            <a:r>
              <a:rPr lang="en-US" sz="2000" dirty="0">
                <a:latin typeface="Garamond" panose="02020404030301010803" pitchFamily="18" charset="0"/>
              </a:rPr>
              <a:t>, </a:t>
            </a:r>
            <a:r>
              <a:rPr lang="en-US" sz="2000" b="1" u="sng" dirty="0">
                <a:latin typeface="Garamond" panose="02020404030301010803" pitchFamily="18" charset="0"/>
              </a:rPr>
              <a:t>SD</a:t>
            </a:r>
            <a:r>
              <a:rPr lang="en-US" sz="2000" dirty="0">
                <a:latin typeface="Garamond" panose="02020404030301010803" pitchFamily="18" charset="0"/>
              </a:rPr>
              <a:t>) and </a:t>
            </a:r>
            <a:r>
              <a:rPr lang="en-US" sz="2000" b="1" u="sng" dirty="0">
                <a:latin typeface="Garamond" panose="02020404030301010803" pitchFamily="18" charset="0"/>
              </a:rPr>
              <a:t>follow</a:t>
            </a:r>
            <a:r>
              <a:rPr lang="en-US" sz="2000" dirty="0">
                <a:latin typeface="Garamond" panose="02020404030301010803" pitchFamily="18" charset="0"/>
              </a:rPr>
              <a:t> the </a:t>
            </a:r>
            <a:r>
              <a:rPr lang="en-US" sz="2000" b="1" u="sng" dirty="0">
                <a:latin typeface="Garamond" panose="02020404030301010803" pitchFamily="18" charset="0"/>
              </a:rPr>
              <a:t>notice procedure</a:t>
            </a:r>
            <a:r>
              <a:rPr lang="en-US" sz="2000" dirty="0">
                <a:latin typeface="Garamond" panose="02020404030301010803" pitchFamily="18" charset="0"/>
              </a:rPr>
              <a:t> to avoid validity challenges</a:t>
            </a:r>
          </a:p>
          <a:p>
            <a:pPr>
              <a:spcBef>
                <a:spcPts val="2500"/>
              </a:spcBef>
            </a:pPr>
            <a:r>
              <a:rPr lang="en-US" sz="2000" dirty="0">
                <a:latin typeface="Garamond" panose="02020404030301010803" pitchFamily="18" charset="0"/>
              </a:rPr>
              <a:t>Can be </a:t>
            </a:r>
            <a:r>
              <a:rPr lang="en-US" sz="2000" b="1" u="sng" dirty="0">
                <a:latin typeface="Garamond" panose="02020404030301010803" pitchFamily="18" charset="0"/>
              </a:rPr>
              <a:t>directed</a:t>
            </a:r>
            <a:r>
              <a:rPr lang="en-US" sz="2000" dirty="0">
                <a:latin typeface="Garamond" panose="02020404030301010803" pitchFamily="18" charset="0"/>
              </a:rPr>
              <a:t> to only </a:t>
            </a:r>
            <a:r>
              <a:rPr lang="en-US" sz="2000" b="1" u="sng" dirty="0">
                <a:latin typeface="Garamond" panose="02020404030301010803" pitchFamily="18" charset="0"/>
              </a:rPr>
              <a:t>specific individuals</a:t>
            </a:r>
            <a:r>
              <a:rPr lang="en-US" sz="2000" dirty="0">
                <a:latin typeface="Garamond" panose="02020404030301010803" pitchFamily="18" charset="0"/>
              </a:rPr>
              <a:t> (e.g. those who pose the threat of a contest)</a:t>
            </a:r>
          </a:p>
          <a:p>
            <a:pPr>
              <a:spcBef>
                <a:spcPts val="2500"/>
              </a:spcBef>
            </a:pPr>
            <a:r>
              <a:rPr lang="en-US" sz="2000" dirty="0">
                <a:latin typeface="Garamond" panose="02020404030301010803" pitchFamily="18" charset="0"/>
              </a:rPr>
              <a:t>Can </a:t>
            </a:r>
            <a:r>
              <a:rPr lang="en-US" sz="2000" b="1" u="sng" dirty="0">
                <a:latin typeface="Garamond" panose="02020404030301010803" pitchFamily="18" charset="0"/>
              </a:rPr>
              <a:t>target</a:t>
            </a:r>
            <a:r>
              <a:rPr lang="en-US" sz="2000" dirty="0">
                <a:latin typeface="Garamond" panose="02020404030301010803" pitchFamily="18" charset="0"/>
              </a:rPr>
              <a:t> </a:t>
            </a:r>
            <a:r>
              <a:rPr lang="en-US" sz="2000" b="1" u="sng" dirty="0">
                <a:latin typeface="Garamond" panose="02020404030301010803" pitchFamily="18" charset="0"/>
              </a:rPr>
              <a:t>non-beneficiaries</a:t>
            </a:r>
            <a:endParaRPr lang="en-US" sz="2000" b="1" dirty="0">
              <a:latin typeface="Garamond" panose="02020404030301010803" pitchFamily="18" charset="0"/>
            </a:endParaRPr>
          </a:p>
          <a:p>
            <a:pPr>
              <a:spcBef>
                <a:spcPts val="2500"/>
              </a:spcBef>
            </a:pPr>
            <a:r>
              <a:rPr lang="en-US" sz="2000" b="1" u="sng" dirty="0">
                <a:latin typeface="Garamond" panose="02020404030301010803" pitchFamily="18" charset="0"/>
              </a:rPr>
              <a:t>Faster</a:t>
            </a:r>
            <a:r>
              <a:rPr lang="en-US" sz="2000" dirty="0">
                <a:latin typeface="Garamond" panose="02020404030301010803" pitchFamily="18" charset="0"/>
              </a:rPr>
              <a:t> and </a:t>
            </a:r>
            <a:r>
              <a:rPr lang="en-US" sz="2000" b="1" u="sng" dirty="0">
                <a:latin typeface="Garamond" panose="02020404030301010803" pitchFamily="18" charset="0"/>
              </a:rPr>
              <a:t>cheaper</a:t>
            </a:r>
            <a:endParaRPr lang="en-US" sz="2000" b="1" dirty="0">
              <a:latin typeface="Garamond" panose="02020404030301010803" pitchFamily="18" charset="0"/>
            </a:endParaRPr>
          </a:p>
          <a:p>
            <a:pPr>
              <a:spcBef>
                <a:spcPts val="2500"/>
              </a:spcBef>
            </a:pPr>
            <a:r>
              <a:rPr lang="en-US" sz="2000" b="1" u="sng" dirty="0">
                <a:latin typeface="Garamond" panose="02020404030301010803" pitchFamily="18" charset="0"/>
              </a:rPr>
              <a:t>None</a:t>
            </a:r>
            <a:r>
              <a:rPr lang="en-US" sz="2000" dirty="0">
                <a:latin typeface="Garamond" panose="02020404030301010803" pitchFamily="18" charset="0"/>
              </a:rPr>
              <a:t> of the </a:t>
            </a:r>
            <a:r>
              <a:rPr lang="en-US" sz="2000" b="1" u="sng" dirty="0">
                <a:latin typeface="Garamond" panose="02020404030301010803" pitchFamily="18" charset="0"/>
              </a:rPr>
              <a:t>disadvantages accompanying litigation</a:t>
            </a:r>
            <a:r>
              <a:rPr lang="en-US" sz="2000" dirty="0">
                <a:latin typeface="Garamond" panose="02020404030301010803" pitchFamily="18" charset="0"/>
              </a:rPr>
              <a:t> which could deter the use of the procedure</a:t>
            </a:r>
          </a:p>
          <a:p>
            <a:pPr>
              <a:spcBef>
                <a:spcPts val="2500"/>
              </a:spcBef>
            </a:pPr>
            <a:r>
              <a:rPr lang="en-US" sz="2000" dirty="0">
                <a:latin typeface="Garamond" panose="02020404030301010803" pitchFamily="18" charset="0"/>
              </a:rPr>
              <a:t>Simply uses a </a:t>
            </a:r>
            <a:r>
              <a:rPr lang="en-US" sz="2000" b="1" u="sng" dirty="0">
                <a:latin typeface="Garamond" panose="02020404030301010803" pitchFamily="18" charset="0"/>
              </a:rPr>
              <a:t>statute of limitations instead</a:t>
            </a:r>
            <a:r>
              <a:rPr lang="en-US" sz="2000" dirty="0">
                <a:latin typeface="Garamond" panose="02020404030301010803" pitchFamily="18" charset="0"/>
              </a:rPr>
              <a:t> of </a:t>
            </a:r>
            <a:r>
              <a:rPr lang="en-US" sz="2000" b="1" u="sng" dirty="0">
                <a:latin typeface="Garamond" panose="02020404030301010803" pitchFamily="18" charset="0"/>
              </a:rPr>
              <a:t>adjudication</a:t>
            </a:r>
            <a:endParaRPr lang="en-US" sz="2000" b="1" dirty="0">
              <a:latin typeface="Garamond" panose="02020404030301010803" pitchFamily="18" charset="0"/>
            </a:endParaRPr>
          </a:p>
        </p:txBody>
      </p:sp>
      <p:sp>
        <p:nvSpPr>
          <p:cNvPr id="5" name="Slide Number Placeholder 1">
            <a:extLst>
              <a:ext uri="{FF2B5EF4-FFF2-40B4-BE49-F238E27FC236}">
                <a16:creationId xmlns:a16="http://schemas.microsoft.com/office/drawing/2014/main" id="{BB4A0140-5EF2-7560-B587-2DF434C33F91}"/>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42</a:t>
            </a:fld>
            <a:endParaRPr lang="en-US" dirty="0"/>
          </a:p>
        </p:txBody>
      </p:sp>
    </p:spTree>
    <p:extLst>
      <p:ext uri="{BB962C8B-B14F-4D97-AF65-F5344CB8AC3E}">
        <p14:creationId xmlns:p14="http://schemas.microsoft.com/office/powerpoint/2010/main" val="34389611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A5444-5425-45D5-ABBA-A21D2A7F1199}"/>
              </a:ext>
            </a:extLst>
          </p:cNvPr>
          <p:cNvSpPr>
            <a:spLocks noGrp="1"/>
          </p:cNvSpPr>
          <p:nvPr>
            <p:ph type="title"/>
          </p:nvPr>
        </p:nvSpPr>
        <p:spPr>
          <a:xfrm>
            <a:off x="2273417" y="0"/>
            <a:ext cx="6870583" cy="1143000"/>
          </a:xfrm>
        </p:spPr>
        <p:txBody>
          <a:bodyPr/>
          <a:lstStyle/>
          <a:p>
            <a:br>
              <a:rPr lang="en-US" sz="3200" b="1" dirty="0">
                <a:latin typeface="Garamond" panose="02020404030301010803" pitchFamily="18" charset="0"/>
              </a:rPr>
            </a:br>
            <a:r>
              <a:rPr lang="en-US" sz="3200" b="1" dirty="0">
                <a:latin typeface="Garamond" panose="02020404030301010803" pitchFamily="18" charset="0"/>
              </a:rPr>
              <a:t>Example: Non-Judicial Validation Statute:</a:t>
            </a:r>
          </a:p>
        </p:txBody>
      </p:sp>
      <p:sp>
        <p:nvSpPr>
          <p:cNvPr id="3" name="Content Placeholder 2">
            <a:extLst>
              <a:ext uri="{FF2B5EF4-FFF2-40B4-BE49-F238E27FC236}">
                <a16:creationId xmlns:a16="http://schemas.microsoft.com/office/drawing/2014/main" id="{D50354A8-E5A6-41C3-8D98-90170DB483E3}"/>
              </a:ext>
            </a:extLst>
          </p:cNvPr>
          <p:cNvSpPr>
            <a:spLocks noGrp="1"/>
          </p:cNvSpPr>
          <p:nvPr>
            <p:ph idx="1"/>
          </p:nvPr>
        </p:nvSpPr>
        <p:spPr>
          <a:xfrm>
            <a:off x="174811" y="1478756"/>
            <a:ext cx="8668871" cy="4525963"/>
          </a:xfrm>
        </p:spPr>
        <p:txBody>
          <a:bodyPr/>
          <a:lstStyle/>
          <a:p>
            <a:pPr>
              <a:spcBef>
                <a:spcPts val="4500"/>
              </a:spcBef>
            </a:pPr>
            <a:r>
              <a:rPr lang="en-US" sz="2400" dirty="0">
                <a:latin typeface="Garamond" panose="02020404030301010803" pitchFamily="18" charset="0"/>
              </a:rPr>
              <a:t>A </a:t>
            </a:r>
            <a:r>
              <a:rPr lang="en-US" sz="2400" b="1" u="sng" dirty="0">
                <a:latin typeface="Garamond" panose="02020404030301010803" pitchFamily="18" charset="0"/>
              </a:rPr>
              <a:t>person</a:t>
            </a:r>
            <a:r>
              <a:rPr lang="en-US" sz="2400" dirty="0">
                <a:latin typeface="Garamond" panose="02020404030301010803" pitchFamily="18" charset="0"/>
              </a:rPr>
              <a:t> may </a:t>
            </a:r>
            <a:r>
              <a:rPr lang="en-US" sz="2400" b="1" u="sng" dirty="0">
                <a:latin typeface="Garamond" panose="02020404030301010803" pitchFamily="18" charset="0"/>
              </a:rPr>
              <a:t>not commence</a:t>
            </a:r>
            <a:r>
              <a:rPr lang="en-US" sz="2400" dirty="0">
                <a:latin typeface="Garamond" panose="02020404030301010803" pitchFamily="18" charset="0"/>
              </a:rPr>
              <a:t> a </a:t>
            </a:r>
            <a:r>
              <a:rPr lang="en-US" sz="2400" b="1" u="sng" dirty="0">
                <a:latin typeface="Garamond" panose="02020404030301010803" pitchFamily="18" charset="0"/>
              </a:rPr>
              <a:t>legal proceeding</a:t>
            </a:r>
            <a:r>
              <a:rPr lang="en-US" sz="2400" dirty="0">
                <a:latin typeface="Garamond" panose="02020404030301010803" pitchFamily="18" charset="0"/>
              </a:rPr>
              <a:t> to </a:t>
            </a:r>
            <a:r>
              <a:rPr lang="en-US" sz="2400" b="1" u="sng" dirty="0">
                <a:latin typeface="Garamond" panose="02020404030301010803" pitchFamily="18" charset="0"/>
              </a:rPr>
              <a:t>contest</a:t>
            </a:r>
            <a:r>
              <a:rPr lang="en-US" sz="2400" dirty="0">
                <a:latin typeface="Garamond" panose="02020404030301010803" pitchFamily="18" charset="0"/>
              </a:rPr>
              <a:t> the </a:t>
            </a:r>
            <a:r>
              <a:rPr lang="en-US" sz="2400" b="1" u="sng" dirty="0">
                <a:latin typeface="Garamond" panose="02020404030301010803" pitchFamily="18" charset="0"/>
              </a:rPr>
              <a:t>validity</a:t>
            </a:r>
            <a:r>
              <a:rPr lang="en-US" sz="2400" dirty="0">
                <a:latin typeface="Garamond" panose="02020404030301010803" pitchFamily="18" charset="0"/>
              </a:rPr>
              <a:t> of a </a:t>
            </a:r>
            <a:r>
              <a:rPr lang="en-US" sz="2400" b="1" u="sng" dirty="0">
                <a:latin typeface="Garamond" panose="02020404030301010803" pitchFamily="18" charset="0"/>
              </a:rPr>
              <a:t>trust later</a:t>
            </a:r>
            <a:r>
              <a:rPr lang="en-US" sz="2400" dirty="0">
                <a:latin typeface="Garamond" panose="02020404030301010803" pitchFamily="18" charset="0"/>
              </a:rPr>
              <a:t> than </a:t>
            </a:r>
            <a:r>
              <a:rPr lang="en-US" sz="2400" b="1" dirty="0">
                <a:latin typeface="Garamond" panose="02020404030301010803" pitchFamily="18" charset="0"/>
              </a:rPr>
              <a:t>“</a:t>
            </a:r>
            <a:r>
              <a:rPr lang="en-US" sz="2400" b="1" u="sng" dirty="0">
                <a:latin typeface="Garamond" panose="02020404030301010803" pitchFamily="18" charset="0"/>
              </a:rPr>
              <a:t>Sixty days after</a:t>
            </a:r>
            <a:r>
              <a:rPr lang="en-US" sz="2400" dirty="0">
                <a:latin typeface="Garamond" panose="02020404030301010803" pitchFamily="18" charset="0"/>
              </a:rPr>
              <a:t> the </a:t>
            </a:r>
            <a:r>
              <a:rPr lang="en-US" sz="2400" b="1" u="sng" dirty="0">
                <a:latin typeface="Garamond" panose="02020404030301010803" pitchFamily="18" charset="0"/>
              </a:rPr>
              <a:t>trustee</a:t>
            </a:r>
            <a:r>
              <a:rPr lang="en-US" sz="2400" dirty="0">
                <a:latin typeface="Garamond" panose="02020404030301010803" pitchFamily="18" charset="0"/>
              </a:rPr>
              <a:t>, </a:t>
            </a:r>
            <a:r>
              <a:rPr lang="en-US" sz="2400" b="1" u="sng" dirty="0">
                <a:latin typeface="Garamond" panose="02020404030301010803" pitchFamily="18" charset="0"/>
              </a:rPr>
              <a:t>trust advisor</a:t>
            </a:r>
            <a:r>
              <a:rPr lang="en-US" sz="2400" dirty="0">
                <a:latin typeface="Garamond" panose="02020404030301010803" pitchFamily="18" charset="0"/>
              </a:rPr>
              <a:t>, </a:t>
            </a:r>
            <a:r>
              <a:rPr lang="en-US" sz="2400" b="1" u="sng" dirty="0">
                <a:latin typeface="Garamond" panose="02020404030301010803" pitchFamily="18" charset="0"/>
              </a:rPr>
              <a:t>trust protector</a:t>
            </a:r>
            <a:r>
              <a:rPr lang="en-US" sz="2400" dirty="0">
                <a:latin typeface="Garamond" panose="02020404030301010803" pitchFamily="18" charset="0"/>
              </a:rPr>
              <a:t>, or the </a:t>
            </a:r>
            <a:r>
              <a:rPr lang="en-US" sz="2400" b="1" u="sng" dirty="0">
                <a:latin typeface="Garamond" panose="02020404030301010803" pitchFamily="18" charset="0"/>
              </a:rPr>
              <a:t>settlor sent</a:t>
            </a:r>
            <a:r>
              <a:rPr lang="en-US" sz="2400" dirty="0">
                <a:latin typeface="Garamond" panose="02020404030301010803" pitchFamily="18" charset="0"/>
              </a:rPr>
              <a:t> the </a:t>
            </a:r>
            <a:r>
              <a:rPr lang="en-US" sz="2400" b="1" u="sng" dirty="0">
                <a:latin typeface="Garamond" panose="02020404030301010803" pitchFamily="18" charset="0"/>
              </a:rPr>
              <a:t>person</a:t>
            </a:r>
            <a:r>
              <a:rPr lang="en-US" sz="2400" dirty="0">
                <a:latin typeface="Garamond" panose="02020404030301010803" pitchFamily="18" charset="0"/>
              </a:rPr>
              <a:t> who is </a:t>
            </a:r>
            <a:r>
              <a:rPr lang="en-US" sz="2400" b="1" u="sng" dirty="0">
                <a:latin typeface="Garamond" panose="02020404030301010803" pitchFamily="18" charset="0"/>
              </a:rPr>
              <a:t>contesting the trust</a:t>
            </a:r>
            <a:r>
              <a:rPr lang="en-US" sz="2400" dirty="0">
                <a:latin typeface="Garamond" panose="02020404030301010803" pitchFamily="18" charset="0"/>
              </a:rPr>
              <a:t> a </a:t>
            </a:r>
            <a:r>
              <a:rPr lang="en-US" sz="2400" b="1" u="sng" dirty="0">
                <a:latin typeface="Garamond" panose="02020404030301010803" pitchFamily="18" charset="0"/>
              </a:rPr>
              <a:t>copy</a:t>
            </a:r>
            <a:r>
              <a:rPr lang="en-US" sz="2400" dirty="0">
                <a:latin typeface="Garamond" panose="02020404030301010803" pitchFamily="18" charset="0"/>
              </a:rPr>
              <a:t> of the </a:t>
            </a:r>
            <a:r>
              <a:rPr lang="en-US" sz="2400" b="1" u="sng" dirty="0">
                <a:latin typeface="Garamond" panose="02020404030301010803" pitchFamily="18" charset="0"/>
              </a:rPr>
              <a:t>trust</a:t>
            </a:r>
            <a:r>
              <a:rPr lang="en-US" sz="2400" dirty="0">
                <a:latin typeface="Garamond" panose="02020404030301010803" pitchFamily="18" charset="0"/>
              </a:rPr>
              <a:t> instrument and a </a:t>
            </a:r>
            <a:r>
              <a:rPr lang="en-US" sz="2400" b="1" u="sng" dirty="0">
                <a:latin typeface="Garamond" panose="02020404030301010803" pitchFamily="18" charset="0"/>
              </a:rPr>
              <a:t>notice</a:t>
            </a:r>
            <a:r>
              <a:rPr lang="en-US" sz="2400" dirty="0">
                <a:latin typeface="Garamond" panose="02020404030301010803" pitchFamily="18" charset="0"/>
              </a:rPr>
              <a:t> informing the person of the </a:t>
            </a:r>
            <a:r>
              <a:rPr lang="en-US" sz="2400" b="1" u="sng" dirty="0">
                <a:latin typeface="Garamond" panose="02020404030301010803" pitchFamily="18" charset="0"/>
              </a:rPr>
              <a:t>trust's existence</a:t>
            </a:r>
            <a:r>
              <a:rPr lang="en-US" sz="2400" dirty="0">
                <a:latin typeface="Garamond" panose="02020404030301010803" pitchFamily="18" charset="0"/>
              </a:rPr>
              <a:t>, of the </a:t>
            </a:r>
            <a:r>
              <a:rPr lang="en-US" sz="2400" b="1" u="sng" dirty="0">
                <a:latin typeface="Garamond" panose="02020404030301010803" pitchFamily="18" charset="0"/>
              </a:rPr>
              <a:t>trustee’s name and address</a:t>
            </a:r>
            <a:r>
              <a:rPr lang="en-US" sz="2400" dirty="0">
                <a:latin typeface="Garamond" panose="02020404030301010803" pitchFamily="18" charset="0"/>
              </a:rPr>
              <a:t>, and of the </a:t>
            </a:r>
            <a:r>
              <a:rPr lang="en-US" sz="2400" b="1" u="sng" dirty="0">
                <a:latin typeface="Garamond" panose="02020404030301010803" pitchFamily="18" charset="0"/>
              </a:rPr>
              <a:t>time allowed</a:t>
            </a:r>
            <a:r>
              <a:rPr lang="en-US" sz="2400" dirty="0">
                <a:latin typeface="Garamond" panose="02020404030301010803" pitchFamily="18" charset="0"/>
              </a:rPr>
              <a:t> for </a:t>
            </a:r>
            <a:r>
              <a:rPr lang="en-US" sz="2400" b="1" u="sng" dirty="0">
                <a:latin typeface="Garamond" panose="02020404030301010803" pitchFamily="18" charset="0"/>
              </a:rPr>
              <a:t>commencing a proceeding</a:t>
            </a:r>
            <a:r>
              <a:rPr lang="en-US" sz="2400" dirty="0">
                <a:latin typeface="Garamond" panose="02020404030301010803" pitchFamily="18" charset="0"/>
              </a:rPr>
              <a:t>”</a:t>
            </a:r>
          </a:p>
          <a:p>
            <a:pPr>
              <a:spcBef>
                <a:spcPts val="4500"/>
              </a:spcBef>
            </a:pPr>
            <a:r>
              <a:rPr lang="en-US" sz="2400" dirty="0">
                <a:latin typeface="Garamond" panose="02020404030301010803" pitchFamily="18" charset="0"/>
              </a:rPr>
              <a:t>Generally, </a:t>
            </a:r>
            <a:r>
              <a:rPr lang="en-US" sz="2400" b="1" u="sng" dirty="0">
                <a:latin typeface="Garamond" panose="02020404030301010803" pitchFamily="18" charset="0"/>
              </a:rPr>
              <a:t>60</a:t>
            </a:r>
            <a:r>
              <a:rPr lang="en-US" sz="2400" dirty="0">
                <a:latin typeface="Garamond" panose="02020404030301010803" pitchFamily="18" charset="0"/>
              </a:rPr>
              <a:t> to </a:t>
            </a:r>
            <a:r>
              <a:rPr lang="en-US" sz="2400" b="1" u="sng" dirty="0">
                <a:latin typeface="Garamond" panose="02020404030301010803" pitchFamily="18" charset="0"/>
              </a:rPr>
              <a:t>90 day</a:t>
            </a:r>
            <a:r>
              <a:rPr lang="en-US" sz="2400" b="1" dirty="0">
                <a:latin typeface="Garamond" panose="02020404030301010803" pitchFamily="18" charset="0"/>
              </a:rPr>
              <a:t> </a:t>
            </a:r>
            <a:r>
              <a:rPr lang="en-US" sz="2400" dirty="0">
                <a:latin typeface="Garamond" panose="02020404030301010803" pitchFamily="18" charset="0"/>
              </a:rPr>
              <a:t>statute of limitations </a:t>
            </a:r>
            <a:r>
              <a:rPr lang="en-US" sz="2400" b="1" u="sng" dirty="0">
                <a:latin typeface="Garamond" panose="02020404030301010803" pitchFamily="18" charset="0"/>
              </a:rPr>
              <a:t>period</a:t>
            </a:r>
          </a:p>
          <a:p>
            <a:pPr>
              <a:spcBef>
                <a:spcPts val="4500"/>
              </a:spcBef>
            </a:pPr>
            <a:r>
              <a:rPr lang="en-US" sz="2400" dirty="0">
                <a:latin typeface="Garamond" panose="02020404030301010803" pitchFamily="18" charset="0"/>
              </a:rPr>
              <a:t>Statute upheld in </a:t>
            </a:r>
            <a:r>
              <a:rPr lang="en-US" sz="2400" b="1" u="sng" dirty="0">
                <a:latin typeface="Garamond" panose="02020404030301010803" pitchFamily="18" charset="0"/>
              </a:rPr>
              <a:t>Matter of Elizabeth A. Briggs Revocable Living trust</a:t>
            </a:r>
            <a:r>
              <a:rPr lang="en-US" sz="2400" dirty="0">
                <a:latin typeface="Garamond" panose="02020404030301010803" pitchFamily="18" charset="0"/>
              </a:rPr>
              <a:t>, although that case involved a post-death notice </a:t>
            </a:r>
          </a:p>
        </p:txBody>
      </p:sp>
      <p:sp>
        <p:nvSpPr>
          <p:cNvPr id="5" name="Slide Number Placeholder 1">
            <a:extLst>
              <a:ext uri="{FF2B5EF4-FFF2-40B4-BE49-F238E27FC236}">
                <a16:creationId xmlns:a16="http://schemas.microsoft.com/office/drawing/2014/main" id="{005A9C7B-4B09-4DF6-BB62-15333D88F38A}"/>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43</a:t>
            </a:fld>
            <a:endParaRPr lang="en-US" dirty="0"/>
          </a:p>
        </p:txBody>
      </p:sp>
    </p:spTree>
    <p:extLst>
      <p:ext uri="{BB962C8B-B14F-4D97-AF65-F5344CB8AC3E}">
        <p14:creationId xmlns:p14="http://schemas.microsoft.com/office/powerpoint/2010/main" val="29836411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a:extLst>
              <a:ext uri="{FF2B5EF4-FFF2-40B4-BE49-F238E27FC236}">
                <a16:creationId xmlns:a16="http://schemas.microsoft.com/office/drawing/2014/main" id="{E439902D-97A2-4360-856E-D0EAB9D6543F}"/>
              </a:ext>
            </a:extLst>
          </p:cNvPr>
          <p:cNvSpPr>
            <a:spLocks noGrp="1"/>
          </p:cNvSpPr>
          <p:nvPr>
            <p:ph idx="1"/>
          </p:nvPr>
        </p:nvSpPr>
        <p:spPr>
          <a:xfrm>
            <a:off x="150813" y="1506538"/>
            <a:ext cx="8851900" cy="4800600"/>
          </a:xfrm>
        </p:spPr>
        <p:txBody>
          <a:bodyPr/>
          <a:lstStyle/>
          <a:p>
            <a:pPr>
              <a:spcBef>
                <a:spcPts val="900"/>
              </a:spcBef>
              <a:buClr>
                <a:schemeClr val="tx1"/>
              </a:buClr>
              <a:defRPr/>
            </a:pPr>
            <a:r>
              <a:rPr lang="en-US" altLang="en-US" sz="1800" b="1" u="sng" dirty="0">
                <a:latin typeface="Garamond" panose="02020404030301010803" pitchFamily="18" charset="0"/>
              </a:rPr>
              <a:t>Definition</a:t>
            </a:r>
            <a:r>
              <a:rPr lang="en-US" altLang="en-US" sz="1800" b="1" dirty="0">
                <a:latin typeface="Garamond" panose="02020404030301010803" pitchFamily="18" charset="0"/>
              </a:rPr>
              <a:t>:</a:t>
            </a:r>
          </a:p>
          <a:p>
            <a:pPr lvl="1">
              <a:spcBef>
                <a:spcPts val="900"/>
              </a:spcBef>
              <a:buClr>
                <a:schemeClr val="tx1"/>
              </a:buClr>
              <a:defRPr/>
            </a:pPr>
            <a:r>
              <a:rPr lang="en-US" altLang="en-US" sz="1600" dirty="0">
                <a:latin typeface="Garamond" panose="02020404030301010803" pitchFamily="18" charset="0"/>
              </a:rPr>
              <a:t>A trust with </a:t>
            </a:r>
            <a:r>
              <a:rPr lang="en-US" altLang="en-US" sz="1600" b="1" u="sng" dirty="0">
                <a:latin typeface="Garamond" panose="02020404030301010803" pitchFamily="18" charset="0"/>
              </a:rPr>
              <a:t>no beneficiaries</a:t>
            </a:r>
          </a:p>
          <a:p>
            <a:pPr lvl="1">
              <a:spcBef>
                <a:spcPts val="900"/>
              </a:spcBef>
              <a:buClr>
                <a:schemeClr val="tx1"/>
              </a:buClr>
              <a:defRPr/>
            </a:pPr>
            <a:r>
              <a:rPr lang="en-US" altLang="en-US" sz="1600" dirty="0">
                <a:latin typeface="Garamond" panose="02020404030301010803" pitchFamily="18" charset="0"/>
              </a:rPr>
              <a:t>Trust that </a:t>
            </a:r>
            <a:r>
              <a:rPr lang="en-US" altLang="en-US" sz="1600" b="1" u="sng" dirty="0">
                <a:latin typeface="Garamond" panose="02020404030301010803" pitchFamily="18" charset="0"/>
              </a:rPr>
              <a:t>exists</a:t>
            </a:r>
            <a:r>
              <a:rPr lang="en-US" altLang="en-US" sz="1600" dirty="0">
                <a:latin typeface="Garamond" panose="02020404030301010803" pitchFamily="18" charset="0"/>
              </a:rPr>
              <a:t> for stated (non-charitable) </a:t>
            </a:r>
            <a:r>
              <a:rPr lang="en-US" altLang="en-US" sz="1600" b="1" u="sng" dirty="0">
                <a:latin typeface="Garamond" panose="02020404030301010803" pitchFamily="18" charset="0"/>
              </a:rPr>
              <a:t>purpose</a:t>
            </a:r>
            <a:endParaRPr lang="en-US" altLang="en-US" sz="1600" dirty="0">
              <a:latin typeface="Garamond" panose="02020404030301010803" pitchFamily="18" charset="0"/>
            </a:endParaRPr>
          </a:p>
          <a:p>
            <a:pPr lvl="1">
              <a:spcBef>
                <a:spcPts val="900"/>
              </a:spcBef>
              <a:buClr>
                <a:schemeClr val="tx1"/>
              </a:buClr>
              <a:defRPr/>
            </a:pPr>
            <a:r>
              <a:rPr lang="en-US" altLang="en-US" sz="1600" dirty="0">
                <a:latin typeface="Garamond" panose="02020404030301010803" pitchFamily="18" charset="0"/>
              </a:rPr>
              <a:t>Established to </a:t>
            </a:r>
            <a:r>
              <a:rPr lang="en-US" altLang="en-US" sz="1600" b="1" u="sng" dirty="0">
                <a:latin typeface="Garamond" panose="02020404030301010803" pitchFamily="18" charset="0"/>
              </a:rPr>
              <a:t>care</a:t>
            </a:r>
            <a:r>
              <a:rPr lang="en-US" altLang="en-US" sz="1600" dirty="0">
                <a:latin typeface="Garamond" panose="02020404030301010803" pitchFamily="18" charset="0"/>
              </a:rPr>
              <a:t> for “</a:t>
            </a:r>
            <a:r>
              <a:rPr lang="en-US" altLang="en-US" sz="1600" b="1" u="sng" dirty="0">
                <a:latin typeface="Garamond" panose="02020404030301010803" pitchFamily="18" charset="0"/>
              </a:rPr>
              <a:t>something</a:t>
            </a:r>
            <a:r>
              <a:rPr lang="en-US" altLang="en-US" sz="1600" dirty="0">
                <a:latin typeface="Garamond" panose="02020404030301010803" pitchFamily="18" charset="0"/>
              </a:rPr>
              <a:t>” </a:t>
            </a:r>
            <a:r>
              <a:rPr lang="en-US" altLang="en-US" sz="1600" b="1" u="sng" dirty="0">
                <a:latin typeface="Garamond" panose="02020404030301010803" pitchFamily="18" charset="0"/>
              </a:rPr>
              <a:t>rather than “someone”</a:t>
            </a:r>
            <a:endParaRPr lang="en-US" altLang="en-US" sz="200" b="1" u="sng" dirty="0">
              <a:latin typeface="Garamond" panose="02020404030301010803" pitchFamily="18" charset="0"/>
            </a:endParaRPr>
          </a:p>
          <a:p>
            <a:pPr>
              <a:spcBef>
                <a:spcPts val="900"/>
              </a:spcBef>
              <a:buClr>
                <a:schemeClr val="tx1"/>
              </a:buClr>
              <a:defRPr/>
            </a:pPr>
            <a:r>
              <a:rPr lang="en-US" altLang="en-US" sz="1800" b="1" u="sng" dirty="0">
                <a:latin typeface="Garamond" panose="02020404030301010803" pitchFamily="18" charset="0"/>
              </a:rPr>
              <a:t>Trust Enforcer</a:t>
            </a:r>
            <a:r>
              <a:rPr lang="en-US" altLang="en-US" sz="1800" b="1" dirty="0">
                <a:latin typeface="Garamond" panose="02020404030301010803" pitchFamily="18" charset="0"/>
              </a:rPr>
              <a:t>:</a:t>
            </a:r>
          </a:p>
          <a:p>
            <a:pPr lvl="1">
              <a:spcBef>
                <a:spcPts val="900"/>
              </a:spcBef>
              <a:buClr>
                <a:schemeClr val="tx1"/>
              </a:buClr>
              <a:defRPr/>
            </a:pPr>
            <a:r>
              <a:rPr lang="en-US" altLang="en-US" sz="1600" dirty="0">
                <a:latin typeface="Garamond" panose="02020404030301010803" pitchFamily="18" charset="0"/>
              </a:rPr>
              <a:t>Appointed to ensure the trustees carrying out their obligations in fulfilling the trust’s purpose</a:t>
            </a:r>
          </a:p>
          <a:p>
            <a:pPr lvl="2">
              <a:spcBef>
                <a:spcPts val="900"/>
              </a:spcBef>
              <a:buClr>
                <a:schemeClr val="tx1"/>
              </a:buClr>
              <a:defRPr/>
            </a:pPr>
            <a:r>
              <a:rPr lang="en-US" altLang="en-US" sz="1200" dirty="0">
                <a:latin typeface="Garamond" panose="02020404030301010803" pitchFamily="18" charset="0"/>
              </a:rPr>
              <a:t>Ability to go to court</a:t>
            </a:r>
          </a:p>
          <a:p>
            <a:pPr lvl="1">
              <a:spcBef>
                <a:spcPts val="900"/>
              </a:spcBef>
              <a:buClr>
                <a:schemeClr val="tx1"/>
              </a:buClr>
              <a:defRPr/>
            </a:pPr>
            <a:r>
              <a:rPr lang="en-US" altLang="en-US" sz="1600" dirty="0">
                <a:latin typeface="Garamond" panose="02020404030301010803" pitchFamily="18" charset="0"/>
              </a:rPr>
              <a:t>Also </a:t>
            </a:r>
            <a:r>
              <a:rPr lang="en-US" altLang="en-US" sz="1600" b="1" u="sng" dirty="0">
                <a:latin typeface="Garamond" panose="02020404030301010803" pitchFamily="18" charset="0"/>
              </a:rPr>
              <a:t>Trust Protector</a:t>
            </a:r>
            <a:r>
              <a:rPr lang="en-US" altLang="en-US" sz="1600" dirty="0">
                <a:latin typeface="Garamond" panose="02020404030301010803" pitchFamily="18" charset="0"/>
              </a:rPr>
              <a:t>: monitor and amend the trust if needed in event circumstances change</a:t>
            </a:r>
          </a:p>
          <a:p>
            <a:pPr lvl="2">
              <a:spcBef>
                <a:spcPts val="900"/>
              </a:spcBef>
              <a:buClr>
                <a:schemeClr val="tx1"/>
              </a:buClr>
              <a:defRPr/>
            </a:pPr>
            <a:r>
              <a:rPr lang="en-US" altLang="en-US" sz="1200" dirty="0">
                <a:latin typeface="Garamond" panose="02020404030301010803" pitchFamily="18" charset="0"/>
              </a:rPr>
              <a:t>May reform/modify to beneficiary trust in the future</a:t>
            </a:r>
          </a:p>
          <a:p>
            <a:pPr lvl="2">
              <a:spcBef>
                <a:spcPts val="900"/>
              </a:spcBef>
              <a:buClr>
                <a:schemeClr val="tx1"/>
              </a:buClr>
              <a:defRPr/>
            </a:pPr>
            <a:r>
              <a:rPr lang="en-US" altLang="en-US" sz="1200" dirty="0">
                <a:latin typeface="Garamond" panose="02020404030301010803" pitchFamily="18" charset="0"/>
              </a:rPr>
              <a:t>May combine Trust Enforcer and Trust Protector functions</a:t>
            </a:r>
            <a:endParaRPr lang="en-US" altLang="en-US" sz="200" b="1" u="sng" dirty="0">
              <a:latin typeface="Garamond" panose="02020404030301010803" pitchFamily="18" charset="0"/>
            </a:endParaRPr>
          </a:p>
          <a:p>
            <a:pPr>
              <a:spcBef>
                <a:spcPts val="900"/>
              </a:spcBef>
              <a:buClr>
                <a:schemeClr val="tx1"/>
              </a:buClr>
              <a:defRPr/>
            </a:pPr>
            <a:r>
              <a:rPr lang="en-US" altLang="en-US" sz="1800" b="1" u="sng" dirty="0">
                <a:latin typeface="Garamond" panose="02020404030301010803" pitchFamily="18" charset="0"/>
              </a:rPr>
              <a:t>Administrative trustee</a:t>
            </a:r>
            <a:r>
              <a:rPr lang="en-US" altLang="en-US" sz="1800" b="1" dirty="0">
                <a:latin typeface="Garamond" panose="02020404030301010803" pitchFamily="18" charset="0"/>
              </a:rPr>
              <a:t>:</a:t>
            </a:r>
            <a:r>
              <a:rPr lang="en-US" altLang="en-US" sz="1800" dirty="0">
                <a:latin typeface="Garamond" panose="02020404030301010803" pitchFamily="18" charset="0"/>
              </a:rPr>
              <a:t> purpose trust jurisdiction</a:t>
            </a:r>
            <a:endParaRPr lang="en-US" altLang="en-US" sz="1800" b="1" u="sng" dirty="0">
              <a:latin typeface="Garamond" panose="02020404030301010803" pitchFamily="18" charset="0"/>
            </a:endParaRPr>
          </a:p>
          <a:p>
            <a:pPr>
              <a:spcBef>
                <a:spcPts val="900"/>
              </a:spcBef>
              <a:buClr>
                <a:schemeClr val="tx1"/>
              </a:buClr>
              <a:defRPr/>
            </a:pPr>
            <a:r>
              <a:rPr lang="en-US" altLang="en-US" sz="1800" b="1" u="sng" dirty="0">
                <a:latin typeface="Garamond" panose="02020404030301010803" pitchFamily="18" charset="0"/>
              </a:rPr>
              <a:t>Dynasty Trusts</a:t>
            </a:r>
            <a:r>
              <a:rPr lang="en-US" altLang="en-US" sz="1800" b="1" dirty="0">
                <a:latin typeface="Garamond" panose="02020404030301010803" pitchFamily="18" charset="0"/>
              </a:rPr>
              <a:t>: </a:t>
            </a:r>
            <a:r>
              <a:rPr lang="en-US" altLang="en-US" sz="1800" dirty="0">
                <a:latin typeface="Garamond" panose="02020404030301010803" pitchFamily="18" charset="0"/>
              </a:rPr>
              <a:t>Long term or perpetual </a:t>
            </a:r>
          </a:p>
          <a:p>
            <a:pPr lvl="1">
              <a:spcBef>
                <a:spcPts val="900"/>
              </a:spcBef>
              <a:buClr>
                <a:schemeClr val="tx1"/>
              </a:buClr>
              <a:defRPr/>
            </a:pPr>
            <a:r>
              <a:rPr lang="en-US" altLang="en-US" sz="1600" b="1" u="sng" dirty="0">
                <a:latin typeface="Garamond" panose="02020404030301010803" pitchFamily="18" charset="0"/>
              </a:rPr>
              <a:t>Taxes</a:t>
            </a:r>
            <a:r>
              <a:rPr lang="en-US" altLang="en-US" sz="1600" b="1" dirty="0">
                <a:latin typeface="Garamond" panose="02020404030301010803" pitchFamily="18" charset="0"/>
              </a:rPr>
              <a:t>: </a:t>
            </a:r>
            <a:r>
              <a:rPr lang="en-US" altLang="en-US" sz="1600" dirty="0">
                <a:latin typeface="Garamond" panose="02020404030301010803" pitchFamily="18" charset="0"/>
              </a:rPr>
              <a:t>Typically excluded from estate as completed gift trusts (either grantor or non-grantor)</a:t>
            </a:r>
          </a:p>
          <a:p>
            <a:pPr lvl="2">
              <a:spcBef>
                <a:spcPts val="900"/>
              </a:spcBef>
              <a:buClr>
                <a:schemeClr val="tx1"/>
              </a:buClr>
              <a:buFont typeface="Wingdings" panose="05000000000000000000" pitchFamily="2" charset="2"/>
              <a:buChar char="Ø"/>
              <a:defRPr/>
            </a:pPr>
            <a:r>
              <a:rPr lang="en-US" altLang="en-US" sz="1200" dirty="0">
                <a:latin typeface="Garamond" panose="02020404030301010803" pitchFamily="18" charset="0"/>
              </a:rPr>
              <a:t>Also pour over revocable purpose trust with dynasty provisions</a:t>
            </a:r>
          </a:p>
          <a:p>
            <a:pPr>
              <a:spcBef>
                <a:spcPts val="600"/>
              </a:spcBef>
              <a:buClr>
                <a:schemeClr val="tx1"/>
              </a:buClr>
              <a:defRPr/>
            </a:pPr>
            <a:endParaRPr lang="en-US" altLang="en-US" sz="1800" dirty="0">
              <a:latin typeface="Garamond" panose="02020404030301010803" pitchFamily="18" charset="0"/>
            </a:endParaRPr>
          </a:p>
          <a:p>
            <a:pPr marL="0" indent="0">
              <a:spcBef>
                <a:spcPts val="400"/>
              </a:spcBef>
              <a:buClr>
                <a:schemeClr val="tx1"/>
              </a:buClr>
              <a:buFontTx/>
              <a:buNone/>
              <a:defRPr/>
            </a:pPr>
            <a:endParaRPr lang="en-US" altLang="en-US" sz="1100" dirty="0">
              <a:latin typeface="Garamond" panose="02020404030301010803" pitchFamily="18" charset="0"/>
            </a:endParaRPr>
          </a:p>
          <a:p>
            <a:pPr>
              <a:spcBef>
                <a:spcPts val="400"/>
              </a:spcBef>
              <a:buClr>
                <a:schemeClr val="tx1"/>
              </a:buClr>
              <a:defRPr/>
            </a:pPr>
            <a:endParaRPr lang="en-US" altLang="en-US" sz="1200" b="1" u="sng" dirty="0">
              <a:solidFill>
                <a:srgbClr val="0033CC"/>
              </a:solidFill>
              <a:latin typeface="Garamond" panose="02020404030301010803" pitchFamily="18" charset="0"/>
            </a:endParaRPr>
          </a:p>
          <a:p>
            <a:pPr>
              <a:spcBef>
                <a:spcPts val="800"/>
              </a:spcBef>
              <a:defRPr/>
            </a:pPr>
            <a:endParaRPr lang="en-US" altLang="en-US" sz="2000" dirty="0"/>
          </a:p>
        </p:txBody>
      </p:sp>
      <p:sp>
        <p:nvSpPr>
          <p:cNvPr id="59395" name="TextBox 4">
            <a:extLst>
              <a:ext uri="{FF2B5EF4-FFF2-40B4-BE49-F238E27FC236}">
                <a16:creationId xmlns:a16="http://schemas.microsoft.com/office/drawing/2014/main" id="{D62BEED5-3160-4FA4-8454-5AD5F97C8BF4}"/>
              </a:ext>
            </a:extLst>
          </p:cNvPr>
          <p:cNvSpPr txBox="1">
            <a:spLocks noChangeArrowheads="1"/>
          </p:cNvSpPr>
          <p:nvPr/>
        </p:nvSpPr>
        <p:spPr bwMode="auto">
          <a:xfrm>
            <a:off x="303213" y="6400800"/>
            <a:ext cx="8699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dirty="0">
                <a:latin typeface="Garamond" panose="02020404030301010803" pitchFamily="18" charset="0"/>
              </a:rPr>
              <a:t>Please see:</a:t>
            </a:r>
            <a:r>
              <a:rPr lang="en-US" altLang="en-US" sz="1200" dirty="0">
                <a:latin typeface="Garamond" panose="02020404030301010803" pitchFamily="18" charset="0"/>
              </a:rPr>
              <a:t> Al W. King, III “Trusts without Beneficiaries – What is the Purpose?” </a:t>
            </a:r>
            <a:r>
              <a:rPr lang="en-US" altLang="en-US" sz="1200" i="1" dirty="0">
                <a:latin typeface="Garamond" panose="02020404030301010803" pitchFamily="18" charset="0"/>
              </a:rPr>
              <a:t>Trusts &amp; Estates </a:t>
            </a:r>
            <a:r>
              <a:rPr lang="en-US" altLang="en-US" sz="1200" dirty="0">
                <a:latin typeface="Garamond" panose="02020404030301010803" pitchFamily="18" charset="0"/>
              </a:rPr>
              <a:t>magazine, Feb 2015</a:t>
            </a:r>
          </a:p>
          <a:p>
            <a:pPr eaLnBrk="1" hangingPunct="1">
              <a:spcBef>
                <a:spcPct val="0"/>
              </a:spcBef>
              <a:buFontTx/>
              <a:buNone/>
            </a:pPr>
            <a:r>
              <a:rPr lang="en-US" altLang="en-US" sz="1100" dirty="0">
                <a:latin typeface="Garamond" panose="02020404030301010803" pitchFamily="18" charset="0"/>
              </a:rPr>
              <a:t>	</a:t>
            </a:r>
          </a:p>
          <a:p>
            <a:pPr eaLnBrk="1" hangingPunct="1">
              <a:spcBef>
                <a:spcPct val="0"/>
              </a:spcBef>
              <a:buFontTx/>
              <a:buNone/>
            </a:pPr>
            <a:endParaRPr lang="en-US" altLang="en-US" sz="1600" dirty="0"/>
          </a:p>
        </p:txBody>
      </p:sp>
      <p:sp>
        <p:nvSpPr>
          <p:cNvPr id="59396" name="Title 1">
            <a:extLst>
              <a:ext uri="{FF2B5EF4-FFF2-40B4-BE49-F238E27FC236}">
                <a16:creationId xmlns:a16="http://schemas.microsoft.com/office/drawing/2014/main" id="{C9EF9DB2-F99B-406C-8FCB-85FDC416704B}"/>
              </a:ext>
            </a:extLst>
          </p:cNvPr>
          <p:cNvSpPr>
            <a:spLocks noGrp="1" noChangeArrowheads="1"/>
          </p:cNvSpPr>
          <p:nvPr>
            <p:ph type="title"/>
          </p:nvPr>
        </p:nvSpPr>
        <p:spPr>
          <a:xfrm>
            <a:off x="2068513" y="268287"/>
            <a:ext cx="6934200" cy="1265238"/>
          </a:xfrm>
        </p:spPr>
        <p:txBody>
          <a:bodyPr/>
          <a:lstStyle/>
          <a:p>
            <a:r>
              <a:rPr lang="en-US" altLang="en-US" sz="2800" b="1" dirty="0">
                <a:solidFill>
                  <a:schemeClr val="tx1"/>
                </a:solidFill>
                <a:latin typeface="Garamond" panose="02020404030301010803" pitchFamily="18" charset="0"/>
              </a:rPr>
              <a:t>Protecting Family Heirlooms </a:t>
            </a:r>
            <a:br>
              <a:rPr lang="en-US" altLang="en-US" sz="2800" b="1" dirty="0">
                <a:solidFill>
                  <a:schemeClr val="tx1"/>
                </a:solidFill>
                <a:latin typeface="Garamond" panose="02020404030301010803" pitchFamily="18" charset="0"/>
              </a:rPr>
            </a:br>
            <a:r>
              <a:rPr lang="en-US" altLang="en-US" sz="2800" b="1" dirty="0">
                <a:solidFill>
                  <a:schemeClr val="tx1"/>
                </a:solidFill>
                <a:latin typeface="Garamond" panose="02020404030301010803" pitchFamily="18" charset="0"/>
              </a:rPr>
              <a:t>[and] Pets – Purpose Trust: </a:t>
            </a:r>
            <a:br>
              <a:rPr lang="en-US" altLang="en-US" sz="2800" b="1" dirty="0">
                <a:solidFill>
                  <a:schemeClr val="tx1"/>
                </a:solidFill>
                <a:latin typeface="Garamond" panose="02020404030301010803" pitchFamily="18" charset="0"/>
              </a:rPr>
            </a:br>
            <a:endParaRPr lang="en-US" altLang="en-US" sz="2000" i="1" dirty="0">
              <a:solidFill>
                <a:schemeClr val="tx1"/>
              </a:solidFill>
              <a:latin typeface="Garamond" panose="02020404030301010803" pitchFamily="18" charset="0"/>
            </a:endParaRPr>
          </a:p>
        </p:txBody>
      </p:sp>
      <p:sp>
        <p:nvSpPr>
          <p:cNvPr id="2" name="Slide Number Placeholder 1">
            <a:extLst>
              <a:ext uri="{FF2B5EF4-FFF2-40B4-BE49-F238E27FC236}">
                <a16:creationId xmlns:a16="http://schemas.microsoft.com/office/drawing/2014/main" id="{09BB419D-4871-4758-9AF8-F5D348E4E9C4}"/>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44</a:t>
            </a:fld>
            <a:endParaRPr lang="en-US" dirty="0"/>
          </a:p>
        </p:txBody>
      </p:sp>
    </p:spTree>
    <p:extLst>
      <p:ext uri="{BB962C8B-B14F-4D97-AF65-F5344CB8AC3E}">
        <p14:creationId xmlns:p14="http://schemas.microsoft.com/office/powerpoint/2010/main" val="1525255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a:extLst>
              <a:ext uri="{FF2B5EF4-FFF2-40B4-BE49-F238E27FC236}">
                <a16:creationId xmlns:a16="http://schemas.microsoft.com/office/drawing/2014/main" id="{D13CCE5C-BF93-4E51-9939-4DB5FED6E642}"/>
              </a:ext>
            </a:extLst>
          </p:cNvPr>
          <p:cNvSpPr>
            <a:spLocks noGrp="1" noChangeArrowheads="1"/>
          </p:cNvSpPr>
          <p:nvPr>
            <p:ph idx="1"/>
          </p:nvPr>
        </p:nvSpPr>
        <p:spPr>
          <a:xfrm>
            <a:off x="193675" y="1524000"/>
            <a:ext cx="8915400" cy="4800600"/>
          </a:xfrm>
        </p:spPr>
        <p:txBody>
          <a:bodyPr/>
          <a:lstStyle/>
          <a:p>
            <a:pPr>
              <a:spcBef>
                <a:spcPts val="600"/>
              </a:spcBef>
              <a:buClr>
                <a:schemeClr val="tx1"/>
              </a:buClr>
            </a:pPr>
            <a:r>
              <a:rPr lang="en-US" altLang="en-US" sz="1800" b="1" u="sng" dirty="0">
                <a:latin typeface="Garamond" panose="02020404030301010803" pitchFamily="18" charset="0"/>
              </a:rPr>
              <a:t>Examples</a:t>
            </a:r>
            <a:r>
              <a:rPr lang="en-US" altLang="en-US" sz="1800" dirty="0">
                <a:latin typeface="Garamond" panose="02020404030301010803" pitchFamily="18" charset="0"/>
              </a:rPr>
              <a:t>: </a:t>
            </a:r>
          </a:p>
          <a:p>
            <a:pPr lvl="1">
              <a:spcBef>
                <a:spcPts val="600"/>
              </a:spcBef>
              <a:buClr>
                <a:schemeClr val="tx1"/>
              </a:buClr>
            </a:pPr>
            <a:r>
              <a:rPr lang="en-US" altLang="en-US" sz="1400" b="1" u="sng" dirty="0">
                <a:latin typeface="Garamond" panose="02020404030301010803" pitchFamily="18" charset="0"/>
              </a:rPr>
              <a:t>Pet care</a:t>
            </a:r>
            <a:r>
              <a:rPr lang="en-US" altLang="en-US" sz="1400" dirty="0">
                <a:latin typeface="Garamond" panose="02020404030301010803" pitchFamily="18" charset="0"/>
              </a:rPr>
              <a:t> (i.e., dogs, cats, horses, birds, tortoises, snakes, etc.)  </a:t>
            </a:r>
          </a:p>
          <a:p>
            <a:pPr lvl="2">
              <a:spcBef>
                <a:spcPts val="600"/>
              </a:spcBef>
              <a:buClr>
                <a:schemeClr val="tx1"/>
              </a:buClr>
            </a:pPr>
            <a:r>
              <a:rPr lang="en-US" altLang="en-US" sz="1200" dirty="0">
                <a:latin typeface="Garamond" panose="02020404030301010803" pitchFamily="18" charset="0"/>
              </a:rPr>
              <a:t>Including offspring</a:t>
            </a:r>
          </a:p>
          <a:p>
            <a:pPr lvl="2">
              <a:spcBef>
                <a:spcPts val="600"/>
              </a:spcBef>
              <a:buClr>
                <a:schemeClr val="tx1"/>
              </a:buClr>
            </a:pPr>
            <a:r>
              <a:rPr lang="en-US" altLang="en-US" sz="1200" dirty="0">
                <a:latin typeface="Garamond" panose="02020404030301010803" pitchFamily="18" charset="0"/>
              </a:rPr>
              <a:t>Charitable gift over when pet dies</a:t>
            </a:r>
          </a:p>
          <a:p>
            <a:pPr lvl="1">
              <a:spcBef>
                <a:spcPts val="600"/>
              </a:spcBef>
              <a:buClr>
                <a:schemeClr val="tx1"/>
              </a:buClr>
            </a:pPr>
            <a:r>
              <a:rPr lang="en-US" altLang="en-US" sz="1400" dirty="0">
                <a:latin typeface="Garamond" panose="02020404030301010803" pitchFamily="18" charset="0"/>
              </a:rPr>
              <a:t>Maintenance of </a:t>
            </a:r>
            <a:r>
              <a:rPr lang="en-US" altLang="en-US" sz="1400" b="1" u="sng" dirty="0">
                <a:latin typeface="Garamond" panose="02020404030301010803" pitchFamily="18" charset="0"/>
              </a:rPr>
              <a:t>grave sites </a:t>
            </a:r>
            <a:r>
              <a:rPr lang="en-US" altLang="en-US" sz="1400" dirty="0">
                <a:latin typeface="Garamond" panose="02020404030301010803" pitchFamily="18" charset="0"/>
              </a:rPr>
              <a:t>(honorary)</a:t>
            </a:r>
          </a:p>
          <a:p>
            <a:pPr lvl="2">
              <a:spcBef>
                <a:spcPts val="600"/>
              </a:spcBef>
              <a:buClr>
                <a:schemeClr val="tx1"/>
              </a:buClr>
            </a:pPr>
            <a:r>
              <a:rPr lang="en-US" altLang="en-US" sz="1200" dirty="0">
                <a:latin typeface="Garamond" panose="02020404030301010803" pitchFamily="18" charset="0"/>
              </a:rPr>
              <a:t>Also supporting religious ceremonies (anniversaries, etc.) – Charitable donations </a:t>
            </a:r>
          </a:p>
          <a:p>
            <a:pPr lvl="1">
              <a:spcBef>
                <a:spcPts val="600"/>
              </a:spcBef>
              <a:buClr>
                <a:schemeClr val="tx1"/>
              </a:buClr>
            </a:pPr>
            <a:r>
              <a:rPr lang="en-US" altLang="en-US" sz="1400" dirty="0">
                <a:latin typeface="Garamond" panose="02020404030301010803" pitchFamily="18" charset="0"/>
              </a:rPr>
              <a:t>Maintenance of </a:t>
            </a:r>
            <a:r>
              <a:rPr lang="en-US" altLang="en-US" sz="1400" b="1" u="sng" dirty="0">
                <a:latin typeface="Garamond" panose="02020404030301010803" pitchFamily="18" charset="0"/>
              </a:rPr>
              <a:t>family property</a:t>
            </a:r>
            <a:r>
              <a:rPr lang="en-US" altLang="en-US" sz="1400" b="1" dirty="0">
                <a:latin typeface="Garamond" panose="02020404030301010803" pitchFamily="18" charset="0"/>
              </a:rPr>
              <a:t> </a:t>
            </a:r>
            <a:r>
              <a:rPr lang="en-US" altLang="en-US" sz="1400" dirty="0">
                <a:latin typeface="Garamond" panose="02020404030301010803" pitchFamily="18" charset="0"/>
              </a:rPr>
              <a:t>(i.e., antiques, cars, jewelry, memorabilia, etc.)</a:t>
            </a:r>
          </a:p>
          <a:p>
            <a:pPr lvl="1">
              <a:spcBef>
                <a:spcPts val="600"/>
              </a:spcBef>
              <a:buClr>
                <a:schemeClr val="tx1"/>
              </a:buClr>
            </a:pPr>
            <a:r>
              <a:rPr lang="en-US" altLang="en-US" sz="1400" dirty="0">
                <a:latin typeface="Garamond" panose="02020404030301010803" pitchFamily="18" charset="0"/>
              </a:rPr>
              <a:t>Maintenance of an </a:t>
            </a:r>
            <a:r>
              <a:rPr lang="en-US" altLang="en-US" sz="1400" b="1" u="sng" dirty="0">
                <a:latin typeface="Garamond" panose="02020404030301010803" pitchFamily="18" charset="0"/>
              </a:rPr>
              <a:t>art collection</a:t>
            </a:r>
          </a:p>
          <a:p>
            <a:pPr lvl="1">
              <a:spcBef>
                <a:spcPts val="600"/>
              </a:spcBef>
              <a:buClr>
                <a:schemeClr val="tx1"/>
              </a:buClr>
            </a:pPr>
            <a:r>
              <a:rPr lang="en-US" altLang="en-US" sz="1400" dirty="0">
                <a:latin typeface="Garamond" panose="02020404030301010803" pitchFamily="18" charset="0"/>
              </a:rPr>
              <a:t>Maintain </a:t>
            </a:r>
            <a:r>
              <a:rPr lang="en-US" altLang="en-US" sz="1400" b="1" u="sng" dirty="0">
                <a:latin typeface="Garamond" panose="02020404030301010803" pitchFamily="18" charset="0"/>
              </a:rPr>
              <a:t>family homes</a:t>
            </a:r>
            <a:r>
              <a:rPr lang="en-US" altLang="en-US" sz="1400" b="1" dirty="0">
                <a:latin typeface="Garamond" panose="02020404030301010803" pitchFamily="18" charset="0"/>
              </a:rPr>
              <a:t> </a:t>
            </a:r>
            <a:r>
              <a:rPr lang="en-US" altLang="en-US" sz="1400" dirty="0">
                <a:latin typeface="Garamond" panose="02020404030301010803" pitchFamily="18" charset="0"/>
              </a:rPr>
              <a:t>(residence and vacation)</a:t>
            </a:r>
          </a:p>
          <a:p>
            <a:pPr lvl="1">
              <a:spcBef>
                <a:spcPts val="600"/>
              </a:spcBef>
              <a:buClr>
                <a:schemeClr val="tx1"/>
              </a:buClr>
            </a:pPr>
            <a:r>
              <a:rPr lang="en-US" altLang="en-US" sz="1400" dirty="0">
                <a:latin typeface="Garamond" panose="02020404030301010803" pitchFamily="18" charset="0"/>
              </a:rPr>
              <a:t>Long term maintenance of </a:t>
            </a:r>
            <a:r>
              <a:rPr lang="en-US" altLang="en-US" sz="1400" b="1" u="sng" dirty="0">
                <a:latin typeface="Garamond" panose="02020404030301010803" pitchFamily="18" charset="0"/>
              </a:rPr>
              <a:t>building</a:t>
            </a:r>
            <a:r>
              <a:rPr lang="en-US" altLang="en-US" sz="1400" dirty="0">
                <a:latin typeface="Garamond" panose="02020404030301010803" pitchFamily="18" charset="0"/>
              </a:rPr>
              <a:t>, </a:t>
            </a:r>
            <a:r>
              <a:rPr lang="en-US" altLang="en-US" sz="1400" b="1" u="sng" dirty="0">
                <a:latin typeface="Garamond" panose="02020404030301010803" pitchFamily="18" charset="0"/>
              </a:rPr>
              <a:t>property</a:t>
            </a:r>
            <a:r>
              <a:rPr lang="en-US" altLang="en-US" sz="1400" dirty="0">
                <a:latin typeface="Garamond" panose="02020404030301010803" pitchFamily="18" charset="0"/>
              </a:rPr>
              <a:t> or </a:t>
            </a:r>
            <a:r>
              <a:rPr lang="en-US" altLang="en-US" sz="1400" b="1" u="sng" dirty="0">
                <a:latin typeface="Garamond" panose="02020404030301010803" pitchFamily="18" charset="0"/>
              </a:rPr>
              <a:t>land</a:t>
            </a:r>
          </a:p>
          <a:p>
            <a:pPr lvl="1">
              <a:spcBef>
                <a:spcPts val="600"/>
              </a:spcBef>
              <a:buClr>
                <a:schemeClr val="tx1"/>
              </a:buClr>
            </a:pPr>
            <a:r>
              <a:rPr lang="en-US" altLang="en-US" sz="1400" dirty="0">
                <a:latin typeface="Garamond" panose="02020404030301010803" pitchFamily="18" charset="0"/>
              </a:rPr>
              <a:t>Maintain </a:t>
            </a:r>
            <a:r>
              <a:rPr lang="en-US" altLang="en-US" sz="1400" b="1" u="sng" dirty="0">
                <a:latin typeface="Garamond" panose="02020404030301010803" pitchFamily="18" charset="0"/>
              </a:rPr>
              <a:t>business interests</a:t>
            </a:r>
          </a:p>
          <a:p>
            <a:pPr lvl="1">
              <a:spcBef>
                <a:spcPts val="600"/>
              </a:spcBef>
              <a:buClr>
                <a:schemeClr val="tx1"/>
              </a:buClr>
            </a:pPr>
            <a:r>
              <a:rPr lang="en-US" altLang="en-US" sz="1400" b="1" u="sng" dirty="0">
                <a:latin typeface="Garamond" panose="02020404030301010803" pitchFamily="18" charset="0"/>
              </a:rPr>
              <a:t>Royalties </a:t>
            </a:r>
          </a:p>
          <a:p>
            <a:pPr lvl="1">
              <a:spcBef>
                <a:spcPts val="600"/>
              </a:spcBef>
              <a:buClr>
                <a:schemeClr val="tx1"/>
              </a:buClr>
            </a:pPr>
            <a:r>
              <a:rPr lang="en-US" altLang="en-US" sz="1400" b="1" u="sng" dirty="0">
                <a:latin typeface="Garamond" panose="02020404030301010803" pitchFamily="18" charset="0"/>
              </a:rPr>
              <a:t>Digital assets</a:t>
            </a:r>
          </a:p>
          <a:p>
            <a:pPr lvl="1">
              <a:spcBef>
                <a:spcPts val="600"/>
              </a:spcBef>
              <a:buClr>
                <a:schemeClr val="tx1"/>
              </a:buClr>
            </a:pPr>
            <a:r>
              <a:rPr lang="en-US" altLang="en-US" sz="1400" dirty="0">
                <a:latin typeface="Garamond" panose="02020404030301010803" pitchFamily="18" charset="0"/>
              </a:rPr>
              <a:t>Provide for </a:t>
            </a:r>
            <a:r>
              <a:rPr lang="en-US" altLang="en-US" sz="1400" b="1" u="sng" dirty="0">
                <a:latin typeface="Garamond" panose="02020404030301010803" pitchFamily="18" charset="0"/>
              </a:rPr>
              <a:t>philanthropic purpose</a:t>
            </a:r>
            <a:r>
              <a:rPr lang="en-US" altLang="en-US" sz="1400" dirty="0">
                <a:latin typeface="Garamond" panose="02020404030301010803" pitchFamily="18" charset="0"/>
              </a:rPr>
              <a:t> </a:t>
            </a:r>
            <a:r>
              <a:rPr lang="en-US" altLang="en-US" sz="1400" b="1" u="sng" dirty="0">
                <a:latin typeface="Garamond" panose="02020404030301010803" pitchFamily="18" charset="0"/>
              </a:rPr>
              <a:t>not qualifying</a:t>
            </a:r>
            <a:r>
              <a:rPr lang="en-US" altLang="en-US" sz="1400" b="1" dirty="0">
                <a:latin typeface="Garamond" panose="02020404030301010803" pitchFamily="18" charset="0"/>
              </a:rPr>
              <a:t> </a:t>
            </a:r>
            <a:r>
              <a:rPr lang="en-US" altLang="en-US" sz="1400" dirty="0">
                <a:latin typeface="Garamond" panose="02020404030301010803" pitchFamily="18" charset="0"/>
              </a:rPr>
              <a:t>for a </a:t>
            </a:r>
            <a:r>
              <a:rPr lang="en-US" altLang="en-US" sz="1400" b="1" u="sng" dirty="0">
                <a:latin typeface="Garamond" panose="02020404030301010803" pitchFamily="18" charset="0"/>
              </a:rPr>
              <a:t>charitable deduction</a:t>
            </a:r>
          </a:p>
          <a:p>
            <a:pPr>
              <a:spcBef>
                <a:spcPts val="600"/>
              </a:spcBef>
              <a:buClr>
                <a:schemeClr val="tx1"/>
              </a:buClr>
            </a:pPr>
            <a:r>
              <a:rPr lang="en-US" altLang="en-US" sz="1800" b="1" u="sng" dirty="0">
                <a:latin typeface="Garamond" panose="02020404030301010803" pitchFamily="18" charset="0"/>
              </a:rPr>
              <a:t>Assets</a:t>
            </a:r>
            <a:r>
              <a:rPr lang="en-US" altLang="en-US" sz="1800" dirty="0">
                <a:latin typeface="Garamond" panose="02020404030301010803" pitchFamily="18" charset="0"/>
              </a:rPr>
              <a:t> in purpose trust are </a:t>
            </a:r>
            <a:r>
              <a:rPr lang="en-US" altLang="en-US" sz="1800" b="1" u="sng" dirty="0">
                <a:latin typeface="Garamond" panose="02020404030301010803" pitchFamily="18" charset="0"/>
              </a:rPr>
              <a:t>generally sold</a:t>
            </a:r>
            <a:r>
              <a:rPr lang="en-US" altLang="en-US" sz="1800" dirty="0">
                <a:latin typeface="Garamond" panose="02020404030301010803" pitchFamily="18" charset="0"/>
              </a:rPr>
              <a:t> </a:t>
            </a:r>
            <a:r>
              <a:rPr lang="en-US" altLang="en-US" sz="1800" b="1" u="sng" dirty="0">
                <a:latin typeface="Garamond" panose="02020404030301010803" pitchFamily="18" charset="0"/>
              </a:rPr>
              <a:t>after purpose ended </a:t>
            </a:r>
          </a:p>
          <a:p>
            <a:pPr lvl="1">
              <a:spcBef>
                <a:spcPts val="600"/>
              </a:spcBef>
              <a:buClr>
                <a:schemeClr val="tx1"/>
              </a:buClr>
            </a:pPr>
            <a:r>
              <a:rPr lang="en-US" altLang="en-US" sz="1400" dirty="0">
                <a:latin typeface="Garamond" panose="02020404030301010803" pitchFamily="18" charset="0"/>
              </a:rPr>
              <a:t>Convert to beneficiary trust [and/or]</a:t>
            </a:r>
          </a:p>
          <a:p>
            <a:pPr lvl="1">
              <a:spcBef>
                <a:spcPts val="600"/>
              </a:spcBef>
              <a:buClr>
                <a:schemeClr val="tx1"/>
              </a:buClr>
            </a:pPr>
            <a:r>
              <a:rPr lang="en-US" altLang="en-US" sz="1400" dirty="0">
                <a:latin typeface="Garamond" panose="02020404030301010803" pitchFamily="18" charset="0"/>
              </a:rPr>
              <a:t>Charitable gift over </a:t>
            </a:r>
          </a:p>
          <a:p>
            <a:pPr>
              <a:spcBef>
                <a:spcPts val="500"/>
              </a:spcBef>
              <a:buClr>
                <a:schemeClr val="tx1"/>
              </a:buClr>
            </a:pPr>
            <a:endParaRPr lang="en-US" altLang="en-US" sz="500" b="1" u="sng" dirty="0">
              <a:latin typeface="Garamond" panose="02020404030301010803" pitchFamily="18" charset="0"/>
            </a:endParaRPr>
          </a:p>
          <a:p>
            <a:pPr>
              <a:spcBef>
                <a:spcPts val="400"/>
              </a:spcBef>
              <a:buClr>
                <a:schemeClr val="tx1"/>
              </a:buClr>
            </a:pPr>
            <a:endParaRPr lang="en-US" altLang="en-US" sz="1400" b="1" u="sng" dirty="0">
              <a:solidFill>
                <a:srgbClr val="0033CC"/>
              </a:solidFill>
              <a:latin typeface="Garamond" panose="02020404030301010803" pitchFamily="18" charset="0"/>
            </a:endParaRPr>
          </a:p>
          <a:p>
            <a:pPr>
              <a:spcBef>
                <a:spcPts val="800"/>
              </a:spcBef>
            </a:pPr>
            <a:endParaRPr lang="en-US" altLang="en-US" sz="2200" dirty="0"/>
          </a:p>
        </p:txBody>
      </p:sp>
      <p:sp>
        <p:nvSpPr>
          <p:cNvPr id="2" name="Slide Number Placeholder 1">
            <a:extLst>
              <a:ext uri="{FF2B5EF4-FFF2-40B4-BE49-F238E27FC236}">
                <a16:creationId xmlns:a16="http://schemas.microsoft.com/office/drawing/2014/main" id="{05F04504-6516-45CE-A40C-8D5CCDC1B790}"/>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45</a:t>
            </a:fld>
            <a:endParaRPr lang="en-US" dirty="0"/>
          </a:p>
        </p:txBody>
      </p:sp>
      <p:sp>
        <p:nvSpPr>
          <p:cNvPr id="6" name="Title 1">
            <a:extLst>
              <a:ext uri="{FF2B5EF4-FFF2-40B4-BE49-F238E27FC236}">
                <a16:creationId xmlns:a16="http://schemas.microsoft.com/office/drawing/2014/main" id="{55E38FF3-2B0A-4BC3-8B9C-4C15D69920B0}"/>
              </a:ext>
            </a:extLst>
          </p:cNvPr>
          <p:cNvSpPr>
            <a:spLocks noGrp="1" noChangeArrowheads="1"/>
          </p:cNvSpPr>
          <p:nvPr>
            <p:ph type="title"/>
          </p:nvPr>
        </p:nvSpPr>
        <p:spPr>
          <a:xfrm>
            <a:off x="2068513" y="268287"/>
            <a:ext cx="6934200" cy="1265238"/>
          </a:xfrm>
        </p:spPr>
        <p:txBody>
          <a:bodyPr/>
          <a:lstStyle/>
          <a:p>
            <a:r>
              <a:rPr lang="en-US" altLang="en-US" sz="2800" b="1" dirty="0">
                <a:solidFill>
                  <a:schemeClr val="tx1"/>
                </a:solidFill>
                <a:latin typeface="Garamond" panose="02020404030301010803" pitchFamily="18" charset="0"/>
              </a:rPr>
              <a:t>Protecting Family Heirlooms </a:t>
            </a:r>
            <a:br>
              <a:rPr lang="en-US" altLang="en-US" sz="2800" b="1" dirty="0">
                <a:solidFill>
                  <a:schemeClr val="tx1"/>
                </a:solidFill>
                <a:latin typeface="Garamond" panose="02020404030301010803" pitchFamily="18" charset="0"/>
              </a:rPr>
            </a:br>
            <a:r>
              <a:rPr lang="en-US" altLang="en-US" sz="2800" b="1" dirty="0">
                <a:solidFill>
                  <a:schemeClr val="tx1"/>
                </a:solidFill>
                <a:latin typeface="Garamond" panose="02020404030301010803" pitchFamily="18" charset="0"/>
              </a:rPr>
              <a:t>[and] Pets – Purpose Trust (cont’d): </a:t>
            </a:r>
            <a:br>
              <a:rPr lang="en-US" altLang="en-US" sz="2800" b="1" dirty="0">
                <a:solidFill>
                  <a:schemeClr val="tx1"/>
                </a:solidFill>
                <a:latin typeface="Garamond" panose="02020404030301010803" pitchFamily="18" charset="0"/>
              </a:rPr>
            </a:br>
            <a:endParaRPr lang="en-US" altLang="en-US" sz="2000" i="1" dirty="0">
              <a:solidFill>
                <a:schemeClr val="tx1"/>
              </a:solidFill>
              <a:latin typeface="Garamond" panose="02020404030301010803" pitchFamily="18" charset="0"/>
            </a:endParaRPr>
          </a:p>
        </p:txBody>
      </p:sp>
    </p:spTree>
    <p:extLst>
      <p:ext uri="{BB962C8B-B14F-4D97-AF65-F5344CB8AC3E}">
        <p14:creationId xmlns:p14="http://schemas.microsoft.com/office/powerpoint/2010/main" val="16654176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a:extLst>
              <a:ext uri="{FF2B5EF4-FFF2-40B4-BE49-F238E27FC236}">
                <a16:creationId xmlns:a16="http://schemas.microsoft.com/office/drawing/2014/main" id="{F3408FAE-4EB4-4574-8ACF-398466390C32}"/>
              </a:ext>
            </a:extLst>
          </p:cNvPr>
          <p:cNvSpPr>
            <a:spLocks noGrp="1"/>
          </p:cNvSpPr>
          <p:nvPr>
            <p:ph idx="1"/>
          </p:nvPr>
        </p:nvSpPr>
        <p:spPr>
          <a:xfrm>
            <a:off x="152400" y="1600200"/>
            <a:ext cx="8839200" cy="4724400"/>
          </a:xfrm>
        </p:spPr>
        <p:txBody>
          <a:bodyPr/>
          <a:lstStyle/>
          <a:p>
            <a:pPr>
              <a:spcBef>
                <a:spcPts val="1000"/>
              </a:spcBef>
              <a:buClr>
                <a:schemeClr val="tx1"/>
              </a:buClr>
              <a:defRPr/>
            </a:pPr>
            <a:r>
              <a:rPr lang="en-US" altLang="en-US" sz="2400" b="1" u="sng" dirty="0">
                <a:latin typeface="Garamond" panose="02020404030301010803" pitchFamily="18" charset="0"/>
              </a:rPr>
              <a:t>Directed Trust</a:t>
            </a:r>
          </a:p>
          <a:p>
            <a:pPr lvl="1">
              <a:spcBef>
                <a:spcPts val="1000"/>
              </a:spcBef>
              <a:buClr>
                <a:schemeClr val="tx1"/>
              </a:buClr>
              <a:defRPr/>
            </a:pPr>
            <a:r>
              <a:rPr lang="en-US" altLang="en-US" sz="2000" dirty="0">
                <a:latin typeface="Garamond" panose="02020404030301010803" pitchFamily="18" charset="0"/>
              </a:rPr>
              <a:t>Distribution and investment committees</a:t>
            </a:r>
          </a:p>
          <a:p>
            <a:pPr lvl="1">
              <a:spcBef>
                <a:spcPts val="1000"/>
              </a:spcBef>
              <a:buClr>
                <a:schemeClr val="tx1"/>
              </a:buClr>
              <a:defRPr/>
            </a:pPr>
            <a:r>
              <a:rPr lang="en-US" altLang="en-US" sz="2000" dirty="0">
                <a:latin typeface="Garamond" panose="02020404030301010803" pitchFamily="18" charset="0"/>
              </a:rPr>
              <a:t>Promoting family values</a:t>
            </a:r>
          </a:p>
          <a:p>
            <a:pPr>
              <a:spcBef>
                <a:spcPts val="1000"/>
              </a:spcBef>
              <a:buClr>
                <a:schemeClr val="tx1"/>
              </a:buClr>
              <a:defRPr/>
            </a:pPr>
            <a:r>
              <a:rPr lang="en-US" altLang="en-US" sz="2400" b="1" u="sng" dirty="0">
                <a:latin typeface="Garamond" panose="02020404030301010803" pitchFamily="18" charset="0"/>
              </a:rPr>
              <a:t>Special Purpose Entity</a:t>
            </a:r>
            <a:r>
              <a:rPr lang="en-US" altLang="en-US" sz="2400" dirty="0">
                <a:latin typeface="Garamond" panose="02020404030301010803" pitchFamily="18" charset="0"/>
              </a:rPr>
              <a:t> Combined with a Directed Trust</a:t>
            </a:r>
          </a:p>
          <a:p>
            <a:pPr lvl="1">
              <a:spcBef>
                <a:spcPts val="1000"/>
              </a:spcBef>
              <a:buClr>
                <a:schemeClr val="tx1"/>
              </a:buClr>
              <a:defRPr/>
            </a:pPr>
            <a:r>
              <a:rPr lang="en-US" altLang="en-US" sz="2000" dirty="0">
                <a:latin typeface="Garamond" panose="02020404030301010803" pitchFamily="18" charset="0"/>
              </a:rPr>
              <a:t>See Appendix A</a:t>
            </a:r>
          </a:p>
          <a:p>
            <a:pPr>
              <a:spcBef>
                <a:spcPts val="1000"/>
              </a:spcBef>
              <a:buClr>
                <a:schemeClr val="tx1"/>
              </a:buClr>
              <a:defRPr/>
            </a:pPr>
            <a:r>
              <a:rPr lang="en-US" altLang="en-US" sz="2400" b="1" u="sng" dirty="0">
                <a:latin typeface="Garamond" panose="02020404030301010803" pitchFamily="18" charset="0"/>
              </a:rPr>
              <a:t>Trust Protector Company </a:t>
            </a:r>
            <a:r>
              <a:rPr lang="en-US" altLang="en-US" sz="2400" dirty="0">
                <a:latin typeface="Garamond" panose="02020404030301010803" pitchFamily="18" charset="0"/>
              </a:rPr>
              <a:t>Combined with a Directed Trust</a:t>
            </a:r>
          </a:p>
          <a:p>
            <a:pPr lvl="1">
              <a:spcBef>
                <a:spcPts val="1000"/>
              </a:spcBef>
              <a:buClr>
                <a:schemeClr val="tx1"/>
              </a:buClr>
              <a:defRPr/>
            </a:pPr>
            <a:r>
              <a:rPr lang="en-US" altLang="en-US" sz="2000" dirty="0">
                <a:latin typeface="Garamond" panose="02020404030301010803" pitchFamily="18" charset="0"/>
              </a:rPr>
              <a:t>See Appendix B</a:t>
            </a:r>
          </a:p>
          <a:p>
            <a:pPr>
              <a:spcBef>
                <a:spcPts val="1000"/>
              </a:spcBef>
              <a:buClr>
                <a:schemeClr val="tx1"/>
              </a:buClr>
              <a:defRPr/>
            </a:pPr>
            <a:r>
              <a:rPr lang="en-US" altLang="en-US" sz="2400" b="1" u="sng" dirty="0">
                <a:latin typeface="Garamond" panose="02020404030301010803" pitchFamily="18" charset="0"/>
              </a:rPr>
              <a:t>Private Family Trust Company</a:t>
            </a:r>
            <a:r>
              <a:rPr lang="en-US" altLang="en-US" sz="2400" b="1" dirty="0">
                <a:latin typeface="Garamond" panose="02020404030301010803" pitchFamily="18" charset="0"/>
              </a:rPr>
              <a:t> </a:t>
            </a:r>
            <a:r>
              <a:rPr lang="en-US" altLang="en-US" sz="2400" dirty="0">
                <a:latin typeface="Garamond" panose="02020404030301010803" pitchFamily="18" charset="0"/>
              </a:rPr>
              <a:t>– See Appendix C</a:t>
            </a:r>
          </a:p>
          <a:p>
            <a:pPr lvl="1">
              <a:spcBef>
                <a:spcPts val="1000"/>
              </a:spcBef>
              <a:buClr>
                <a:schemeClr val="tx1"/>
              </a:buClr>
              <a:defRPr/>
            </a:pPr>
            <a:r>
              <a:rPr lang="en-US" altLang="en-US" sz="2000" dirty="0">
                <a:latin typeface="Garamond" panose="02020404030301010803" pitchFamily="18" charset="0"/>
              </a:rPr>
              <a:t>Regulated </a:t>
            </a:r>
          </a:p>
          <a:p>
            <a:pPr lvl="1">
              <a:spcBef>
                <a:spcPts val="1000"/>
              </a:spcBef>
              <a:buClr>
                <a:schemeClr val="tx1"/>
              </a:buClr>
              <a:defRPr/>
            </a:pPr>
            <a:r>
              <a:rPr lang="en-US" altLang="en-US" sz="2000" dirty="0">
                <a:latin typeface="Garamond" panose="02020404030301010803" pitchFamily="18" charset="0"/>
              </a:rPr>
              <a:t>Unregulated</a:t>
            </a:r>
          </a:p>
          <a:p>
            <a:pPr>
              <a:spcBef>
                <a:spcPts val="2000"/>
              </a:spcBef>
              <a:buClr>
                <a:schemeClr val="tx1"/>
              </a:buClr>
              <a:defRPr/>
            </a:pPr>
            <a:endParaRPr lang="en-US" altLang="en-US" sz="2400" dirty="0">
              <a:latin typeface="Garamond" panose="02020404030301010803" pitchFamily="18" charset="0"/>
            </a:endParaRPr>
          </a:p>
        </p:txBody>
      </p:sp>
      <p:sp>
        <p:nvSpPr>
          <p:cNvPr id="5" name="Title 1">
            <a:extLst>
              <a:ext uri="{FF2B5EF4-FFF2-40B4-BE49-F238E27FC236}">
                <a16:creationId xmlns:a16="http://schemas.microsoft.com/office/drawing/2014/main" id="{E75950CC-2470-417D-9C62-268155F1D752}"/>
              </a:ext>
            </a:extLst>
          </p:cNvPr>
          <p:cNvSpPr txBox="1">
            <a:spLocks/>
          </p:cNvSpPr>
          <p:nvPr/>
        </p:nvSpPr>
        <p:spPr bwMode="auto">
          <a:xfrm>
            <a:off x="2057400" y="228600"/>
            <a:ext cx="6858000" cy="1143000"/>
          </a:xfrm>
          <a:prstGeom prst="rect">
            <a:avLst/>
          </a:prstGeom>
          <a:noFill/>
          <a:ln w="9525">
            <a:noFill/>
            <a:miter lim="800000"/>
            <a:headEnd/>
            <a:tailEnd/>
          </a:ln>
        </p:spPr>
        <p:txBody>
          <a:bodyPr anchor="ctr"/>
          <a:lstStyle/>
          <a:p>
            <a:pPr algn="ctr">
              <a:defRPr/>
            </a:pPr>
            <a:r>
              <a:rPr lang="en-US" sz="2400" b="1" kern="0" dirty="0">
                <a:latin typeface="Garamond" panose="02020404030301010803" pitchFamily="18" charset="0"/>
                <a:ea typeface="+mj-ea"/>
                <a:cs typeface="+mj-cs"/>
              </a:rPr>
              <a:t>Powerful Modern Trust Administration Structures for the Ultra Wealthy Promoting Family </a:t>
            </a:r>
          </a:p>
          <a:p>
            <a:pPr algn="ctr">
              <a:defRPr/>
            </a:pPr>
            <a:r>
              <a:rPr lang="en-US" sz="2400" b="1" kern="0" dirty="0">
                <a:latin typeface="Garamond" panose="02020404030301010803" pitchFamily="18" charset="0"/>
                <a:ea typeface="+mj-ea"/>
                <a:cs typeface="+mj-cs"/>
              </a:rPr>
              <a:t>Social and Fiscal Responsibility:</a:t>
            </a:r>
          </a:p>
        </p:txBody>
      </p:sp>
      <p:sp>
        <p:nvSpPr>
          <p:cNvPr id="116740" name="Rectangle 4">
            <a:extLst>
              <a:ext uri="{FF2B5EF4-FFF2-40B4-BE49-F238E27FC236}">
                <a16:creationId xmlns:a16="http://schemas.microsoft.com/office/drawing/2014/main" id="{6B45B2D6-AEB4-2D0E-14F1-BBB9337CAF82}"/>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CA585365-6ACA-44AF-809B-A93C4D069CDE}" type="slidenum">
              <a:rPr lang="en-US" altLang="en-US" sz="1400">
                <a:latin typeface="Garamond" panose="02020404030301010803" pitchFamily="18" charset="0"/>
              </a:rPr>
              <a:pPr algn="r" eaLnBrk="1" hangingPunct="1">
                <a:spcBef>
                  <a:spcPct val="0"/>
                </a:spcBef>
                <a:buFontTx/>
                <a:buNone/>
              </a:pPr>
              <a:t>46</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17181407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3">
            <a:extLst>
              <a:ext uri="{FF2B5EF4-FFF2-40B4-BE49-F238E27FC236}">
                <a16:creationId xmlns:a16="http://schemas.microsoft.com/office/drawing/2014/main" id="{2FDD7F29-3680-4717-BCC2-03D05806DAC1}"/>
              </a:ext>
            </a:extLst>
          </p:cNvPr>
          <p:cNvSpPr>
            <a:spLocks noGrp="1"/>
          </p:cNvSpPr>
          <p:nvPr>
            <p:ph idx="1"/>
          </p:nvPr>
        </p:nvSpPr>
        <p:spPr/>
        <p:txBody>
          <a:bodyPr/>
          <a:lstStyle/>
          <a:p>
            <a:pPr algn="ctr">
              <a:buFontTx/>
              <a:buNone/>
            </a:pPr>
            <a:endParaRPr lang="en-US" altLang="en-US" sz="6600" dirty="0"/>
          </a:p>
          <a:p>
            <a:pPr algn="ctr">
              <a:buFontTx/>
              <a:buNone/>
            </a:pPr>
            <a:r>
              <a:rPr lang="en-US" altLang="en-US" sz="6600" b="1" dirty="0">
                <a:latin typeface="Garamond" panose="02020404030301010803" pitchFamily="18" charset="0"/>
              </a:rPr>
              <a:t>QUESTIONS?</a:t>
            </a:r>
          </a:p>
        </p:txBody>
      </p:sp>
      <p:sp>
        <p:nvSpPr>
          <p:cNvPr id="2" name="Slide Number Placeholder 1">
            <a:extLst>
              <a:ext uri="{FF2B5EF4-FFF2-40B4-BE49-F238E27FC236}">
                <a16:creationId xmlns:a16="http://schemas.microsoft.com/office/drawing/2014/main" id="{348C4CCF-E73D-4D3F-ADC9-1C9FBC0D40C4}"/>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47</a:t>
            </a:fld>
            <a:endParaRPr lang="en-US" dirty="0"/>
          </a:p>
        </p:txBody>
      </p:sp>
      <p:sp>
        <p:nvSpPr>
          <p:cNvPr id="6" name="Title 1">
            <a:extLst>
              <a:ext uri="{FF2B5EF4-FFF2-40B4-BE49-F238E27FC236}">
                <a16:creationId xmlns:a16="http://schemas.microsoft.com/office/drawing/2014/main" id="{E839FC46-D8F2-18FA-DDF6-89D70B85C1F3}"/>
              </a:ext>
            </a:extLst>
          </p:cNvPr>
          <p:cNvSpPr>
            <a:spLocks noGrp="1" noChangeArrowheads="1"/>
          </p:cNvSpPr>
          <p:nvPr>
            <p:ph type="title"/>
          </p:nvPr>
        </p:nvSpPr>
        <p:spPr>
          <a:xfrm>
            <a:off x="1517150" y="243682"/>
            <a:ext cx="8229600" cy="1143000"/>
          </a:xfrm>
        </p:spPr>
        <p:txBody>
          <a:bodyPr/>
          <a:lstStyle/>
          <a:p>
            <a:r>
              <a:rPr lang="en-US" altLang="en-US" sz="2400" b="1" dirty="0">
                <a:solidFill>
                  <a:schemeClr val="tx1"/>
                </a:solidFill>
                <a:latin typeface="Garamond" panose="02020404030301010803" pitchFamily="18" charset="0"/>
              </a:rPr>
              <a:t>“Preserving Family Values by Encouraging </a:t>
            </a:r>
            <a:br>
              <a:rPr lang="en-US" altLang="en-US" sz="2400" b="1" dirty="0">
                <a:solidFill>
                  <a:schemeClr val="tx1"/>
                </a:solidFill>
                <a:latin typeface="Garamond" panose="02020404030301010803" pitchFamily="18" charset="0"/>
              </a:rPr>
            </a:br>
            <a:r>
              <a:rPr lang="en-US" altLang="en-US" sz="2400" b="1" dirty="0">
                <a:solidFill>
                  <a:schemeClr val="tx1"/>
                </a:solidFill>
                <a:latin typeface="Garamond" panose="02020404030301010803" pitchFamily="18" charset="0"/>
              </a:rPr>
              <a:t>Social &amp; Fiscal Responsibility with </a:t>
            </a:r>
            <a:br>
              <a:rPr lang="en-US" altLang="en-US" sz="2400" b="1" dirty="0">
                <a:solidFill>
                  <a:schemeClr val="tx1"/>
                </a:solidFill>
                <a:latin typeface="Garamond" panose="02020404030301010803" pitchFamily="18" charset="0"/>
              </a:rPr>
            </a:br>
            <a:r>
              <a:rPr lang="en-US" altLang="en-US" sz="2400" b="1" dirty="0">
                <a:solidFill>
                  <a:schemeClr val="tx1"/>
                </a:solidFill>
                <a:latin typeface="Garamond" panose="02020404030301010803" pitchFamily="18" charset="0"/>
              </a:rPr>
              <a:t>Modern Trust Structures” </a:t>
            </a:r>
          </a:p>
        </p:txBody>
      </p:sp>
    </p:spTree>
    <p:extLst>
      <p:ext uri="{BB962C8B-B14F-4D97-AF65-F5344CB8AC3E}">
        <p14:creationId xmlns:p14="http://schemas.microsoft.com/office/powerpoint/2010/main" val="37961478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24">
            <a:extLst>
              <a:ext uri="{FF2B5EF4-FFF2-40B4-BE49-F238E27FC236}">
                <a16:creationId xmlns:a16="http://schemas.microsoft.com/office/drawing/2014/main" id="{DE03E88E-E51D-47E5-B3CC-6C09301B5975}"/>
              </a:ext>
            </a:extLst>
          </p:cNvPr>
          <p:cNvSpPr/>
          <p:nvPr/>
        </p:nvSpPr>
        <p:spPr>
          <a:xfrm>
            <a:off x="494951" y="1651861"/>
            <a:ext cx="2509556" cy="780778"/>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b="1" dirty="0">
                <a:solidFill>
                  <a:prstClr val="white"/>
                </a:solidFill>
                <a:latin typeface="Garamond" panose="02020404030301010803" pitchFamily="18" charset="0"/>
              </a:rPr>
              <a:t>Special Purpose Entity (SD LLC)</a:t>
            </a:r>
            <a:endParaRPr lang="en-US" b="1" dirty="0">
              <a:solidFill>
                <a:prstClr val="white"/>
              </a:solidFill>
              <a:latin typeface="Garamond" pitchFamily="18" charset="0"/>
            </a:endParaRPr>
          </a:p>
        </p:txBody>
      </p:sp>
      <p:sp>
        <p:nvSpPr>
          <p:cNvPr id="10" name="TextBox 26">
            <a:extLst>
              <a:ext uri="{FF2B5EF4-FFF2-40B4-BE49-F238E27FC236}">
                <a16:creationId xmlns:a16="http://schemas.microsoft.com/office/drawing/2014/main" id="{C89BBF05-508D-40ED-B74F-FF09F633E789}"/>
              </a:ext>
            </a:extLst>
          </p:cNvPr>
          <p:cNvSpPr txBox="1">
            <a:spLocks noChangeArrowheads="1"/>
          </p:cNvSpPr>
          <p:nvPr/>
        </p:nvSpPr>
        <p:spPr bwMode="auto">
          <a:xfrm>
            <a:off x="749101" y="2444645"/>
            <a:ext cx="2024391" cy="276999"/>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ts val="600"/>
              </a:spcBef>
              <a:buNone/>
            </a:pPr>
            <a:r>
              <a:rPr lang="en-US" altLang="en-US" sz="1200" b="1" dirty="0">
                <a:solidFill>
                  <a:srgbClr val="6B1867"/>
                </a:solidFill>
                <a:latin typeface="Garamond" panose="02020404030301010803" pitchFamily="18" charset="0"/>
              </a:rPr>
              <a:t>Board of Managers  </a:t>
            </a:r>
          </a:p>
        </p:txBody>
      </p:sp>
      <p:sp>
        <p:nvSpPr>
          <p:cNvPr id="12" name="Rounded Rectangle 24">
            <a:extLst>
              <a:ext uri="{FF2B5EF4-FFF2-40B4-BE49-F238E27FC236}">
                <a16:creationId xmlns:a16="http://schemas.microsoft.com/office/drawing/2014/main" id="{D7CF699D-A51B-4DE0-888F-3E49CFA96650}"/>
              </a:ext>
            </a:extLst>
          </p:cNvPr>
          <p:cNvSpPr/>
          <p:nvPr/>
        </p:nvSpPr>
        <p:spPr>
          <a:xfrm>
            <a:off x="838888" y="2834125"/>
            <a:ext cx="1785603" cy="731502"/>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1300" b="1" dirty="0">
                <a:solidFill>
                  <a:prstClr val="white"/>
                </a:solidFill>
                <a:latin typeface="Garamond" panose="02020404030301010803" pitchFamily="18" charset="0"/>
              </a:rPr>
              <a:t>Investment Advisor or Committee</a:t>
            </a: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13" name="Rounded Rectangle 24">
            <a:extLst>
              <a:ext uri="{FF2B5EF4-FFF2-40B4-BE49-F238E27FC236}">
                <a16:creationId xmlns:a16="http://schemas.microsoft.com/office/drawing/2014/main" id="{EE091E70-D62F-4854-9ECD-136BE70744BA}"/>
              </a:ext>
            </a:extLst>
          </p:cNvPr>
          <p:cNvSpPr/>
          <p:nvPr/>
        </p:nvSpPr>
        <p:spPr>
          <a:xfrm>
            <a:off x="911005" y="3736932"/>
            <a:ext cx="1711386" cy="731502"/>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altLang="en-US" sz="1300" b="1" dirty="0">
                <a:solidFill>
                  <a:prstClr val="white"/>
                </a:solidFill>
                <a:latin typeface="Garamond" panose="02020404030301010803" pitchFamily="18" charset="0"/>
              </a:rPr>
              <a:t>Distribution Advisor or Committee</a:t>
            </a:r>
          </a:p>
          <a:p>
            <a:pPr algn="ctr" eaLnBrk="1" fontAlgn="auto" hangingPunct="1">
              <a:spcBef>
                <a:spcPts val="0"/>
              </a:spcBef>
              <a:spcAft>
                <a:spcPts val="0"/>
              </a:spcAft>
              <a:buClr>
                <a:prstClr val="black"/>
              </a:buClr>
              <a:defRPr/>
            </a:pPr>
            <a:r>
              <a:rPr lang="en-US" altLang="en-US" sz="1100" b="1" dirty="0">
                <a:solidFill>
                  <a:prstClr val="white"/>
                </a:solidFill>
                <a:latin typeface="Garamond" pitchFamily="18" charset="0"/>
              </a:rPr>
              <a:t>    </a:t>
            </a:r>
            <a:endParaRPr lang="en-US" altLang="en-US" sz="2400" b="1" dirty="0">
              <a:solidFill>
                <a:prstClr val="white"/>
              </a:solidFill>
              <a:latin typeface="Garamond" panose="02020404030301010803" pitchFamily="18" charset="0"/>
            </a:endParaRPr>
          </a:p>
        </p:txBody>
      </p:sp>
      <p:sp>
        <p:nvSpPr>
          <p:cNvPr id="14" name="Rounded Rectangle 24">
            <a:extLst>
              <a:ext uri="{FF2B5EF4-FFF2-40B4-BE49-F238E27FC236}">
                <a16:creationId xmlns:a16="http://schemas.microsoft.com/office/drawing/2014/main" id="{4A825D09-E10B-4C99-864A-BEF074856F20}"/>
              </a:ext>
            </a:extLst>
          </p:cNvPr>
          <p:cNvSpPr/>
          <p:nvPr/>
        </p:nvSpPr>
        <p:spPr>
          <a:xfrm>
            <a:off x="838889" y="4639810"/>
            <a:ext cx="1785602" cy="731502"/>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20000"/>
              </a:lnSpc>
              <a:spcBef>
                <a:spcPts val="0"/>
              </a:spcBef>
              <a:spcAft>
                <a:spcPts val="0"/>
              </a:spcAft>
              <a:buClr>
                <a:prstClr val="black"/>
              </a:buClr>
              <a:defRPr/>
            </a:pPr>
            <a:r>
              <a:rPr lang="en-US" altLang="en-US" sz="1300" b="1" dirty="0">
                <a:solidFill>
                  <a:prstClr val="white"/>
                </a:solidFill>
                <a:latin typeface="Garamond" panose="02020404030301010803" pitchFamily="18" charset="0"/>
              </a:rPr>
              <a:t>Trust Protector</a:t>
            </a:r>
          </a:p>
          <a:p>
            <a:pPr algn="ctr" eaLnBrk="1" fontAlgn="auto" hangingPunct="1">
              <a:lnSpc>
                <a:spcPct val="110000"/>
              </a:lnSpc>
              <a:spcBef>
                <a:spcPts val="200"/>
              </a:spcBef>
              <a:spcAft>
                <a:spcPts val="0"/>
              </a:spcAft>
              <a:buClr>
                <a:prstClr val="black"/>
              </a:buClr>
              <a:defRPr/>
            </a:pPr>
            <a:endParaRPr lang="en-US" sz="1100" b="1" dirty="0">
              <a:solidFill>
                <a:prstClr val="white"/>
              </a:solidFill>
              <a:latin typeface="Garamond" pitchFamily="18" charset="0"/>
            </a:endParaRPr>
          </a:p>
        </p:txBody>
      </p:sp>
      <p:cxnSp>
        <p:nvCxnSpPr>
          <p:cNvPr id="20" name="Straight Connector 19">
            <a:extLst>
              <a:ext uri="{FF2B5EF4-FFF2-40B4-BE49-F238E27FC236}">
                <a16:creationId xmlns:a16="http://schemas.microsoft.com/office/drawing/2014/main" id="{6100A420-A86A-4209-8749-C58E5BF42432}"/>
              </a:ext>
            </a:extLst>
          </p:cNvPr>
          <p:cNvCxnSpPr>
            <a:cxnSpLocks/>
          </p:cNvCxnSpPr>
          <p:nvPr/>
        </p:nvCxnSpPr>
        <p:spPr>
          <a:xfrm>
            <a:off x="355902" y="1486688"/>
            <a:ext cx="0" cy="4480232"/>
          </a:xfrm>
          <a:prstGeom prst="line">
            <a:avLst/>
          </a:prstGeom>
          <a:ln>
            <a:solidFill>
              <a:srgbClr val="6B1867"/>
            </a:solidFill>
          </a:ln>
        </p:spPr>
        <p:style>
          <a:lnRef idx="2">
            <a:schemeClr val="accent6"/>
          </a:lnRef>
          <a:fillRef idx="0">
            <a:schemeClr val="accent6"/>
          </a:fillRef>
          <a:effectRef idx="1">
            <a:schemeClr val="accent6"/>
          </a:effectRef>
          <a:fontRef idx="minor">
            <a:schemeClr val="tx1"/>
          </a:fontRef>
        </p:style>
      </p:cxnSp>
      <p:cxnSp>
        <p:nvCxnSpPr>
          <p:cNvPr id="24" name="Straight Connector 23">
            <a:extLst>
              <a:ext uri="{FF2B5EF4-FFF2-40B4-BE49-F238E27FC236}">
                <a16:creationId xmlns:a16="http://schemas.microsoft.com/office/drawing/2014/main" id="{6F1F47D8-A053-4F76-9FD3-775DC75003D1}"/>
              </a:ext>
            </a:extLst>
          </p:cNvPr>
          <p:cNvCxnSpPr>
            <a:cxnSpLocks/>
          </p:cNvCxnSpPr>
          <p:nvPr/>
        </p:nvCxnSpPr>
        <p:spPr>
          <a:xfrm flipH="1">
            <a:off x="3146920" y="1469193"/>
            <a:ext cx="1" cy="4497727"/>
          </a:xfrm>
          <a:prstGeom prst="line">
            <a:avLst/>
          </a:prstGeom>
          <a:ln>
            <a:solidFill>
              <a:srgbClr val="6B1867"/>
            </a:solidFill>
          </a:ln>
        </p:spPr>
        <p:style>
          <a:lnRef idx="2">
            <a:schemeClr val="accent6"/>
          </a:lnRef>
          <a:fillRef idx="0">
            <a:schemeClr val="accent6"/>
          </a:fillRef>
          <a:effectRef idx="1">
            <a:schemeClr val="accent6"/>
          </a:effectRef>
          <a:fontRef idx="minor">
            <a:schemeClr val="tx1"/>
          </a:fontRef>
        </p:style>
      </p:cxnSp>
      <p:cxnSp>
        <p:nvCxnSpPr>
          <p:cNvPr id="25" name="Straight Connector 24">
            <a:extLst>
              <a:ext uri="{FF2B5EF4-FFF2-40B4-BE49-F238E27FC236}">
                <a16:creationId xmlns:a16="http://schemas.microsoft.com/office/drawing/2014/main" id="{33A33DF7-A58B-499B-8EF1-27B93A3F4723}"/>
              </a:ext>
            </a:extLst>
          </p:cNvPr>
          <p:cNvCxnSpPr>
            <a:cxnSpLocks/>
          </p:cNvCxnSpPr>
          <p:nvPr/>
        </p:nvCxnSpPr>
        <p:spPr>
          <a:xfrm>
            <a:off x="355902" y="5966920"/>
            <a:ext cx="2791018" cy="0"/>
          </a:xfrm>
          <a:prstGeom prst="line">
            <a:avLst/>
          </a:prstGeom>
          <a:ln>
            <a:solidFill>
              <a:srgbClr val="6B1867"/>
            </a:solidFill>
          </a:ln>
        </p:spPr>
        <p:style>
          <a:lnRef idx="2">
            <a:schemeClr val="accent6"/>
          </a:lnRef>
          <a:fillRef idx="0">
            <a:schemeClr val="accent6"/>
          </a:fillRef>
          <a:effectRef idx="1">
            <a:schemeClr val="accent6"/>
          </a:effectRef>
          <a:fontRef idx="minor">
            <a:schemeClr val="tx1"/>
          </a:fontRef>
        </p:style>
      </p:cxnSp>
      <p:cxnSp>
        <p:nvCxnSpPr>
          <p:cNvPr id="30" name="Straight Connector 29">
            <a:extLst>
              <a:ext uri="{FF2B5EF4-FFF2-40B4-BE49-F238E27FC236}">
                <a16:creationId xmlns:a16="http://schemas.microsoft.com/office/drawing/2014/main" id="{A085F4D1-46D4-4819-B832-1730F816A9D4}"/>
              </a:ext>
            </a:extLst>
          </p:cNvPr>
          <p:cNvCxnSpPr>
            <a:cxnSpLocks/>
          </p:cNvCxnSpPr>
          <p:nvPr/>
        </p:nvCxnSpPr>
        <p:spPr>
          <a:xfrm flipV="1">
            <a:off x="355902" y="1469193"/>
            <a:ext cx="2791018" cy="17495"/>
          </a:xfrm>
          <a:prstGeom prst="line">
            <a:avLst/>
          </a:prstGeom>
          <a:ln>
            <a:solidFill>
              <a:srgbClr val="6B1867"/>
            </a:solidFill>
          </a:ln>
        </p:spPr>
        <p:style>
          <a:lnRef idx="2">
            <a:schemeClr val="accent6"/>
          </a:lnRef>
          <a:fillRef idx="0">
            <a:schemeClr val="accent6"/>
          </a:fillRef>
          <a:effectRef idx="1">
            <a:schemeClr val="accent6"/>
          </a:effectRef>
          <a:fontRef idx="minor">
            <a:schemeClr val="tx1"/>
          </a:fontRef>
        </p:style>
      </p:cxnSp>
      <p:cxnSp>
        <p:nvCxnSpPr>
          <p:cNvPr id="34" name="Straight Arrow Connector 33">
            <a:extLst>
              <a:ext uri="{FF2B5EF4-FFF2-40B4-BE49-F238E27FC236}">
                <a16:creationId xmlns:a16="http://schemas.microsoft.com/office/drawing/2014/main" id="{2D46585D-8936-4317-9972-6FCA1DDD21F8}"/>
              </a:ext>
            </a:extLst>
          </p:cNvPr>
          <p:cNvCxnSpPr>
            <a:cxnSpLocks/>
          </p:cNvCxnSpPr>
          <p:nvPr/>
        </p:nvCxnSpPr>
        <p:spPr>
          <a:xfrm flipV="1">
            <a:off x="3196206" y="3697113"/>
            <a:ext cx="2654851" cy="1"/>
          </a:xfrm>
          <a:prstGeom prst="straightConnector1">
            <a:avLst/>
          </a:prstGeom>
          <a:ln>
            <a:solidFill>
              <a:srgbClr val="6B1867"/>
            </a:solidFill>
            <a:tailEnd type="triangle"/>
          </a:ln>
        </p:spPr>
        <p:style>
          <a:lnRef idx="2">
            <a:schemeClr val="accent2"/>
          </a:lnRef>
          <a:fillRef idx="0">
            <a:schemeClr val="accent2"/>
          </a:fillRef>
          <a:effectRef idx="1">
            <a:schemeClr val="accent2"/>
          </a:effectRef>
          <a:fontRef idx="minor">
            <a:schemeClr val="tx1"/>
          </a:fontRef>
        </p:style>
      </p:cxnSp>
      <p:sp>
        <p:nvSpPr>
          <p:cNvPr id="36" name="TextBox 35">
            <a:extLst>
              <a:ext uri="{FF2B5EF4-FFF2-40B4-BE49-F238E27FC236}">
                <a16:creationId xmlns:a16="http://schemas.microsoft.com/office/drawing/2014/main" id="{38395BBF-5E82-46C8-A736-C8D12EBB77BF}"/>
              </a:ext>
            </a:extLst>
          </p:cNvPr>
          <p:cNvSpPr txBox="1"/>
          <p:nvPr/>
        </p:nvSpPr>
        <p:spPr bwMode="auto">
          <a:xfrm>
            <a:off x="3724712" y="3361701"/>
            <a:ext cx="1694576" cy="375231"/>
          </a:xfrm>
          <a:prstGeom prst="rect">
            <a:avLst/>
          </a:prstGeom>
          <a:noFill/>
          <a:ln w="9525">
            <a:noFill/>
            <a:miter lim="800000"/>
            <a:headEnd/>
            <a:tailEnd/>
          </a:ln>
        </p:spPr>
        <p:txBody>
          <a:bodyPr wrap="square" rtlCol="0">
            <a:spAutoFit/>
          </a:bodyPr>
          <a:lstStyle/>
          <a:p>
            <a:pPr algn="ctr" eaLnBrk="1" hangingPunct="1">
              <a:lnSpc>
                <a:spcPct val="105000"/>
              </a:lnSpc>
              <a:spcBef>
                <a:spcPts val="1200"/>
              </a:spcBef>
              <a:buClr>
                <a:schemeClr val="tx1"/>
              </a:buClr>
            </a:pPr>
            <a:r>
              <a:rPr lang="en-US" b="1" dirty="0">
                <a:solidFill>
                  <a:srgbClr val="6B1867"/>
                </a:solidFill>
                <a:latin typeface="Garamond" pitchFamily="18" charset="0"/>
              </a:rPr>
              <a:t>Directs</a:t>
            </a:r>
          </a:p>
        </p:txBody>
      </p:sp>
      <p:sp>
        <p:nvSpPr>
          <p:cNvPr id="37" name="Rounded Rectangle 24">
            <a:extLst>
              <a:ext uri="{FF2B5EF4-FFF2-40B4-BE49-F238E27FC236}">
                <a16:creationId xmlns:a16="http://schemas.microsoft.com/office/drawing/2014/main" id="{0D6196E0-2656-4F2F-A4CD-9735B5F25FF0}"/>
              </a:ext>
            </a:extLst>
          </p:cNvPr>
          <p:cNvSpPr/>
          <p:nvPr/>
        </p:nvSpPr>
        <p:spPr>
          <a:xfrm>
            <a:off x="5853541" y="3026557"/>
            <a:ext cx="2937431" cy="635586"/>
          </a:xfrm>
          <a:prstGeom prst="roundRect">
            <a:avLst/>
          </a:prstGeom>
          <a:solidFill>
            <a:srgbClr val="6B1867"/>
          </a:solidFill>
          <a:ln w="9525">
            <a:solidFill>
              <a:srgbClr val="6B1867"/>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prstClr val="black"/>
              </a:buClr>
              <a:defRPr/>
            </a:pPr>
            <a:r>
              <a:rPr lang="en-US" b="1" dirty="0">
                <a:solidFill>
                  <a:prstClr val="white"/>
                </a:solidFill>
                <a:latin typeface="Garamond" pitchFamily="18" charset="0"/>
              </a:rPr>
              <a:t>South Dakota Trust </a:t>
            </a:r>
          </a:p>
        </p:txBody>
      </p:sp>
      <p:sp>
        <p:nvSpPr>
          <p:cNvPr id="38" name="TextBox 26">
            <a:extLst>
              <a:ext uri="{FF2B5EF4-FFF2-40B4-BE49-F238E27FC236}">
                <a16:creationId xmlns:a16="http://schemas.microsoft.com/office/drawing/2014/main" id="{249F9D46-DB62-4F76-986C-3931716DA52F}"/>
              </a:ext>
            </a:extLst>
          </p:cNvPr>
          <p:cNvSpPr txBox="1">
            <a:spLocks noChangeArrowheads="1"/>
          </p:cNvSpPr>
          <p:nvPr/>
        </p:nvSpPr>
        <p:spPr bwMode="auto">
          <a:xfrm>
            <a:off x="5905625" y="3662143"/>
            <a:ext cx="2830779" cy="830997"/>
          </a:xfrm>
          <a:prstGeom prst="rect">
            <a:avLst/>
          </a:prstGeom>
          <a:noFill/>
          <a:ln w="9525">
            <a:solidFill>
              <a:srgbClr val="6B1867"/>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ts val="600"/>
              </a:spcBef>
              <a:buNone/>
            </a:pPr>
            <a:r>
              <a:rPr lang="en-US" altLang="en-US" sz="1800" b="1" dirty="0">
                <a:solidFill>
                  <a:srgbClr val="6B1867"/>
                </a:solidFill>
                <a:latin typeface="Garamond" panose="02020404030301010803" pitchFamily="18" charset="0"/>
              </a:rPr>
              <a:t>Trust company as directed trustee </a:t>
            </a:r>
          </a:p>
          <a:p>
            <a:pPr algn="ctr" eaLnBrk="1" hangingPunct="1">
              <a:spcBef>
                <a:spcPct val="0"/>
              </a:spcBef>
              <a:buFontTx/>
              <a:buNone/>
            </a:pPr>
            <a:endParaRPr lang="en-US" altLang="en-US" sz="1200" b="1" dirty="0">
              <a:solidFill>
                <a:srgbClr val="0033CC"/>
              </a:solidFill>
              <a:latin typeface="Garamond" panose="02020404030301010803" pitchFamily="18" charset="0"/>
            </a:endParaRPr>
          </a:p>
        </p:txBody>
      </p:sp>
      <p:sp>
        <p:nvSpPr>
          <p:cNvPr id="40" name="TextBox 39">
            <a:extLst>
              <a:ext uri="{FF2B5EF4-FFF2-40B4-BE49-F238E27FC236}">
                <a16:creationId xmlns:a16="http://schemas.microsoft.com/office/drawing/2014/main" id="{BB7701C4-85C5-44E0-8231-62A3B916B87B}"/>
              </a:ext>
            </a:extLst>
          </p:cNvPr>
          <p:cNvSpPr txBox="1"/>
          <p:nvPr/>
        </p:nvSpPr>
        <p:spPr bwMode="auto">
          <a:xfrm>
            <a:off x="2717789" y="190666"/>
            <a:ext cx="6266535" cy="1085169"/>
          </a:xfrm>
          <a:prstGeom prst="rect">
            <a:avLst/>
          </a:prstGeom>
          <a:noFill/>
          <a:ln w="9525">
            <a:noFill/>
            <a:miter lim="800000"/>
            <a:headEnd/>
            <a:tailEnd/>
          </a:ln>
        </p:spPr>
        <p:txBody>
          <a:bodyPr wrap="square" rtlCol="0">
            <a:spAutoFit/>
          </a:bodyPr>
          <a:lstStyle/>
          <a:p>
            <a:pPr algn="ctr" eaLnBrk="1" hangingPunct="1">
              <a:lnSpc>
                <a:spcPct val="105000"/>
              </a:lnSpc>
              <a:spcBef>
                <a:spcPts val="500"/>
              </a:spcBef>
              <a:buClr>
                <a:schemeClr val="tx1"/>
              </a:buClr>
            </a:pPr>
            <a:r>
              <a:rPr lang="en-US" altLang="en-US" b="1" i="1" dirty="0">
                <a:latin typeface="Garamond" panose="02020404030301010803" pitchFamily="18" charset="0"/>
              </a:rPr>
              <a:t>Appendix A</a:t>
            </a:r>
          </a:p>
          <a:p>
            <a:pPr algn="ctr" eaLnBrk="1" hangingPunct="1">
              <a:lnSpc>
                <a:spcPct val="105000"/>
              </a:lnSpc>
              <a:spcBef>
                <a:spcPts val="500"/>
              </a:spcBef>
              <a:buClr>
                <a:schemeClr val="tx1"/>
              </a:buClr>
            </a:pPr>
            <a:r>
              <a:rPr lang="en-US" altLang="en-US" b="1" i="1" dirty="0">
                <a:latin typeface="Garamond" panose="02020404030301010803" pitchFamily="18" charset="0"/>
              </a:rPr>
              <a:t>Example:</a:t>
            </a:r>
            <a:r>
              <a:rPr lang="en-US" altLang="en-US" b="1" dirty="0">
                <a:latin typeface="Garamond" panose="02020404030301010803" pitchFamily="18" charset="0"/>
              </a:rPr>
              <a:t> Modern Directed Trust Combined</a:t>
            </a:r>
          </a:p>
          <a:p>
            <a:pPr algn="ctr" eaLnBrk="1" hangingPunct="1">
              <a:lnSpc>
                <a:spcPct val="105000"/>
              </a:lnSpc>
              <a:spcBef>
                <a:spcPts val="500"/>
              </a:spcBef>
              <a:buClr>
                <a:schemeClr val="tx1"/>
              </a:buClr>
            </a:pPr>
            <a:r>
              <a:rPr lang="en-US" altLang="en-US" b="1" i="1" dirty="0">
                <a:latin typeface="Garamond" panose="02020404030301010803" pitchFamily="18" charset="0"/>
              </a:rPr>
              <a:t>With a Special Purpose Entity [or] Trust Protector Company: </a:t>
            </a:r>
            <a:endParaRPr lang="en-US" b="1" u="sng" dirty="0">
              <a:solidFill>
                <a:srgbClr val="0033CC"/>
              </a:solidFill>
              <a:latin typeface="Garamond" pitchFamily="18" charset="0"/>
            </a:endParaRPr>
          </a:p>
        </p:txBody>
      </p:sp>
      <p:cxnSp>
        <p:nvCxnSpPr>
          <p:cNvPr id="45" name="Straight Connector 44">
            <a:extLst>
              <a:ext uri="{FF2B5EF4-FFF2-40B4-BE49-F238E27FC236}">
                <a16:creationId xmlns:a16="http://schemas.microsoft.com/office/drawing/2014/main" id="{4DEE03DB-DE5D-4FFD-9C57-72D923465D17}"/>
              </a:ext>
            </a:extLst>
          </p:cNvPr>
          <p:cNvCxnSpPr>
            <a:cxnSpLocks/>
          </p:cNvCxnSpPr>
          <p:nvPr/>
        </p:nvCxnSpPr>
        <p:spPr>
          <a:xfrm>
            <a:off x="407986" y="2721644"/>
            <a:ext cx="2739850" cy="0"/>
          </a:xfrm>
          <a:prstGeom prst="line">
            <a:avLst/>
          </a:prstGeom>
          <a:ln>
            <a:solidFill>
              <a:srgbClr val="6B1867"/>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5F61ECF6-11D1-4A96-AEB2-CE55648CE1DB}"/>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48</a:t>
            </a:fld>
            <a:endParaRPr lang="en-US" dirty="0"/>
          </a:p>
        </p:txBody>
      </p:sp>
    </p:spTree>
    <p:extLst>
      <p:ext uri="{BB962C8B-B14F-4D97-AF65-F5344CB8AC3E}">
        <p14:creationId xmlns:p14="http://schemas.microsoft.com/office/powerpoint/2010/main" val="1199661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Content Placeholder 2">
            <a:extLst>
              <a:ext uri="{FF2B5EF4-FFF2-40B4-BE49-F238E27FC236}">
                <a16:creationId xmlns:a16="http://schemas.microsoft.com/office/drawing/2014/main" id="{3B678B3D-ADE7-476D-9763-CF32ADA49EB2}"/>
              </a:ext>
            </a:extLst>
          </p:cNvPr>
          <p:cNvSpPr>
            <a:spLocks noGrp="1" noChangeArrowheads="1"/>
          </p:cNvSpPr>
          <p:nvPr>
            <p:ph idx="4294967295"/>
          </p:nvPr>
        </p:nvSpPr>
        <p:spPr>
          <a:xfrm>
            <a:off x="146406" y="1577975"/>
            <a:ext cx="8643807" cy="3911600"/>
          </a:xfrm>
        </p:spPr>
        <p:txBody>
          <a:bodyPr/>
          <a:lstStyle/>
          <a:p>
            <a:pPr>
              <a:lnSpc>
                <a:spcPct val="110000"/>
              </a:lnSpc>
              <a:spcBef>
                <a:spcPts val="1400"/>
              </a:spcBef>
            </a:pPr>
            <a:r>
              <a:rPr lang="en-US" altLang="en-US" sz="2200" b="1" u="sng" dirty="0">
                <a:latin typeface="Garamond" panose="02020404030301010803" pitchFamily="18" charset="0"/>
              </a:rPr>
              <a:t>SPE</a:t>
            </a:r>
            <a:r>
              <a:rPr lang="en-US" altLang="en-US" sz="2200" dirty="0">
                <a:latin typeface="Garamond" panose="02020404030301010803" pitchFamily="18" charset="0"/>
              </a:rPr>
              <a:t> is an </a:t>
            </a:r>
            <a:r>
              <a:rPr lang="en-US" altLang="en-US" sz="2200" b="1" u="sng" dirty="0">
                <a:latin typeface="Garamond" panose="02020404030301010803" pitchFamily="18" charset="0"/>
              </a:rPr>
              <a:t>LLC</a:t>
            </a:r>
            <a:r>
              <a:rPr lang="en-US" altLang="en-US" sz="2200" dirty="0">
                <a:latin typeface="Garamond" panose="02020404030301010803" pitchFamily="18" charset="0"/>
              </a:rPr>
              <a:t> – </a:t>
            </a:r>
            <a:r>
              <a:rPr lang="en-US" altLang="en-US" sz="2200" b="1" u="sng" dirty="0">
                <a:latin typeface="Garamond" panose="02020404030301010803" pitchFamily="18" charset="0"/>
              </a:rPr>
              <a:t>wrapper</a:t>
            </a:r>
            <a:r>
              <a:rPr lang="en-US" altLang="en-US" sz="2200" dirty="0">
                <a:latin typeface="Garamond" panose="02020404030301010803" pitchFamily="18" charset="0"/>
              </a:rPr>
              <a:t> for </a:t>
            </a:r>
            <a:r>
              <a:rPr lang="en-US" altLang="en-US" sz="2200" b="1" u="sng" dirty="0">
                <a:latin typeface="Garamond" panose="02020404030301010803" pitchFamily="18" charset="0"/>
              </a:rPr>
              <a:t>Investment Committee,</a:t>
            </a:r>
            <a:r>
              <a:rPr lang="en-US" altLang="en-US" sz="2200" dirty="0">
                <a:latin typeface="Garamond" panose="02020404030301010803" pitchFamily="18" charset="0"/>
              </a:rPr>
              <a:t> </a:t>
            </a:r>
            <a:r>
              <a:rPr lang="en-US" altLang="en-US" sz="2200" b="1" u="sng" dirty="0">
                <a:latin typeface="Garamond" panose="02020404030301010803" pitchFamily="18" charset="0"/>
              </a:rPr>
              <a:t>Distribution Committee</a:t>
            </a:r>
            <a:r>
              <a:rPr lang="en-US" altLang="en-US" sz="2200" dirty="0">
                <a:latin typeface="Garamond" panose="02020404030301010803" pitchFamily="18" charset="0"/>
              </a:rPr>
              <a:t> and </a:t>
            </a:r>
            <a:r>
              <a:rPr lang="en-US" altLang="en-US" sz="2200" b="1" u="sng" dirty="0">
                <a:latin typeface="Garamond" panose="02020404030301010803" pitchFamily="18" charset="0"/>
              </a:rPr>
              <a:t>Trust Protector</a:t>
            </a:r>
            <a:r>
              <a:rPr lang="en-US" altLang="en-US" sz="2200" dirty="0">
                <a:latin typeface="Garamond" panose="02020404030301010803" pitchFamily="18" charset="0"/>
              </a:rPr>
              <a:t> of a </a:t>
            </a:r>
            <a:r>
              <a:rPr lang="en-US" altLang="en-US" sz="2200" b="1" u="sng" dirty="0">
                <a:latin typeface="Garamond" panose="02020404030301010803" pitchFamily="18" charset="0"/>
              </a:rPr>
              <a:t>Modern Directed</a:t>
            </a:r>
            <a:r>
              <a:rPr lang="en-US" altLang="en-US" sz="2200" b="1" dirty="0">
                <a:latin typeface="Garamond" panose="02020404030301010803" pitchFamily="18" charset="0"/>
              </a:rPr>
              <a:t> </a:t>
            </a:r>
            <a:r>
              <a:rPr lang="en-US" altLang="en-US" sz="2200" b="1" u="sng" dirty="0">
                <a:latin typeface="Garamond" panose="02020404030301010803" pitchFamily="18" charset="0"/>
              </a:rPr>
              <a:t>Trust</a:t>
            </a:r>
          </a:p>
          <a:p>
            <a:pPr lvl="1">
              <a:lnSpc>
                <a:spcPct val="110000"/>
              </a:lnSpc>
              <a:spcBef>
                <a:spcPts val="1400"/>
              </a:spcBef>
            </a:pPr>
            <a:r>
              <a:rPr lang="en-US" altLang="en-US" sz="2000" b="1" u="sng" dirty="0">
                <a:latin typeface="Garamond" panose="02020404030301010803" pitchFamily="18" charset="0"/>
              </a:rPr>
              <a:t>Inexpensive</a:t>
            </a:r>
            <a:r>
              <a:rPr lang="en-US" altLang="en-US" sz="2000" dirty="0">
                <a:latin typeface="Garamond" panose="02020404030301010803" pitchFamily="18" charset="0"/>
              </a:rPr>
              <a:t> – Average cost to establish: $3,500 </a:t>
            </a:r>
            <a:endParaRPr lang="en-US" altLang="en-US" sz="2000" b="1" u="sng" dirty="0">
              <a:latin typeface="Garamond" panose="02020404030301010803" pitchFamily="18" charset="0"/>
            </a:endParaRPr>
          </a:p>
          <a:p>
            <a:pPr lvl="1" eaLnBrk="1" hangingPunct="1">
              <a:lnSpc>
                <a:spcPct val="110000"/>
              </a:lnSpc>
              <a:spcBef>
                <a:spcPts val="1400"/>
              </a:spcBef>
            </a:pPr>
            <a:r>
              <a:rPr lang="en-US" altLang="en-US" sz="2000" b="1" u="sng" dirty="0">
                <a:latin typeface="Garamond" panose="02020404030301010803" pitchFamily="18" charset="0"/>
              </a:rPr>
              <a:t>Not</a:t>
            </a:r>
            <a:r>
              <a:rPr lang="en-US" altLang="en-US" sz="2000" dirty="0">
                <a:latin typeface="Garamond" panose="02020404030301010803" pitchFamily="18" charset="0"/>
              </a:rPr>
              <a:t> a </a:t>
            </a:r>
            <a:r>
              <a:rPr lang="en-US" altLang="en-US" sz="2000" b="1" u="sng" dirty="0">
                <a:latin typeface="Garamond" panose="02020404030301010803" pitchFamily="18" charset="0"/>
              </a:rPr>
              <a:t>trustee</a:t>
            </a:r>
            <a:r>
              <a:rPr lang="en-US" altLang="en-US" sz="2000" dirty="0">
                <a:latin typeface="Garamond" panose="02020404030301010803" pitchFamily="18" charset="0"/>
              </a:rPr>
              <a:t> (cannot be held out as trust company for public)</a:t>
            </a:r>
          </a:p>
          <a:p>
            <a:pPr lvl="1" eaLnBrk="1" hangingPunct="1">
              <a:lnSpc>
                <a:spcPct val="110000"/>
              </a:lnSpc>
              <a:spcBef>
                <a:spcPts val="1400"/>
              </a:spcBef>
            </a:pPr>
            <a:r>
              <a:rPr lang="en-US" altLang="en-US" sz="2000" b="1" u="sng" dirty="0">
                <a:latin typeface="Garamond" panose="02020404030301010803" pitchFamily="18" charset="0"/>
              </a:rPr>
              <a:t>Required</a:t>
            </a:r>
            <a:r>
              <a:rPr lang="en-US" altLang="en-US" sz="2000" dirty="0">
                <a:latin typeface="Garamond" panose="02020404030301010803" pitchFamily="18" charset="0"/>
              </a:rPr>
              <a:t> to </a:t>
            </a:r>
            <a:r>
              <a:rPr lang="en-US" altLang="en-US" sz="2000" b="1" u="sng" dirty="0">
                <a:latin typeface="Garamond" panose="02020404030301010803" pitchFamily="18" charset="0"/>
              </a:rPr>
              <a:t>work with</a:t>
            </a:r>
            <a:r>
              <a:rPr lang="en-US" altLang="en-US" sz="2000" dirty="0">
                <a:latin typeface="Garamond" panose="02020404030301010803" pitchFamily="18" charset="0"/>
              </a:rPr>
              <a:t> a </a:t>
            </a:r>
            <a:r>
              <a:rPr lang="en-US" altLang="en-US" sz="2000" b="1" u="sng" dirty="0">
                <a:latin typeface="Garamond" panose="02020404030301010803" pitchFamily="18" charset="0"/>
              </a:rPr>
              <a:t>Qualified Trustee</a:t>
            </a:r>
            <a:r>
              <a:rPr lang="en-US" altLang="en-US" sz="2000" dirty="0">
                <a:latin typeface="Garamond" panose="02020404030301010803" pitchFamily="18" charset="0"/>
              </a:rPr>
              <a:t> </a:t>
            </a:r>
            <a:endParaRPr lang="en-US" altLang="en-US" sz="2000" b="1" u="sng" dirty="0">
              <a:latin typeface="Garamond" panose="02020404030301010803" pitchFamily="18" charset="0"/>
            </a:endParaRPr>
          </a:p>
          <a:p>
            <a:pPr>
              <a:lnSpc>
                <a:spcPct val="110000"/>
              </a:lnSpc>
              <a:spcBef>
                <a:spcPts val="1400"/>
              </a:spcBef>
            </a:pPr>
            <a:r>
              <a:rPr lang="en-US" altLang="en-US" sz="2200" b="1" u="sng" dirty="0">
                <a:latin typeface="Garamond" panose="02020404030301010803" pitchFamily="18" charset="0"/>
              </a:rPr>
              <a:t>Advantages of SPE</a:t>
            </a:r>
            <a:r>
              <a:rPr lang="en-US" altLang="en-US" sz="2200" b="1" dirty="0">
                <a:latin typeface="Garamond" panose="02020404030301010803" pitchFamily="18" charset="0"/>
              </a:rPr>
              <a:t>:</a:t>
            </a:r>
            <a:r>
              <a:rPr lang="en-US" altLang="en-US" sz="2200" b="1" u="sng" dirty="0">
                <a:latin typeface="Garamond" panose="02020404030301010803" pitchFamily="18" charset="0"/>
              </a:rPr>
              <a:t> </a:t>
            </a:r>
          </a:p>
          <a:p>
            <a:pPr lvl="1">
              <a:lnSpc>
                <a:spcPct val="110000"/>
              </a:lnSpc>
              <a:spcBef>
                <a:spcPts val="1400"/>
              </a:spcBef>
            </a:pPr>
            <a:r>
              <a:rPr lang="en-US" altLang="en-US" sz="2000" b="1" u="sng" dirty="0">
                <a:latin typeface="Garamond" panose="02020404030301010803" pitchFamily="18" charset="0"/>
              </a:rPr>
              <a:t>D&amp;O/E&amp;O Insurance</a:t>
            </a:r>
            <a:r>
              <a:rPr lang="en-US" altLang="en-US" sz="2000" dirty="0">
                <a:latin typeface="Garamond" panose="02020404030301010803" pitchFamily="18" charset="0"/>
              </a:rPr>
              <a:t> – [versus] personal liability as fiduciaries without insurance </a:t>
            </a:r>
            <a:endParaRPr lang="en-US" altLang="en-US" sz="2000" b="1" u="sng" dirty="0">
              <a:latin typeface="Garamond" panose="02020404030301010803" pitchFamily="18" charset="0"/>
            </a:endParaRPr>
          </a:p>
          <a:p>
            <a:pPr lvl="1">
              <a:lnSpc>
                <a:spcPct val="110000"/>
              </a:lnSpc>
              <a:spcBef>
                <a:spcPts val="1400"/>
              </a:spcBef>
            </a:pPr>
            <a:r>
              <a:rPr lang="en-US" altLang="en-US" sz="2000" b="1" u="sng" dirty="0">
                <a:latin typeface="Garamond" panose="02020404030301010803" pitchFamily="18" charset="0"/>
              </a:rPr>
              <a:t>Governance</a:t>
            </a:r>
            <a:r>
              <a:rPr lang="en-US" altLang="en-US" sz="2000" b="1" dirty="0">
                <a:latin typeface="Garamond" panose="02020404030301010803" pitchFamily="18" charset="0"/>
              </a:rPr>
              <a:t> </a:t>
            </a:r>
            <a:r>
              <a:rPr lang="en-US" altLang="en-US" sz="2000" dirty="0">
                <a:latin typeface="Garamond" panose="02020404030301010803" pitchFamily="18" charset="0"/>
              </a:rPr>
              <a:t> – Family meetings etc..</a:t>
            </a:r>
          </a:p>
          <a:p>
            <a:pPr lvl="1">
              <a:lnSpc>
                <a:spcPct val="110000"/>
              </a:lnSpc>
              <a:spcBef>
                <a:spcPts val="1400"/>
              </a:spcBef>
            </a:pPr>
            <a:r>
              <a:rPr lang="en-US" altLang="en-US" sz="2000" b="1" u="sng" dirty="0">
                <a:latin typeface="Garamond" panose="02020404030301010803" pitchFamily="18" charset="0"/>
              </a:rPr>
              <a:t>Substantial presence</a:t>
            </a:r>
            <a:r>
              <a:rPr lang="en-US" altLang="en-US" sz="2000" dirty="0">
                <a:latin typeface="Garamond" panose="02020404030301010803" pitchFamily="18" charset="0"/>
              </a:rPr>
              <a:t> – trust situs </a:t>
            </a:r>
          </a:p>
          <a:p>
            <a:pPr marL="457200" lvl="1" indent="0">
              <a:lnSpc>
                <a:spcPct val="110000"/>
              </a:lnSpc>
              <a:spcBef>
                <a:spcPts val="1400"/>
              </a:spcBef>
              <a:buNone/>
            </a:pPr>
            <a:endParaRPr lang="en-US" altLang="en-US" sz="2000" dirty="0">
              <a:latin typeface="Garamond" panose="02020404030301010803" pitchFamily="18" charset="0"/>
            </a:endParaRPr>
          </a:p>
        </p:txBody>
      </p:sp>
      <p:sp>
        <p:nvSpPr>
          <p:cNvPr id="2" name="Slide Number Placeholder 1">
            <a:extLst>
              <a:ext uri="{FF2B5EF4-FFF2-40B4-BE49-F238E27FC236}">
                <a16:creationId xmlns:a16="http://schemas.microsoft.com/office/drawing/2014/main" id="{CC203FF4-394B-4AE5-AD99-24B2CECF600C}"/>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49</a:t>
            </a:fld>
            <a:endParaRPr lang="en-US" dirty="0"/>
          </a:p>
        </p:txBody>
      </p:sp>
      <p:sp>
        <p:nvSpPr>
          <p:cNvPr id="3" name="Title 1">
            <a:extLst>
              <a:ext uri="{FF2B5EF4-FFF2-40B4-BE49-F238E27FC236}">
                <a16:creationId xmlns:a16="http://schemas.microsoft.com/office/drawing/2014/main" id="{62C81C69-7954-D18C-EB26-51E4AE7C7B0C}"/>
              </a:ext>
            </a:extLst>
          </p:cNvPr>
          <p:cNvSpPr txBox="1">
            <a:spLocks noChangeArrowheads="1"/>
          </p:cNvSpPr>
          <p:nvPr/>
        </p:nvSpPr>
        <p:spPr bwMode="auto">
          <a:xfrm>
            <a:off x="1981200" y="189377"/>
            <a:ext cx="7010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US" altLang="en-US" sz="2500" b="1" i="1" kern="0" dirty="0">
                <a:solidFill>
                  <a:schemeClr val="tx1"/>
                </a:solidFill>
                <a:latin typeface="Garamond" panose="02020404030301010803" pitchFamily="18" charset="0"/>
              </a:rPr>
              <a:t>Appendix A</a:t>
            </a:r>
            <a:br>
              <a:rPr lang="en-US" altLang="en-US" sz="2500" b="1" kern="0" dirty="0">
                <a:solidFill>
                  <a:schemeClr val="tx1"/>
                </a:solidFill>
                <a:latin typeface="Garamond" panose="02020404030301010803" pitchFamily="18" charset="0"/>
              </a:rPr>
            </a:br>
            <a:r>
              <a:rPr lang="en-US" altLang="en-US" sz="2500" b="1" kern="0" dirty="0">
                <a:solidFill>
                  <a:schemeClr val="tx1"/>
                </a:solidFill>
                <a:latin typeface="Garamond" panose="02020404030301010803" pitchFamily="18" charset="0"/>
              </a:rPr>
              <a:t>Advantages of</a:t>
            </a:r>
            <a:br>
              <a:rPr lang="en-US" altLang="en-US" sz="2500" b="1" kern="0" dirty="0">
                <a:solidFill>
                  <a:schemeClr val="tx1"/>
                </a:solidFill>
                <a:latin typeface="Garamond" panose="02020404030301010803" pitchFamily="18" charset="0"/>
              </a:rPr>
            </a:br>
            <a:r>
              <a:rPr lang="en-US" altLang="en-US" sz="2500" b="1" kern="0" dirty="0">
                <a:solidFill>
                  <a:schemeClr val="tx1"/>
                </a:solidFill>
                <a:latin typeface="Garamond" panose="02020404030301010803" pitchFamily="18" charset="0"/>
              </a:rPr>
              <a:t> Special Purpose Entity</a:t>
            </a:r>
            <a:r>
              <a:rPr lang="en-US" altLang="en-US" sz="2500" b="1" i="1" kern="0" dirty="0">
                <a:solidFill>
                  <a:schemeClr val="tx1"/>
                </a:solidFill>
                <a:latin typeface="Garamond" panose="02020404030301010803" pitchFamily="18" charset="0"/>
              </a:rPr>
              <a:t>(SPE)</a:t>
            </a:r>
            <a:r>
              <a:rPr lang="en-US" altLang="en-US" sz="2500" b="1" kern="0" dirty="0">
                <a:solidFill>
                  <a:schemeClr val="tx1"/>
                </a:solidFill>
                <a:latin typeface="Garamond" panose="02020404030301010803" pitchFamily="18" charset="0"/>
              </a:rPr>
              <a:t>:</a:t>
            </a:r>
          </a:p>
        </p:txBody>
      </p:sp>
    </p:spTree>
    <p:extLst>
      <p:ext uri="{BB962C8B-B14F-4D97-AF65-F5344CB8AC3E}">
        <p14:creationId xmlns:p14="http://schemas.microsoft.com/office/powerpoint/2010/main" val="2492004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FEFD7B1D-EE50-3D6D-B4DB-1A10F57788EB}"/>
              </a:ext>
            </a:extLst>
          </p:cNvPr>
          <p:cNvSpPr txBox="1">
            <a:spLocks noChangeArrowheads="1"/>
          </p:cNvSpPr>
          <p:nvPr/>
        </p:nvSpPr>
        <p:spPr bwMode="auto">
          <a:xfrm>
            <a:off x="6858000" y="6534150"/>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en-US"/>
            </a:defPPr>
            <a:lvl1pPr algn="r" rtl="0" eaLnBrk="0" fontAlgn="base" hangingPunct="0">
              <a:spcBef>
                <a:spcPct val="20000"/>
              </a:spcBef>
              <a:spcAft>
                <a:spcPct val="0"/>
              </a:spcAft>
              <a:buChar char="•"/>
              <a:defRPr sz="3200" b="0" kern="1200">
                <a:solidFill>
                  <a:schemeClr val="tx1"/>
                </a:solidFill>
                <a:latin typeface="Arial" panose="020B0604020202020204" pitchFamily="34" charset="0"/>
                <a:ea typeface="+mn-ea"/>
                <a:cs typeface="+mn-cs"/>
              </a:defRPr>
            </a:lvl1pPr>
            <a:lvl2pPr marL="741363" indent="-284163" algn="l" rtl="0" eaLnBrk="0" fontAlgn="base" hangingPunct="0">
              <a:spcBef>
                <a:spcPct val="20000"/>
              </a:spcBef>
              <a:spcAft>
                <a:spcPct val="0"/>
              </a:spcAft>
              <a:buChar char="–"/>
              <a:defRPr sz="2800" kern="1200">
                <a:solidFill>
                  <a:schemeClr val="tx1"/>
                </a:solidFill>
                <a:latin typeface="Arial" panose="020B0604020202020204" pitchFamily="34" charset="0"/>
                <a:ea typeface="+mn-ea"/>
                <a:cs typeface="+mn-cs"/>
              </a:defRPr>
            </a:lvl2pPr>
            <a:lvl3pPr marL="1141413" indent="-227013"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3pPr>
            <a:lvl4pPr marL="15986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58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30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6pPr>
            <a:lvl7pPr marL="29702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7pPr>
            <a:lvl8pPr marL="34274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8pPr>
            <a:lvl9pPr marL="38846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9pPr>
          </a:lstStyle>
          <a:p>
            <a:pPr eaLnBrk="1" hangingPunct="1">
              <a:spcBef>
                <a:spcPct val="0"/>
              </a:spcBef>
              <a:buFontTx/>
              <a:buNone/>
            </a:pPr>
            <a:fld id="{6526AD5B-DA2A-4A0C-8FAC-2A5F32A263CB}" type="slidenum">
              <a:rPr lang="en-US" altLang="en-US" sz="1400" smtClean="0">
                <a:latin typeface="Garamond" panose="02020404030301010803" pitchFamily="18" charset="0"/>
              </a:rPr>
              <a:pPr eaLnBrk="1" hangingPunct="1">
                <a:spcBef>
                  <a:spcPct val="0"/>
                </a:spcBef>
                <a:buFontTx/>
                <a:buNone/>
              </a:pPr>
              <a:t>5</a:t>
            </a:fld>
            <a:endParaRPr lang="en-US" altLang="en-US" sz="1400" dirty="0">
              <a:latin typeface="Garamond" panose="02020404030301010803" pitchFamily="18" charset="0"/>
            </a:endParaRPr>
          </a:p>
        </p:txBody>
      </p:sp>
      <p:sp>
        <p:nvSpPr>
          <p:cNvPr id="6" name="Title 1">
            <a:extLst>
              <a:ext uri="{FF2B5EF4-FFF2-40B4-BE49-F238E27FC236}">
                <a16:creationId xmlns:a16="http://schemas.microsoft.com/office/drawing/2014/main" id="{A613672E-7EE3-47BF-848B-F189B4122CEE}"/>
              </a:ext>
            </a:extLst>
          </p:cNvPr>
          <p:cNvSpPr txBox="1">
            <a:spLocks noChangeArrowheads="1"/>
          </p:cNvSpPr>
          <p:nvPr/>
        </p:nvSpPr>
        <p:spPr bwMode="auto">
          <a:xfrm>
            <a:off x="1729969" y="183586"/>
            <a:ext cx="6781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0" cap="none" spc="0" normalizeH="0" baseline="0" noProof="0" dirty="0">
                <a:ln>
                  <a:noFill/>
                </a:ln>
                <a:solidFill>
                  <a:srgbClr val="000000"/>
                </a:solidFill>
                <a:effectLst/>
                <a:uLnTx/>
                <a:uFillTx/>
                <a:latin typeface="Garamond" panose="02020404030301010803" pitchFamily="18" charset="0"/>
                <a:ea typeface="+mj-ea"/>
                <a:cs typeface="+mj-cs"/>
              </a:rPr>
              <a:t>	</a:t>
            </a:r>
            <a:r>
              <a:rPr lang="en-US" altLang="en-US" sz="3600" b="1" kern="0" dirty="0">
                <a:solidFill>
                  <a:schemeClr val="tx1"/>
                </a:solidFill>
                <a:latin typeface="Garamond" panose="02020404030301010803" pitchFamily="18" charset="0"/>
              </a:rPr>
              <a:t>Millennials and Housing</a:t>
            </a:r>
            <a:r>
              <a:rPr kumimoji="0" lang="en-US" altLang="en-US" sz="3600" b="1" i="0" u="none" strike="noStrike" kern="0" cap="none" spc="0" normalizeH="0" baseline="0" noProof="0" dirty="0">
                <a:ln>
                  <a:noFill/>
                </a:ln>
                <a:solidFill>
                  <a:schemeClr val="tx1"/>
                </a:solidFill>
                <a:effectLst/>
                <a:uLnTx/>
                <a:uFillTx/>
                <a:latin typeface="Garamond" panose="02020404030301010803" pitchFamily="18" charset="0"/>
                <a:ea typeface="+mj-ea"/>
                <a:cs typeface="+mj-cs"/>
              </a:rPr>
              <a:t>:</a:t>
            </a:r>
            <a:endParaRPr kumimoji="0" lang="en-US" altLang="en-US" sz="3600" b="0" i="0" u="none" strike="noStrike" kern="0" cap="none" spc="0" normalizeH="0" baseline="0" noProof="0" dirty="0">
              <a:ln>
                <a:noFill/>
              </a:ln>
              <a:solidFill>
                <a:schemeClr val="tx1"/>
              </a:solidFill>
              <a:effectLst/>
              <a:uLnTx/>
              <a:uFillTx/>
              <a:latin typeface="Arial"/>
              <a:ea typeface="+mj-ea"/>
              <a:cs typeface="+mj-cs"/>
            </a:endParaRPr>
          </a:p>
        </p:txBody>
      </p:sp>
      <p:sp>
        <p:nvSpPr>
          <p:cNvPr id="8" name="Content Placeholder 2">
            <a:extLst>
              <a:ext uri="{FF2B5EF4-FFF2-40B4-BE49-F238E27FC236}">
                <a16:creationId xmlns:a16="http://schemas.microsoft.com/office/drawing/2014/main" id="{1BBF5913-F955-61DC-D5F1-521B99CC4752}"/>
              </a:ext>
            </a:extLst>
          </p:cNvPr>
          <p:cNvSpPr>
            <a:spLocks noGrp="1" noChangeArrowheads="1"/>
          </p:cNvSpPr>
          <p:nvPr>
            <p:ph idx="1"/>
          </p:nvPr>
        </p:nvSpPr>
        <p:spPr>
          <a:xfrm>
            <a:off x="206188" y="1648195"/>
            <a:ext cx="8731624" cy="4525963"/>
          </a:xfrm>
        </p:spPr>
        <p:txBody>
          <a:bodyPr/>
          <a:lstStyle/>
          <a:p>
            <a:pPr>
              <a:lnSpc>
                <a:spcPct val="150000"/>
              </a:lnSpc>
              <a:spcBef>
                <a:spcPts val="2400"/>
              </a:spcBef>
            </a:pPr>
            <a:r>
              <a:rPr lang="en-US" altLang="en-US" sz="2600" b="1" u="sng" dirty="0">
                <a:latin typeface="Garamond" panose="02020404030301010803" pitchFamily="18" charset="0"/>
              </a:rPr>
              <a:t>15%</a:t>
            </a:r>
            <a:r>
              <a:rPr lang="en-US" altLang="en-US" sz="2600" dirty="0">
                <a:latin typeface="Garamond" panose="02020404030301010803" pitchFamily="18" charset="0"/>
              </a:rPr>
              <a:t> of </a:t>
            </a:r>
            <a:r>
              <a:rPr lang="en-US" altLang="en-US" sz="2600" b="1" u="sng" dirty="0">
                <a:latin typeface="Garamond" panose="02020404030301010803" pitchFamily="18" charset="0"/>
              </a:rPr>
              <a:t>Millennials</a:t>
            </a:r>
            <a:r>
              <a:rPr lang="en-US" altLang="en-US" sz="2600" dirty="0">
                <a:latin typeface="Garamond" panose="02020404030301010803" pitchFamily="18" charset="0"/>
              </a:rPr>
              <a:t> were </a:t>
            </a:r>
            <a:r>
              <a:rPr lang="en-US" altLang="en-US" sz="2600" b="1" u="sng" dirty="0">
                <a:latin typeface="Garamond" panose="02020404030301010803" pitchFamily="18" charset="0"/>
              </a:rPr>
              <a:t>still living</a:t>
            </a:r>
            <a:r>
              <a:rPr lang="en-US" altLang="en-US" sz="2600" dirty="0">
                <a:latin typeface="Garamond" panose="02020404030301010803" pitchFamily="18" charset="0"/>
              </a:rPr>
              <a:t> in their </a:t>
            </a:r>
            <a:r>
              <a:rPr lang="en-US" altLang="en-US" sz="2600" b="1" u="sng" dirty="0">
                <a:latin typeface="Garamond" panose="02020404030301010803" pitchFamily="18" charset="0"/>
              </a:rPr>
              <a:t>parents’ home</a:t>
            </a:r>
          </a:p>
          <a:p>
            <a:pPr lvl="1">
              <a:lnSpc>
                <a:spcPct val="150000"/>
              </a:lnSpc>
              <a:spcBef>
                <a:spcPts val="2400"/>
              </a:spcBef>
              <a:buFont typeface="Garamond" panose="02020404030301010803" pitchFamily="18" charset="0"/>
              <a:buChar char="–"/>
            </a:pPr>
            <a:r>
              <a:rPr lang="en-US" altLang="en-US" sz="2400" dirty="0">
                <a:latin typeface="Garamond" panose="02020404030301010803" pitchFamily="18" charset="0"/>
              </a:rPr>
              <a:t>This is nearly </a:t>
            </a:r>
            <a:r>
              <a:rPr lang="en-US" altLang="en-US" sz="2400" b="1" u="sng" dirty="0">
                <a:latin typeface="Garamond" panose="02020404030301010803" pitchFamily="18" charset="0"/>
              </a:rPr>
              <a:t>double the amount</a:t>
            </a:r>
            <a:r>
              <a:rPr lang="en-US" altLang="en-US" sz="2400" b="1" dirty="0">
                <a:latin typeface="Garamond" panose="02020404030301010803" pitchFamily="18" charset="0"/>
              </a:rPr>
              <a:t> </a:t>
            </a:r>
            <a:r>
              <a:rPr lang="en-US" altLang="en-US" sz="2400" dirty="0">
                <a:latin typeface="Garamond" panose="02020404030301010803" pitchFamily="18" charset="0"/>
              </a:rPr>
              <a:t>of </a:t>
            </a:r>
            <a:r>
              <a:rPr lang="en-US" altLang="en-US" sz="2400" b="1" u="sng" dirty="0">
                <a:latin typeface="Garamond" panose="02020404030301010803" pitchFamily="18" charset="0"/>
              </a:rPr>
              <a:t>young Baby Boomers</a:t>
            </a:r>
          </a:p>
          <a:p>
            <a:pPr>
              <a:lnSpc>
                <a:spcPct val="150000"/>
              </a:lnSpc>
              <a:spcBef>
                <a:spcPts val="2400"/>
              </a:spcBef>
            </a:pPr>
            <a:r>
              <a:rPr lang="en-US" altLang="en-US" sz="2600" b="1" u="sng" dirty="0">
                <a:latin typeface="Garamond" panose="02020404030301010803" pitchFamily="18" charset="0"/>
              </a:rPr>
              <a:t>Approximately 64 million Americans</a:t>
            </a:r>
            <a:r>
              <a:rPr lang="en-US" altLang="en-US" sz="2600" dirty="0">
                <a:latin typeface="Garamond" panose="02020404030301010803" pitchFamily="18" charset="0"/>
              </a:rPr>
              <a:t> or </a:t>
            </a:r>
            <a:r>
              <a:rPr lang="en-US" altLang="en-US" sz="2600" b="1" u="sng" dirty="0">
                <a:latin typeface="Garamond" panose="02020404030301010803" pitchFamily="18" charset="0"/>
              </a:rPr>
              <a:t>20%</a:t>
            </a:r>
            <a:r>
              <a:rPr lang="en-US" altLang="en-US" sz="2600" b="1" dirty="0">
                <a:latin typeface="Garamond" panose="02020404030301010803" pitchFamily="18" charset="0"/>
              </a:rPr>
              <a:t> </a:t>
            </a:r>
            <a:r>
              <a:rPr lang="en-US" altLang="en-US" sz="2600" dirty="0">
                <a:latin typeface="Garamond" panose="02020404030301010803" pitchFamily="18" charset="0"/>
              </a:rPr>
              <a:t>of the </a:t>
            </a:r>
            <a:r>
              <a:rPr lang="en-US" altLang="en-US" sz="2600" b="1" u="sng" dirty="0">
                <a:latin typeface="Garamond" panose="02020404030301010803" pitchFamily="18" charset="0"/>
              </a:rPr>
              <a:t>population</a:t>
            </a:r>
            <a:r>
              <a:rPr lang="en-US" altLang="en-US" sz="2600" dirty="0">
                <a:latin typeface="Garamond" panose="02020404030301010803" pitchFamily="18" charset="0"/>
              </a:rPr>
              <a:t> are </a:t>
            </a:r>
            <a:r>
              <a:rPr lang="en-US" altLang="en-US" sz="2600" b="1" u="sng" dirty="0">
                <a:latin typeface="Garamond" panose="02020404030301010803" pitchFamily="18" charset="0"/>
              </a:rPr>
              <a:t>living</a:t>
            </a:r>
            <a:r>
              <a:rPr lang="en-US" altLang="en-US" sz="2600" b="1" dirty="0">
                <a:latin typeface="Garamond" panose="02020404030301010803" pitchFamily="18" charset="0"/>
              </a:rPr>
              <a:t> </a:t>
            </a:r>
            <a:r>
              <a:rPr lang="en-US" altLang="en-US" sz="2600" dirty="0">
                <a:latin typeface="Garamond" panose="02020404030301010803" pitchFamily="18" charset="0"/>
              </a:rPr>
              <a:t>in </a:t>
            </a:r>
            <a:r>
              <a:rPr lang="en-US" altLang="en-US" sz="2600" b="1" u="sng" dirty="0">
                <a:latin typeface="Garamond" panose="02020404030301010803" pitchFamily="18" charset="0"/>
              </a:rPr>
              <a:t>multigenerational households </a:t>
            </a:r>
          </a:p>
        </p:txBody>
      </p:sp>
      <p:sp>
        <p:nvSpPr>
          <p:cNvPr id="11" name="TextBox 10">
            <a:extLst>
              <a:ext uri="{FF2B5EF4-FFF2-40B4-BE49-F238E27FC236}">
                <a16:creationId xmlns:a16="http://schemas.microsoft.com/office/drawing/2014/main" id="{45D29E79-F89F-F8FE-656A-1D165A405686}"/>
              </a:ext>
            </a:extLst>
          </p:cNvPr>
          <p:cNvSpPr txBox="1"/>
          <p:nvPr/>
        </p:nvSpPr>
        <p:spPr>
          <a:xfrm>
            <a:off x="334962" y="6260152"/>
            <a:ext cx="8809038" cy="446276"/>
          </a:xfrm>
          <a:prstGeom prst="rect">
            <a:avLst/>
          </a:prstGeom>
          <a:noFill/>
        </p:spPr>
        <p:txBody>
          <a:bodyPr>
            <a:spAutoFit/>
          </a:bodyPr>
          <a:lstStyle/>
          <a:p>
            <a:pPr>
              <a:defRPr/>
            </a:pPr>
            <a:r>
              <a:rPr lang="en-US" altLang="en-US" sz="1200" b="1" u="sng" dirty="0">
                <a:latin typeface="Garamond" panose="02020404030301010803" pitchFamily="18" charset="0"/>
              </a:rPr>
              <a:t>Source</a:t>
            </a:r>
            <a:r>
              <a:rPr lang="en-US" altLang="en-US" sz="1200" b="1" dirty="0">
                <a:latin typeface="Garamond" panose="02020404030301010803" pitchFamily="18" charset="0"/>
              </a:rPr>
              <a:t>:</a:t>
            </a:r>
            <a:r>
              <a:rPr lang="en-US" altLang="en-US" sz="1200" dirty="0">
                <a:latin typeface="Garamond" panose="02020404030301010803" pitchFamily="18" charset="0"/>
              </a:rPr>
              <a:t> </a:t>
            </a:r>
            <a:r>
              <a:rPr lang="en-US" altLang="en-US" sz="1200" i="1" dirty="0">
                <a:latin typeface="Garamond" panose="02020404030301010803" pitchFamily="18" charset="0"/>
              </a:rPr>
              <a:t>Pew Research Center, </a:t>
            </a:r>
            <a:r>
              <a:rPr lang="en-US" altLang="en-US" sz="1200" dirty="0">
                <a:latin typeface="Garamond" panose="02020404030301010803" pitchFamily="18" charset="0"/>
              </a:rPr>
              <a:t>“Millennial Life: How Young Adulthood Today Compares With Prior Generations” May 14</a:t>
            </a:r>
            <a:r>
              <a:rPr lang="en-US" altLang="en-US" sz="1200" baseline="30000" dirty="0">
                <a:latin typeface="Garamond" panose="02020404030301010803" pitchFamily="18" charset="0"/>
              </a:rPr>
              <a:t>th</a:t>
            </a:r>
            <a:r>
              <a:rPr lang="en-US" altLang="en-US" sz="1200" dirty="0">
                <a:latin typeface="Garamond" panose="02020404030301010803" pitchFamily="18" charset="0"/>
              </a:rPr>
              <a:t>, 2020</a:t>
            </a:r>
          </a:p>
          <a:p>
            <a:pPr>
              <a:defRPr/>
            </a:pPr>
            <a:endParaRPr lang="en-US" sz="1100" dirty="0"/>
          </a:p>
        </p:txBody>
      </p:sp>
    </p:spTree>
    <p:extLst>
      <p:ext uri="{BB962C8B-B14F-4D97-AF65-F5344CB8AC3E}">
        <p14:creationId xmlns:p14="http://schemas.microsoft.com/office/powerpoint/2010/main" val="14736628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25320" y="1668149"/>
            <a:ext cx="8546415" cy="4569841"/>
          </a:xfrm>
          <a:prstGeom prst="rect">
            <a:avLst/>
          </a:prstGeom>
        </p:spPr>
        <p:txBody>
          <a:bodyPr vert="horz" wrap="square" lIns="0" tIns="12700" rIns="0" bIns="0" rtlCol="0">
            <a:spAutoFit/>
          </a:bodyPr>
          <a:lstStyle/>
          <a:p>
            <a:pPr marL="355600" indent="-342900">
              <a:lnSpc>
                <a:spcPct val="100000"/>
              </a:lnSpc>
              <a:spcBef>
                <a:spcPts val="100"/>
              </a:spcBef>
              <a:buFont typeface="Garamond"/>
              <a:buChar char="•"/>
              <a:tabLst>
                <a:tab pos="354965" algn="l"/>
                <a:tab pos="355600" algn="l"/>
              </a:tabLst>
            </a:pPr>
            <a:r>
              <a:rPr lang="en-US" altLang="en-US" b="1" u="sng" dirty="0">
                <a:latin typeface="Garamond" panose="02020404030301010803" pitchFamily="18" charset="0"/>
              </a:rPr>
              <a:t>Popular States</a:t>
            </a:r>
            <a:r>
              <a:rPr lang="en-US" altLang="en-US" b="1" dirty="0">
                <a:uFill>
                  <a:solidFill>
                    <a:srgbClr val="000000"/>
                  </a:solidFill>
                </a:uFill>
                <a:latin typeface="Garamond"/>
              </a:rPr>
              <a:t>:</a:t>
            </a:r>
            <a:r>
              <a:rPr sz="1800" b="1" spc="-5" dirty="0">
                <a:latin typeface="Garamond"/>
                <a:cs typeface="Garamond"/>
              </a:rPr>
              <a:t> </a:t>
            </a:r>
            <a:r>
              <a:rPr sz="1800" spc="-5" dirty="0">
                <a:latin typeface="Garamond"/>
                <a:cs typeface="Garamond"/>
              </a:rPr>
              <a:t>Delaware (TPC), Wyoming (TPC) </a:t>
            </a:r>
            <a:r>
              <a:rPr sz="1800" dirty="0">
                <a:latin typeface="Garamond"/>
                <a:cs typeface="Garamond"/>
              </a:rPr>
              <a:t>and New Hampshire</a:t>
            </a:r>
            <a:r>
              <a:rPr sz="1800" spc="-35" dirty="0">
                <a:latin typeface="Garamond"/>
                <a:cs typeface="Garamond"/>
              </a:rPr>
              <a:t> </a:t>
            </a:r>
            <a:r>
              <a:rPr sz="1800" dirty="0">
                <a:latin typeface="Garamond"/>
                <a:cs typeface="Garamond"/>
              </a:rPr>
              <a:t>(QTA)</a:t>
            </a:r>
          </a:p>
          <a:p>
            <a:pPr>
              <a:lnSpc>
                <a:spcPct val="100000"/>
              </a:lnSpc>
              <a:buFont typeface="Garamond"/>
              <a:buChar char="•"/>
            </a:pPr>
            <a:endParaRPr sz="1600" dirty="0">
              <a:latin typeface="Garamond"/>
              <a:cs typeface="Garamond"/>
            </a:endParaRPr>
          </a:p>
          <a:p>
            <a:pPr marL="355600" marR="5080" indent="-342900">
              <a:lnSpc>
                <a:spcPct val="150000"/>
              </a:lnSpc>
              <a:buFont typeface="Garamond"/>
              <a:buChar char="•"/>
              <a:tabLst>
                <a:tab pos="354965" algn="l"/>
                <a:tab pos="355600" algn="l"/>
              </a:tabLst>
            </a:pPr>
            <a:r>
              <a:rPr lang="en-US" altLang="en-US" b="1" u="sng" dirty="0">
                <a:latin typeface="Garamond" panose="02020404030301010803" pitchFamily="18" charset="0"/>
              </a:rPr>
              <a:t>Purpose</a:t>
            </a:r>
            <a:r>
              <a:rPr lang="en-US" altLang="en-US" b="1" spc="-5" dirty="0">
                <a:latin typeface="Garamond"/>
              </a:rPr>
              <a:t>:</a:t>
            </a:r>
            <a:r>
              <a:rPr sz="1800" b="1" spc="-5" dirty="0">
                <a:latin typeface="Garamond"/>
                <a:cs typeface="Garamond"/>
              </a:rPr>
              <a:t> </a:t>
            </a:r>
            <a:r>
              <a:rPr sz="1800" spc="-5" dirty="0">
                <a:latin typeface="Garamond"/>
                <a:cs typeface="Garamond"/>
              </a:rPr>
              <a:t>House </a:t>
            </a:r>
            <a:r>
              <a:rPr sz="1800" dirty="0">
                <a:latin typeface="Garamond"/>
                <a:cs typeface="Garamond"/>
              </a:rPr>
              <a:t>the trust </a:t>
            </a:r>
            <a:r>
              <a:rPr sz="1800" spc="-5" dirty="0">
                <a:latin typeface="Garamond"/>
                <a:cs typeface="Garamond"/>
              </a:rPr>
              <a:t>protector as well as investment and distribution committees  </a:t>
            </a:r>
            <a:r>
              <a:rPr sz="1800" dirty="0">
                <a:latin typeface="Garamond"/>
                <a:cs typeface="Garamond"/>
              </a:rPr>
              <a:t>(TPC) or trust </a:t>
            </a:r>
            <a:r>
              <a:rPr sz="1800" spc="-5" dirty="0">
                <a:latin typeface="Garamond"/>
                <a:cs typeface="Garamond"/>
              </a:rPr>
              <a:t>advisor and </a:t>
            </a:r>
            <a:r>
              <a:rPr sz="1800" dirty="0">
                <a:latin typeface="Garamond"/>
                <a:cs typeface="Garamond"/>
              </a:rPr>
              <a:t>trust </a:t>
            </a:r>
            <a:r>
              <a:rPr sz="1800" spc="-5" dirty="0">
                <a:latin typeface="Garamond"/>
                <a:cs typeface="Garamond"/>
              </a:rPr>
              <a:t>protector</a:t>
            </a:r>
            <a:r>
              <a:rPr sz="1800" spc="-40" dirty="0">
                <a:latin typeface="Garamond"/>
                <a:cs typeface="Garamond"/>
              </a:rPr>
              <a:t> </a:t>
            </a:r>
            <a:r>
              <a:rPr sz="1800" dirty="0">
                <a:latin typeface="Garamond"/>
                <a:cs typeface="Garamond"/>
              </a:rPr>
              <a:t>(QTA)</a:t>
            </a:r>
          </a:p>
          <a:p>
            <a:pPr>
              <a:lnSpc>
                <a:spcPct val="100000"/>
              </a:lnSpc>
              <a:spcBef>
                <a:spcPts val="10"/>
              </a:spcBef>
              <a:buFont typeface="Garamond"/>
              <a:buChar char="•"/>
            </a:pPr>
            <a:endParaRPr sz="2550" dirty="0">
              <a:latin typeface="Garamond"/>
              <a:cs typeface="Garamond"/>
            </a:endParaRPr>
          </a:p>
          <a:p>
            <a:pPr marL="355600" indent="-342900">
              <a:lnSpc>
                <a:spcPct val="100000"/>
              </a:lnSpc>
              <a:spcBef>
                <a:spcPts val="5"/>
              </a:spcBef>
              <a:buFont typeface="Garamond"/>
              <a:buChar char="•"/>
              <a:tabLst>
                <a:tab pos="354965" algn="l"/>
                <a:tab pos="355600" algn="l"/>
              </a:tabLst>
            </a:pPr>
            <a:r>
              <a:rPr lang="en-US" altLang="en-US" b="1" u="sng" dirty="0">
                <a:latin typeface="Garamond" panose="02020404030301010803" pitchFamily="18" charset="0"/>
              </a:rPr>
              <a:t>Required Trustee</a:t>
            </a:r>
            <a:r>
              <a:rPr lang="en-US" altLang="en-US" b="1" dirty="0">
                <a:latin typeface="Garamond" panose="02020404030301010803" pitchFamily="18" charset="0"/>
              </a:rPr>
              <a:t>:</a:t>
            </a:r>
            <a:r>
              <a:rPr sz="1800" b="1" spc="-5" dirty="0">
                <a:latin typeface="Garamond"/>
                <a:cs typeface="Garamond"/>
              </a:rPr>
              <a:t> </a:t>
            </a:r>
            <a:r>
              <a:rPr sz="1800" spc="-5" dirty="0">
                <a:latin typeface="Garamond"/>
                <a:cs typeface="Garamond"/>
              </a:rPr>
              <a:t>Generally any directed trust jurisdiction with </a:t>
            </a:r>
            <a:r>
              <a:rPr sz="1800" dirty="0">
                <a:latin typeface="Garamond"/>
                <a:cs typeface="Garamond"/>
              </a:rPr>
              <a:t>a </a:t>
            </a:r>
            <a:r>
              <a:rPr sz="1800" spc="-5" dirty="0">
                <a:latin typeface="Garamond"/>
                <a:cs typeface="Garamond"/>
              </a:rPr>
              <a:t>trust</a:t>
            </a:r>
            <a:r>
              <a:rPr sz="1800" spc="170" dirty="0">
                <a:latin typeface="Garamond"/>
                <a:cs typeface="Garamond"/>
              </a:rPr>
              <a:t> </a:t>
            </a:r>
            <a:r>
              <a:rPr sz="1800" spc="-5" dirty="0">
                <a:latin typeface="Garamond"/>
                <a:cs typeface="Garamond"/>
              </a:rPr>
              <a:t>protector</a:t>
            </a:r>
            <a:endParaRPr sz="1800" dirty="0">
              <a:latin typeface="Garamond"/>
              <a:cs typeface="Garamond"/>
            </a:endParaRPr>
          </a:p>
          <a:p>
            <a:pPr marL="355600">
              <a:lnSpc>
                <a:spcPct val="100000"/>
              </a:lnSpc>
              <a:spcBef>
                <a:spcPts val="1080"/>
              </a:spcBef>
            </a:pPr>
            <a:r>
              <a:rPr sz="1800" dirty="0">
                <a:latin typeface="Garamond"/>
                <a:cs typeface="Garamond"/>
              </a:rPr>
              <a:t>statute</a:t>
            </a:r>
          </a:p>
          <a:p>
            <a:pPr>
              <a:lnSpc>
                <a:spcPct val="100000"/>
              </a:lnSpc>
            </a:pPr>
            <a:endParaRPr sz="1600" dirty="0">
              <a:latin typeface="Garamond"/>
              <a:cs typeface="Garamond"/>
            </a:endParaRPr>
          </a:p>
          <a:p>
            <a:pPr marL="355600" marR="120650" indent="-342900">
              <a:lnSpc>
                <a:spcPct val="150000"/>
              </a:lnSpc>
              <a:buFont typeface="Garamond"/>
              <a:buChar char="•"/>
              <a:tabLst>
                <a:tab pos="354965" algn="l"/>
                <a:tab pos="355600" algn="l"/>
              </a:tabLst>
            </a:pPr>
            <a:r>
              <a:rPr lang="en-US" altLang="en-US" b="1" u="sng" dirty="0">
                <a:latin typeface="Garamond" panose="02020404030301010803" pitchFamily="18" charset="0"/>
              </a:rPr>
              <a:t>Required Trust Law</a:t>
            </a:r>
            <a:r>
              <a:rPr lang="en-US" altLang="en-US" b="1" dirty="0">
                <a:uFill>
                  <a:solidFill>
                    <a:srgbClr val="000000"/>
                  </a:solidFill>
                </a:uFill>
                <a:latin typeface="Garamond"/>
              </a:rPr>
              <a:t>:</a:t>
            </a:r>
            <a:r>
              <a:rPr sz="1800" b="1" spc="-5" dirty="0">
                <a:latin typeface="Garamond"/>
                <a:cs typeface="Garamond"/>
              </a:rPr>
              <a:t> </a:t>
            </a:r>
            <a:r>
              <a:rPr sz="1800" spc="-5" dirty="0">
                <a:latin typeface="Garamond"/>
                <a:cs typeface="Garamond"/>
              </a:rPr>
              <a:t>Generally any directed </a:t>
            </a:r>
            <a:r>
              <a:rPr sz="1800" dirty="0">
                <a:latin typeface="Garamond"/>
                <a:cs typeface="Garamond"/>
              </a:rPr>
              <a:t>trust </a:t>
            </a:r>
            <a:r>
              <a:rPr sz="1800" spc="-5" dirty="0">
                <a:latin typeface="Garamond"/>
                <a:cs typeface="Garamond"/>
              </a:rPr>
              <a:t>jurisdiction </a:t>
            </a:r>
            <a:r>
              <a:rPr sz="1800" dirty="0">
                <a:latin typeface="Garamond"/>
                <a:cs typeface="Garamond"/>
              </a:rPr>
              <a:t>with a trust </a:t>
            </a:r>
            <a:r>
              <a:rPr sz="1800" spc="-5" dirty="0">
                <a:latin typeface="Garamond"/>
                <a:cs typeface="Garamond"/>
              </a:rPr>
              <a:t>protector  </a:t>
            </a:r>
            <a:r>
              <a:rPr sz="1800" dirty="0">
                <a:latin typeface="Garamond"/>
                <a:cs typeface="Garamond"/>
              </a:rPr>
              <a:t>statute</a:t>
            </a:r>
          </a:p>
          <a:p>
            <a:pPr>
              <a:lnSpc>
                <a:spcPct val="100000"/>
              </a:lnSpc>
              <a:buFont typeface="Garamond"/>
              <a:buChar char="•"/>
            </a:pPr>
            <a:endParaRPr sz="1600" dirty="0">
              <a:latin typeface="Garamond"/>
              <a:cs typeface="Garamond"/>
            </a:endParaRPr>
          </a:p>
          <a:p>
            <a:pPr marL="355600" marR="505459" indent="-342900">
              <a:lnSpc>
                <a:spcPct val="150000"/>
              </a:lnSpc>
              <a:buFont typeface="Garamond"/>
              <a:buChar char="•"/>
              <a:tabLst>
                <a:tab pos="354965" algn="l"/>
                <a:tab pos="355600" algn="l"/>
              </a:tabLst>
            </a:pPr>
            <a:r>
              <a:rPr lang="en-US" altLang="en-US" b="1" u="sng" dirty="0">
                <a:latin typeface="Garamond" panose="02020404030301010803" pitchFamily="18" charset="0"/>
              </a:rPr>
              <a:t>Summary</a:t>
            </a:r>
            <a:r>
              <a:rPr lang="en-US" altLang="en-US" b="1" dirty="0">
                <a:latin typeface="Garamond" panose="02020404030301010803" pitchFamily="18" charset="0"/>
              </a:rPr>
              <a:t>:</a:t>
            </a:r>
            <a:r>
              <a:rPr sz="1800" b="1" dirty="0">
                <a:latin typeface="Garamond"/>
                <a:cs typeface="Garamond"/>
              </a:rPr>
              <a:t> </a:t>
            </a:r>
            <a:r>
              <a:rPr sz="1800" spc="-5" dirty="0">
                <a:latin typeface="Garamond"/>
                <a:cs typeface="Garamond"/>
              </a:rPr>
              <a:t>Delaware, </a:t>
            </a:r>
            <a:r>
              <a:rPr sz="1800" dirty="0">
                <a:latin typeface="Garamond"/>
                <a:cs typeface="Garamond"/>
              </a:rPr>
              <a:t>New Hampshire </a:t>
            </a:r>
            <a:r>
              <a:rPr sz="1800" spc="-5" dirty="0">
                <a:latin typeface="Garamond"/>
                <a:cs typeface="Garamond"/>
              </a:rPr>
              <a:t>and Wyoming TPC/QTA can serve </a:t>
            </a:r>
            <a:r>
              <a:rPr sz="1800" dirty="0">
                <a:latin typeface="Garamond"/>
                <a:cs typeface="Garamond"/>
              </a:rPr>
              <a:t>with  trustee of a</a:t>
            </a:r>
            <a:r>
              <a:rPr sz="1800" spc="-5" dirty="0">
                <a:latin typeface="Garamond"/>
                <a:cs typeface="Garamond"/>
              </a:rPr>
              <a:t> directed</a:t>
            </a:r>
            <a:r>
              <a:rPr sz="1800" spc="-20" dirty="0">
                <a:latin typeface="Garamond"/>
                <a:cs typeface="Garamond"/>
              </a:rPr>
              <a:t> </a:t>
            </a:r>
            <a:r>
              <a:rPr sz="1800" dirty="0">
                <a:latin typeface="Garamond"/>
                <a:cs typeface="Garamond"/>
              </a:rPr>
              <a:t>trust</a:t>
            </a:r>
            <a:r>
              <a:rPr lang="en-US" sz="1800" dirty="0">
                <a:latin typeface="Garamond"/>
                <a:cs typeface="Garamond"/>
              </a:rPr>
              <a:t> in another trust jurisdiction </a:t>
            </a:r>
            <a:endParaRPr sz="1800" dirty="0">
              <a:latin typeface="Garamond"/>
              <a:cs typeface="Garamond"/>
            </a:endParaRPr>
          </a:p>
        </p:txBody>
      </p:sp>
      <p:sp>
        <p:nvSpPr>
          <p:cNvPr id="6" name="Slide Number Placeholder 3">
            <a:extLst>
              <a:ext uri="{FF2B5EF4-FFF2-40B4-BE49-F238E27FC236}">
                <a16:creationId xmlns:a16="http://schemas.microsoft.com/office/drawing/2014/main" id="{4B8D6AD5-ECFF-4DDB-9422-859721781777}"/>
              </a:ext>
            </a:extLst>
          </p:cNvPr>
          <p:cNvSpPr txBox="1">
            <a:spLocks/>
          </p:cNvSpPr>
          <p:nvPr/>
        </p:nvSpPr>
        <p:spPr bwMode="auto">
          <a:xfrm>
            <a:off x="7833966" y="6305939"/>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46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9pPr>
          </a:lstStyle>
          <a:p>
            <a:pPr algn="just">
              <a:spcBef>
                <a:spcPct val="0"/>
              </a:spcBef>
              <a:buFontTx/>
              <a:buNone/>
            </a:pPr>
            <a:r>
              <a:rPr lang="en-US" altLang="en-US" sz="1400">
                <a:solidFill>
                  <a:srgbClr val="000000"/>
                </a:solidFill>
                <a:latin typeface="Garamond" panose="02020404030301010803" pitchFamily="18" charset="0"/>
              </a:rPr>
              <a:t>		</a:t>
            </a:r>
            <a:fld id="{AE429C2D-1A25-4C0B-A517-5C102E05EA5D}" type="slidenum">
              <a:rPr lang="en-US" altLang="en-US" sz="1400" smtClean="0">
                <a:solidFill>
                  <a:srgbClr val="000000"/>
                </a:solidFill>
                <a:latin typeface="Garamond" panose="02020404030301010803" pitchFamily="18" charset="0"/>
              </a:rPr>
              <a:pPr algn="just">
                <a:spcBef>
                  <a:spcPct val="0"/>
                </a:spcBef>
                <a:buFontTx/>
                <a:buNone/>
              </a:pPr>
              <a:t>50</a:t>
            </a:fld>
            <a:endParaRPr lang="en-US" altLang="en-US" sz="1400">
              <a:solidFill>
                <a:srgbClr val="000000"/>
              </a:solidFill>
              <a:latin typeface="Garamond" panose="02020404030301010803" pitchFamily="18" charset="0"/>
            </a:endParaRPr>
          </a:p>
        </p:txBody>
      </p:sp>
      <p:sp>
        <p:nvSpPr>
          <p:cNvPr id="7" name="TextBox 6">
            <a:extLst>
              <a:ext uri="{FF2B5EF4-FFF2-40B4-BE49-F238E27FC236}">
                <a16:creationId xmlns:a16="http://schemas.microsoft.com/office/drawing/2014/main" id="{262FE2B0-651E-3693-B715-6312CAA1B25B}"/>
              </a:ext>
            </a:extLst>
          </p:cNvPr>
          <p:cNvSpPr txBox="1"/>
          <p:nvPr/>
        </p:nvSpPr>
        <p:spPr>
          <a:xfrm>
            <a:off x="2424702" y="321538"/>
            <a:ext cx="6375114" cy="1015663"/>
          </a:xfrm>
          <a:prstGeom prst="rect">
            <a:avLst/>
          </a:prstGeom>
          <a:noFill/>
        </p:spPr>
        <p:txBody>
          <a:bodyPr wrap="square">
            <a:spAutoFit/>
          </a:bodyPr>
          <a:lstStyle/>
          <a:p>
            <a:pPr algn="ctr"/>
            <a:r>
              <a:rPr lang="en-US" sz="2000" b="1" i="1" dirty="0">
                <a:latin typeface="Garamond"/>
                <a:cs typeface="Garamond"/>
              </a:rPr>
              <a:t>Appendix B</a:t>
            </a:r>
          </a:p>
          <a:p>
            <a:pPr algn="ctr"/>
            <a:r>
              <a:rPr lang="en-US" sz="2000" b="1" dirty="0">
                <a:latin typeface="Garamond"/>
                <a:cs typeface="Garamond"/>
              </a:rPr>
              <a:t>Trust Protector </a:t>
            </a:r>
            <a:r>
              <a:rPr lang="en-US" sz="2000" b="1" spc="-5" dirty="0">
                <a:latin typeface="Garamond"/>
                <a:cs typeface="Garamond"/>
              </a:rPr>
              <a:t>Company </a:t>
            </a:r>
            <a:r>
              <a:rPr lang="en-US" sz="2000" b="1" dirty="0">
                <a:latin typeface="Garamond"/>
                <a:cs typeface="Garamond"/>
              </a:rPr>
              <a:t>(TPC) or </a:t>
            </a:r>
          </a:p>
          <a:p>
            <a:pPr algn="ctr"/>
            <a:r>
              <a:rPr lang="en-US" sz="2000" b="1" spc="-5" dirty="0">
                <a:latin typeface="Garamond"/>
                <a:cs typeface="Garamond"/>
              </a:rPr>
              <a:t>Qualified </a:t>
            </a:r>
            <a:r>
              <a:rPr lang="en-US" sz="2000" b="1" dirty="0">
                <a:latin typeface="Garamond"/>
                <a:cs typeface="Garamond"/>
              </a:rPr>
              <a:t>Trust  </a:t>
            </a:r>
            <a:r>
              <a:rPr lang="en-US" sz="2000" b="1" spc="-5" dirty="0">
                <a:latin typeface="Garamond"/>
                <a:cs typeface="Garamond"/>
              </a:rPr>
              <a:t>Advisor </a:t>
            </a:r>
            <a:r>
              <a:rPr lang="en-US" sz="2000" b="1" dirty="0">
                <a:latin typeface="Garamond"/>
                <a:cs typeface="Garamond"/>
              </a:rPr>
              <a:t>(QTA) (Alternatives to</a:t>
            </a:r>
            <a:r>
              <a:rPr lang="en-US" sz="2000" b="1" spc="-35" dirty="0">
                <a:latin typeface="Garamond"/>
                <a:cs typeface="Garamond"/>
              </a:rPr>
              <a:t> </a:t>
            </a:r>
            <a:r>
              <a:rPr lang="en-US" sz="2000" b="1" spc="-5" dirty="0">
                <a:latin typeface="Garamond"/>
                <a:cs typeface="Garamond"/>
              </a:rPr>
              <a:t>SPE):</a:t>
            </a:r>
            <a:endParaRPr lang="en-US" sz="2000" dirty="0"/>
          </a:p>
        </p:txBody>
      </p:sp>
    </p:spTree>
    <p:extLst>
      <p:ext uri="{BB962C8B-B14F-4D97-AF65-F5344CB8AC3E}">
        <p14:creationId xmlns:p14="http://schemas.microsoft.com/office/powerpoint/2010/main" val="26032083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B29655A0-2187-40E1-93F4-64C13A66469D}"/>
              </a:ext>
            </a:extLst>
          </p:cNvPr>
          <p:cNvSpPr>
            <a:spLocks noGrp="1" noChangeArrowheads="1"/>
          </p:cNvSpPr>
          <p:nvPr>
            <p:ph type="title"/>
          </p:nvPr>
        </p:nvSpPr>
        <p:spPr>
          <a:xfrm>
            <a:off x="2090607" y="155456"/>
            <a:ext cx="7010400" cy="1265238"/>
          </a:xfrm>
        </p:spPr>
        <p:txBody>
          <a:bodyPr/>
          <a:lstStyle/>
          <a:p>
            <a:r>
              <a:rPr lang="en-US" altLang="en-US" sz="2800" b="1" i="1" dirty="0">
                <a:solidFill>
                  <a:schemeClr val="tx1"/>
                </a:solidFill>
                <a:latin typeface="Garamond" panose="02020404030301010803" pitchFamily="18" charset="0"/>
              </a:rPr>
              <a:t>Appendix C</a:t>
            </a:r>
            <a:br>
              <a:rPr lang="en-US" altLang="en-US" sz="2800" b="1" dirty="0">
                <a:solidFill>
                  <a:schemeClr val="tx1"/>
                </a:solidFill>
                <a:latin typeface="Garamond" panose="02020404030301010803" pitchFamily="18" charset="0"/>
              </a:rPr>
            </a:br>
            <a:r>
              <a:rPr lang="en-US" altLang="en-US" sz="2800" b="1" dirty="0">
                <a:solidFill>
                  <a:schemeClr val="tx1"/>
                </a:solidFill>
                <a:latin typeface="Garamond" panose="02020404030301010803" pitchFamily="18" charset="0"/>
              </a:rPr>
              <a:t>Private Family Trust Companies (PFTC) - Introduction: </a:t>
            </a:r>
            <a:endParaRPr lang="en-US" altLang="en-US" sz="2400" b="1" dirty="0">
              <a:solidFill>
                <a:schemeClr val="tx1"/>
              </a:solidFill>
              <a:latin typeface="Garamond" panose="02020404030301010803" pitchFamily="18" charset="0"/>
            </a:endParaRPr>
          </a:p>
        </p:txBody>
      </p:sp>
      <p:sp>
        <p:nvSpPr>
          <p:cNvPr id="101379" name="Rectangle 6">
            <a:extLst>
              <a:ext uri="{FF2B5EF4-FFF2-40B4-BE49-F238E27FC236}">
                <a16:creationId xmlns:a16="http://schemas.microsoft.com/office/drawing/2014/main" id="{16293DB6-B39F-4832-A167-2D16B50F8379}"/>
              </a:ext>
            </a:extLst>
          </p:cNvPr>
          <p:cNvSpPr>
            <a:spLocks noGrp="1" noChangeArrowheads="1"/>
          </p:cNvSpPr>
          <p:nvPr>
            <p:ph idx="1"/>
          </p:nvPr>
        </p:nvSpPr>
        <p:spPr>
          <a:xfrm>
            <a:off x="99501" y="1585086"/>
            <a:ext cx="8534400" cy="4525963"/>
          </a:xfrm>
        </p:spPr>
        <p:txBody>
          <a:bodyPr/>
          <a:lstStyle/>
          <a:p>
            <a:pPr>
              <a:spcBef>
                <a:spcPts val="2000"/>
              </a:spcBef>
              <a:buClr>
                <a:schemeClr val="tx1"/>
              </a:buClr>
            </a:pPr>
            <a:r>
              <a:rPr lang="en-US" altLang="en-US" sz="2400" dirty="0">
                <a:latin typeface="Garamond" panose="02020404030301010803" pitchFamily="18" charset="0"/>
              </a:rPr>
              <a:t>A </a:t>
            </a:r>
            <a:r>
              <a:rPr lang="en-US" altLang="en-US" sz="2400" b="1" u="sng" dirty="0">
                <a:latin typeface="Garamond" panose="02020404030301010803" pitchFamily="18" charset="0"/>
              </a:rPr>
              <a:t>growing</a:t>
            </a:r>
            <a:r>
              <a:rPr lang="en-US" altLang="en-US" sz="2400" dirty="0">
                <a:latin typeface="Garamond" panose="02020404030301010803" pitchFamily="18" charset="0"/>
              </a:rPr>
              <a:t> and </a:t>
            </a:r>
            <a:r>
              <a:rPr lang="en-US" altLang="en-US" sz="2400" b="1" u="sng" dirty="0">
                <a:latin typeface="Garamond" panose="02020404030301010803" pitchFamily="18" charset="0"/>
              </a:rPr>
              <a:t>popular</a:t>
            </a:r>
            <a:r>
              <a:rPr lang="en-US" altLang="en-US" sz="2400" dirty="0">
                <a:latin typeface="Garamond" panose="02020404030301010803" pitchFamily="18" charset="0"/>
              </a:rPr>
              <a:t> </a:t>
            </a:r>
            <a:r>
              <a:rPr lang="en-US" altLang="en-US" sz="2400" b="1" u="sng" dirty="0">
                <a:latin typeface="Garamond" panose="02020404030301010803" pitchFamily="18" charset="0"/>
              </a:rPr>
              <a:t>trend</a:t>
            </a:r>
            <a:r>
              <a:rPr lang="en-US" altLang="en-US" sz="2400" dirty="0">
                <a:latin typeface="Garamond" panose="02020404030301010803" pitchFamily="18" charset="0"/>
              </a:rPr>
              <a:t> among </a:t>
            </a:r>
            <a:r>
              <a:rPr lang="en-US" altLang="en-US" sz="2400" b="1" u="sng" dirty="0">
                <a:latin typeface="Garamond" panose="02020404030301010803" pitchFamily="18" charset="0"/>
              </a:rPr>
              <a:t>ultra wealthy</a:t>
            </a:r>
            <a:r>
              <a:rPr lang="en-US" altLang="en-US" sz="2400" dirty="0">
                <a:latin typeface="Garamond" panose="02020404030301010803" pitchFamily="18" charset="0"/>
              </a:rPr>
              <a:t> </a:t>
            </a:r>
            <a:r>
              <a:rPr lang="en-US" altLang="en-US" sz="2400" b="1" u="sng" dirty="0">
                <a:latin typeface="Garamond" panose="02020404030301010803" pitchFamily="18" charset="0"/>
              </a:rPr>
              <a:t>families</a:t>
            </a:r>
            <a:r>
              <a:rPr lang="en-US" altLang="en-US" sz="2400" dirty="0">
                <a:latin typeface="Garamond" panose="02020404030301010803" pitchFamily="18" charset="0"/>
              </a:rPr>
              <a:t> is the </a:t>
            </a:r>
            <a:r>
              <a:rPr lang="en-US" altLang="en-US" sz="2400" b="1" u="sng" dirty="0">
                <a:latin typeface="Garamond" panose="02020404030301010803" pitchFamily="18" charset="0"/>
              </a:rPr>
              <a:t>creation</a:t>
            </a:r>
            <a:r>
              <a:rPr lang="en-US" altLang="en-US" sz="2400" dirty="0">
                <a:latin typeface="Garamond" panose="02020404030301010803" pitchFamily="18" charset="0"/>
              </a:rPr>
              <a:t> of their </a:t>
            </a:r>
            <a:r>
              <a:rPr lang="en-US" altLang="en-US" sz="2400" b="1" u="sng" dirty="0">
                <a:latin typeface="Garamond" panose="02020404030301010803" pitchFamily="18" charset="0"/>
              </a:rPr>
              <a:t>own</a:t>
            </a:r>
            <a:r>
              <a:rPr lang="en-US" altLang="en-US" sz="2400" dirty="0">
                <a:latin typeface="Garamond" panose="02020404030301010803" pitchFamily="18" charset="0"/>
              </a:rPr>
              <a:t> </a:t>
            </a:r>
            <a:r>
              <a:rPr lang="en-US" altLang="en-US" sz="2400" b="1" u="sng" dirty="0">
                <a:latin typeface="Garamond" panose="02020404030301010803" pitchFamily="18" charset="0"/>
              </a:rPr>
              <a:t>Private Family Trust Company (PFTC)</a:t>
            </a:r>
            <a:r>
              <a:rPr lang="en-US" altLang="en-US" sz="2400" b="1" dirty="0">
                <a:latin typeface="Garamond" panose="02020404030301010803" pitchFamily="18" charset="0"/>
              </a:rPr>
              <a:t> </a:t>
            </a:r>
            <a:r>
              <a:rPr lang="en-US" altLang="en-US" sz="2400" dirty="0">
                <a:latin typeface="Garamond" panose="02020404030301010803" pitchFamily="18" charset="0"/>
              </a:rPr>
              <a:t>to </a:t>
            </a:r>
            <a:r>
              <a:rPr lang="en-US" altLang="en-US" sz="2400" b="1" u="sng" dirty="0">
                <a:latin typeface="Garamond" panose="02020404030301010803" pitchFamily="18" charset="0"/>
              </a:rPr>
              <a:t>serve</a:t>
            </a:r>
            <a:r>
              <a:rPr lang="en-US" altLang="en-US" sz="2400" dirty="0">
                <a:latin typeface="Garamond" panose="02020404030301010803" pitchFamily="18" charset="0"/>
              </a:rPr>
              <a:t> as </a:t>
            </a:r>
            <a:r>
              <a:rPr lang="en-US" altLang="en-US" sz="2400" b="1" u="sng" dirty="0">
                <a:latin typeface="Garamond" panose="02020404030301010803" pitchFamily="18" charset="0"/>
              </a:rPr>
              <a:t>trustee</a:t>
            </a:r>
            <a:r>
              <a:rPr lang="en-US" altLang="en-US" sz="2400" dirty="0">
                <a:latin typeface="Garamond" panose="02020404030301010803" pitchFamily="18" charset="0"/>
              </a:rPr>
              <a:t> for their trusts:</a:t>
            </a:r>
          </a:p>
          <a:p>
            <a:pPr>
              <a:spcBef>
                <a:spcPts val="2000"/>
              </a:spcBef>
              <a:buClr>
                <a:schemeClr val="tx1"/>
              </a:buClr>
            </a:pPr>
            <a:r>
              <a:rPr lang="en-US" altLang="en-US" sz="2400" b="1" u="sng" dirty="0">
                <a:latin typeface="Garamond" panose="02020404030301010803" pitchFamily="18" charset="0"/>
              </a:rPr>
              <a:t>Two types</a:t>
            </a:r>
            <a:r>
              <a:rPr lang="en-US" altLang="en-US" sz="2400" b="1" dirty="0">
                <a:latin typeface="Garamond" panose="02020404030301010803" pitchFamily="18" charset="0"/>
              </a:rPr>
              <a:t> </a:t>
            </a:r>
            <a:r>
              <a:rPr lang="en-US" altLang="en-US" sz="2400" dirty="0">
                <a:latin typeface="Garamond" panose="02020404030301010803" pitchFamily="18" charset="0"/>
              </a:rPr>
              <a:t>of </a:t>
            </a:r>
            <a:r>
              <a:rPr lang="en-US" altLang="en-US" sz="2400" b="1" u="sng" dirty="0">
                <a:latin typeface="Garamond" panose="02020404030301010803" pitchFamily="18" charset="0"/>
              </a:rPr>
              <a:t>PFTCs</a:t>
            </a:r>
            <a:r>
              <a:rPr lang="en-US" altLang="en-US" sz="2400" dirty="0">
                <a:latin typeface="Garamond" panose="02020404030301010803" pitchFamily="18" charset="0"/>
              </a:rPr>
              <a:t>: </a:t>
            </a:r>
          </a:p>
          <a:p>
            <a:pPr lvl="1">
              <a:spcBef>
                <a:spcPts val="2000"/>
              </a:spcBef>
              <a:buClr>
                <a:schemeClr val="tx1"/>
              </a:buClr>
              <a:buFont typeface="Garamond" panose="02020404030301010803" pitchFamily="18" charset="0"/>
              <a:buChar char="–"/>
            </a:pPr>
            <a:r>
              <a:rPr lang="en-US" altLang="en-US" sz="2400" b="1" u="sng" dirty="0">
                <a:latin typeface="Garamond" panose="02020404030301010803" pitchFamily="18" charset="0"/>
              </a:rPr>
              <a:t>Regulated</a:t>
            </a:r>
            <a:r>
              <a:rPr lang="en-US" altLang="en-US" sz="2400" dirty="0">
                <a:latin typeface="Garamond" panose="02020404030301010803" pitchFamily="18" charset="0"/>
              </a:rPr>
              <a:t>: (Typically family net worth's $100 million and above) </a:t>
            </a:r>
          </a:p>
          <a:p>
            <a:pPr lvl="1">
              <a:spcBef>
                <a:spcPts val="2000"/>
              </a:spcBef>
              <a:buClr>
                <a:schemeClr val="tx1"/>
              </a:buClr>
              <a:buFont typeface="Garamond" panose="02020404030301010803" pitchFamily="18" charset="0"/>
              <a:buChar char="–"/>
            </a:pPr>
            <a:r>
              <a:rPr lang="en-US" altLang="en-US" sz="2400" b="1" u="sng" dirty="0">
                <a:latin typeface="Garamond" panose="02020404030301010803" pitchFamily="18" charset="0"/>
              </a:rPr>
              <a:t>Unregulated</a:t>
            </a:r>
            <a:r>
              <a:rPr lang="en-US" altLang="en-US" sz="2400" dirty="0">
                <a:latin typeface="Garamond" panose="02020404030301010803" pitchFamily="18" charset="0"/>
              </a:rPr>
              <a:t>: (Typically family net worth's $25 million and above) </a:t>
            </a:r>
          </a:p>
          <a:p>
            <a:pPr>
              <a:spcBef>
                <a:spcPts val="2000"/>
              </a:spcBef>
              <a:buClr>
                <a:schemeClr val="tx1"/>
              </a:buClr>
            </a:pPr>
            <a:r>
              <a:rPr lang="en-US" altLang="en-US" sz="2400" b="1" u="sng" dirty="0">
                <a:latin typeface="Garamond" panose="02020404030301010803" pitchFamily="18" charset="0"/>
              </a:rPr>
              <a:t>Popular PTC states</a:t>
            </a:r>
            <a:r>
              <a:rPr lang="en-US" altLang="en-US" sz="2400" dirty="0">
                <a:latin typeface="Garamond" panose="02020404030301010803" pitchFamily="18" charset="0"/>
              </a:rPr>
              <a:t>: Nevada, New Hampshire, South Dakota, Tennessee, Texas and Wyoming </a:t>
            </a:r>
          </a:p>
          <a:p>
            <a:pPr>
              <a:spcBef>
                <a:spcPts val="600"/>
              </a:spcBef>
              <a:buClr>
                <a:schemeClr val="tx1"/>
              </a:buClr>
              <a:buFontTx/>
              <a:buNone/>
            </a:pPr>
            <a:endParaRPr lang="en-US" altLang="en-US" sz="1800" dirty="0">
              <a:latin typeface="Garamond" panose="02020404030301010803" pitchFamily="18" charset="0"/>
            </a:endParaRPr>
          </a:p>
          <a:p>
            <a:pPr>
              <a:spcBef>
                <a:spcPts val="600"/>
              </a:spcBef>
              <a:buClr>
                <a:schemeClr val="tx1"/>
              </a:buClr>
            </a:pPr>
            <a:endParaRPr lang="en-US" altLang="en-US" sz="1800" dirty="0">
              <a:latin typeface="Garamond" panose="02020404030301010803" pitchFamily="18" charset="0"/>
            </a:endParaRPr>
          </a:p>
          <a:p>
            <a:pPr>
              <a:spcBef>
                <a:spcPts val="600"/>
              </a:spcBef>
            </a:pPr>
            <a:endParaRPr lang="en-US" altLang="en-US" sz="2400" dirty="0">
              <a:latin typeface="Garamond" panose="02020404030301010803" pitchFamily="18" charset="0"/>
            </a:endParaRPr>
          </a:p>
          <a:p>
            <a:pPr>
              <a:spcBef>
                <a:spcPts val="600"/>
              </a:spcBef>
            </a:pPr>
            <a:endParaRPr lang="en-US" altLang="en-US" sz="2800" dirty="0">
              <a:latin typeface="Garamond" panose="02020404030301010803" pitchFamily="18" charset="0"/>
            </a:endParaRPr>
          </a:p>
          <a:p>
            <a:pPr lvl="1">
              <a:buFontTx/>
              <a:buNone/>
            </a:pPr>
            <a:endParaRPr lang="en-US" altLang="en-US" sz="2400" dirty="0"/>
          </a:p>
        </p:txBody>
      </p:sp>
      <p:sp>
        <p:nvSpPr>
          <p:cNvPr id="101380" name="Rectangle 4">
            <a:extLst>
              <a:ext uri="{FF2B5EF4-FFF2-40B4-BE49-F238E27FC236}">
                <a16:creationId xmlns:a16="http://schemas.microsoft.com/office/drawing/2014/main" id="{534F7BD1-6FCB-4FA0-A0C5-71733C904284}"/>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80047AC-ED3C-4BAB-B381-37EB3E776B1F}" type="slidenum">
              <a:rPr lang="en-US" altLang="en-US" sz="1400">
                <a:latin typeface="Garamond" panose="02020404030301010803" pitchFamily="18" charset="0"/>
              </a:rPr>
              <a:pPr algn="r" eaLnBrk="1" hangingPunct="1">
                <a:spcBef>
                  <a:spcPct val="0"/>
                </a:spcBef>
                <a:buFontTx/>
                <a:buNone/>
              </a:pPr>
              <a:t>51</a:t>
            </a:fld>
            <a:endParaRPr lang="en-US" altLang="en-US" sz="1400">
              <a:latin typeface="Garamond" panose="02020404030301010803" pitchFamily="18" charset="0"/>
            </a:endParaRPr>
          </a:p>
        </p:txBody>
      </p:sp>
    </p:spTree>
    <p:extLst>
      <p:ext uri="{BB962C8B-B14F-4D97-AF65-F5344CB8AC3E}">
        <p14:creationId xmlns:p14="http://schemas.microsoft.com/office/powerpoint/2010/main" val="35388331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83E17DB-CC4B-4975-9F27-9A2DA76A1865}"/>
              </a:ext>
            </a:extLst>
          </p:cNvPr>
          <p:cNvSpPr txBox="1">
            <a:spLocks/>
          </p:cNvSpPr>
          <p:nvPr/>
        </p:nvSpPr>
        <p:spPr bwMode="auto">
          <a:xfrm>
            <a:off x="2057400" y="235967"/>
            <a:ext cx="6858000" cy="1143000"/>
          </a:xfrm>
          <a:prstGeom prst="rect">
            <a:avLst/>
          </a:prstGeom>
          <a:noFill/>
          <a:ln w="9525">
            <a:noFill/>
            <a:miter lim="800000"/>
            <a:headEnd/>
            <a:tailEnd/>
          </a:ln>
        </p:spPr>
        <p:txBody>
          <a:bodyPr anchor="ctr"/>
          <a:lstStyle/>
          <a:p>
            <a:pPr algn="ctr">
              <a:defRPr/>
            </a:pPr>
            <a:r>
              <a:rPr lang="en-US" altLang="en-US" sz="2600" b="1" i="1" dirty="0">
                <a:latin typeface="Garamond" panose="02020404030301010803" pitchFamily="18" charset="0"/>
              </a:rPr>
              <a:t>Appendix C</a:t>
            </a:r>
          </a:p>
          <a:p>
            <a:pPr algn="ctr">
              <a:defRPr/>
            </a:pPr>
            <a:r>
              <a:rPr lang="en-US" altLang="en-US" sz="2600" b="1" dirty="0">
                <a:latin typeface="Garamond" panose="02020404030301010803" pitchFamily="18" charset="0"/>
              </a:rPr>
              <a:t>What is a Private Family </a:t>
            </a:r>
          </a:p>
          <a:p>
            <a:pPr algn="ctr">
              <a:defRPr/>
            </a:pPr>
            <a:r>
              <a:rPr lang="en-US" altLang="en-US" sz="2600" b="1" dirty="0">
                <a:latin typeface="Garamond" panose="02020404030301010803" pitchFamily="18" charset="0"/>
              </a:rPr>
              <a:t>Trust Company (PFTC)?</a:t>
            </a:r>
            <a:endParaRPr lang="en-US" sz="2600" b="1" kern="0" dirty="0">
              <a:latin typeface="Garamond" panose="02020404030301010803" pitchFamily="18" charset="0"/>
              <a:ea typeface="+mj-ea"/>
              <a:cs typeface="+mj-cs"/>
            </a:endParaRPr>
          </a:p>
        </p:txBody>
      </p:sp>
      <p:sp>
        <p:nvSpPr>
          <p:cNvPr id="100355" name="Rectangle 4">
            <a:extLst>
              <a:ext uri="{FF2B5EF4-FFF2-40B4-BE49-F238E27FC236}">
                <a16:creationId xmlns:a16="http://schemas.microsoft.com/office/drawing/2014/main" id="{95510C76-41F9-4A60-B984-8FE21F296DF7}"/>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9D038CA-0585-4B2E-93C3-1ACF6610C102}" type="slidenum">
              <a:rPr lang="en-US" altLang="en-US" sz="1400">
                <a:latin typeface="Garamond" panose="02020404030301010803" pitchFamily="18" charset="0"/>
              </a:rPr>
              <a:pPr algn="r" eaLnBrk="1" hangingPunct="1">
                <a:spcBef>
                  <a:spcPct val="0"/>
                </a:spcBef>
                <a:buFontTx/>
                <a:buNone/>
              </a:pPr>
              <a:t>52</a:t>
            </a:fld>
            <a:endParaRPr lang="en-US" altLang="en-US" sz="1400" dirty="0">
              <a:latin typeface="Garamond" panose="02020404030301010803" pitchFamily="18" charset="0"/>
            </a:endParaRPr>
          </a:p>
        </p:txBody>
      </p:sp>
      <p:sp>
        <p:nvSpPr>
          <p:cNvPr id="9" name="Rectangle 3">
            <a:extLst>
              <a:ext uri="{FF2B5EF4-FFF2-40B4-BE49-F238E27FC236}">
                <a16:creationId xmlns:a16="http://schemas.microsoft.com/office/drawing/2014/main" id="{47F67C74-2ABC-41E1-9991-46728C0A820E}"/>
              </a:ext>
            </a:extLst>
          </p:cNvPr>
          <p:cNvSpPr txBox="1">
            <a:spLocks noChangeArrowheads="1"/>
          </p:cNvSpPr>
          <p:nvPr/>
        </p:nvSpPr>
        <p:spPr bwMode="auto">
          <a:xfrm>
            <a:off x="533400" y="1676400"/>
            <a:ext cx="8040688" cy="443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nSpc>
                <a:spcPct val="110000"/>
              </a:lnSpc>
              <a:spcBef>
                <a:spcPts val="1200"/>
              </a:spcBef>
              <a:defRPr/>
            </a:pPr>
            <a:r>
              <a:rPr lang="en-US" altLang="en-US" sz="2000" kern="0" dirty="0">
                <a:latin typeface="Garamond" panose="02020404030301010803" pitchFamily="18" charset="0"/>
              </a:rPr>
              <a:t>The </a:t>
            </a:r>
            <a:r>
              <a:rPr lang="en-US" altLang="en-US" sz="2000" b="1" u="sng" kern="0" dirty="0">
                <a:latin typeface="Garamond" panose="02020404030301010803" pitchFamily="18" charset="0"/>
              </a:rPr>
              <a:t>unregulated PFTC</a:t>
            </a:r>
            <a:r>
              <a:rPr lang="en-US" altLang="en-US" sz="2000" kern="0" dirty="0">
                <a:latin typeface="Garamond" panose="02020404030301010803" pitchFamily="18" charset="0"/>
              </a:rPr>
              <a:t> and the </a:t>
            </a:r>
            <a:r>
              <a:rPr lang="en-US" altLang="en-US" sz="2000" b="1" u="sng" kern="0" dirty="0">
                <a:latin typeface="Garamond" panose="02020404030301010803" pitchFamily="18" charset="0"/>
              </a:rPr>
              <a:t>regulated PFTC</a:t>
            </a:r>
            <a:r>
              <a:rPr lang="en-US" altLang="en-US" sz="2000" kern="0" dirty="0">
                <a:latin typeface="Garamond" panose="02020404030301010803" pitchFamily="18" charset="0"/>
              </a:rPr>
              <a:t>  </a:t>
            </a:r>
          </a:p>
          <a:p>
            <a:pPr>
              <a:lnSpc>
                <a:spcPct val="110000"/>
              </a:lnSpc>
              <a:spcBef>
                <a:spcPts val="1200"/>
              </a:spcBef>
              <a:defRPr/>
            </a:pPr>
            <a:r>
              <a:rPr lang="en-US" altLang="en-US" sz="2000" kern="0" dirty="0">
                <a:latin typeface="Garamond" panose="02020404030301010803" pitchFamily="18" charset="0"/>
              </a:rPr>
              <a:t>A </a:t>
            </a:r>
            <a:r>
              <a:rPr lang="en-US" altLang="en-US" sz="2000" b="1" u="sng" kern="0" dirty="0">
                <a:latin typeface="Garamond" panose="02020404030301010803" pitchFamily="18" charset="0"/>
              </a:rPr>
              <a:t>Private Family Trust Company</a:t>
            </a:r>
            <a:r>
              <a:rPr lang="en-US" altLang="en-US" sz="2000" kern="0" dirty="0">
                <a:latin typeface="Garamond" panose="02020404030301010803" pitchFamily="18" charset="0"/>
              </a:rPr>
              <a:t> (PFTC) is a family-owned entity (e.g. LLC) authorized by state or federal law to operate as a trust company serving their family as trustee for family trusts</a:t>
            </a:r>
            <a:endParaRPr lang="en-US" altLang="en-US" sz="800" kern="0" dirty="0">
              <a:latin typeface="Garamond" panose="02020404030301010803" pitchFamily="18" charset="0"/>
            </a:endParaRPr>
          </a:p>
          <a:p>
            <a:pPr>
              <a:lnSpc>
                <a:spcPct val="110000"/>
              </a:lnSpc>
              <a:spcBef>
                <a:spcPts val="1200"/>
              </a:spcBef>
              <a:buClr>
                <a:schemeClr val="tx1"/>
              </a:buClr>
              <a:defRPr/>
            </a:pPr>
            <a:r>
              <a:rPr lang="en-US" altLang="en-US" sz="2000" b="1" u="sng" kern="0" dirty="0">
                <a:latin typeface="Garamond" panose="02020404030301010803" pitchFamily="18" charset="0"/>
              </a:rPr>
              <a:t>Structured like a corporation</a:t>
            </a:r>
            <a:r>
              <a:rPr lang="en-US" altLang="en-US" sz="2000" kern="0" dirty="0">
                <a:latin typeface="Garamond" panose="02020404030301010803" pitchFamily="18" charset="0"/>
              </a:rPr>
              <a:t> – Typically an LLC:</a:t>
            </a:r>
          </a:p>
          <a:p>
            <a:pPr lvl="2">
              <a:lnSpc>
                <a:spcPct val="110000"/>
              </a:lnSpc>
              <a:spcBef>
                <a:spcPts val="1200"/>
              </a:spcBef>
              <a:buFont typeface="Garamond" panose="02020404030301010803" pitchFamily="18" charset="0"/>
              <a:buChar char="―"/>
              <a:defRPr/>
            </a:pPr>
            <a:r>
              <a:rPr lang="en-US" altLang="en-US" sz="1800" kern="0" dirty="0">
                <a:latin typeface="Garamond" panose="02020404030301010803" pitchFamily="18" charset="0"/>
              </a:rPr>
              <a:t>Shareholders/Unit holders</a:t>
            </a:r>
          </a:p>
          <a:p>
            <a:pPr lvl="2">
              <a:lnSpc>
                <a:spcPct val="110000"/>
              </a:lnSpc>
              <a:spcBef>
                <a:spcPts val="1200"/>
              </a:spcBef>
              <a:buFont typeface="Garamond" panose="02020404030301010803" pitchFamily="18" charset="0"/>
              <a:buChar char="―"/>
              <a:defRPr/>
            </a:pPr>
            <a:r>
              <a:rPr lang="en-US" altLang="en-US" sz="1800" kern="0" dirty="0">
                <a:latin typeface="Garamond" panose="02020404030301010803" pitchFamily="18" charset="0"/>
              </a:rPr>
              <a:t>Board of Directors/Board of Managers (LLC)</a:t>
            </a:r>
          </a:p>
          <a:p>
            <a:pPr lvl="2">
              <a:lnSpc>
                <a:spcPct val="110000"/>
              </a:lnSpc>
              <a:spcBef>
                <a:spcPts val="1200"/>
              </a:spcBef>
              <a:buFont typeface="Garamond" panose="02020404030301010803" pitchFamily="18" charset="0"/>
              <a:buChar char="―"/>
              <a:defRPr/>
            </a:pPr>
            <a:r>
              <a:rPr lang="en-US" altLang="en-US" sz="1800" kern="0" dirty="0">
                <a:latin typeface="Garamond" panose="02020404030301010803" pitchFamily="18" charset="0"/>
              </a:rPr>
              <a:t>Investment Committee</a:t>
            </a:r>
          </a:p>
          <a:p>
            <a:pPr lvl="2">
              <a:lnSpc>
                <a:spcPct val="110000"/>
              </a:lnSpc>
              <a:spcBef>
                <a:spcPts val="1200"/>
              </a:spcBef>
              <a:buFont typeface="Garamond" panose="02020404030301010803" pitchFamily="18" charset="0"/>
              <a:buChar char="―"/>
              <a:defRPr/>
            </a:pPr>
            <a:r>
              <a:rPr lang="en-US" altLang="en-US" sz="1800" kern="0" dirty="0">
                <a:latin typeface="Garamond" panose="02020404030301010803" pitchFamily="18" charset="0"/>
              </a:rPr>
              <a:t>Distribution Committee</a:t>
            </a:r>
          </a:p>
          <a:p>
            <a:pPr>
              <a:lnSpc>
                <a:spcPct val="110000"/>
              </a:lnSpc>
              <a:spcBef>
                <a:spcPts val="1200"/>
              </a:spcBef>
              <a:defRPr/>
            </a:pPr>
            <a:r>
              <a:rPr lang="en-US" altLang="en-US" sz="2000" b="1" u="sng" kern="0" dirty="0">
                <a:latin typeface="Garamond" panose="02020404030301010803" pitchFamily="18" charset="0"/>
              </a:rPr>
              <a:t>PFTC Owner</a:t>
            </a:r>
            <a:r>
              <a:rPr lang="en-US" altLang="en-US" sz="2000" kern="0" dirty="0">
                <a:latin typeface="Garamond" panose="02020404030301010803" pitchFamily="18" charset="0"/>
              </a:rPr>
              <a:t> – Family, trust, or purpose trust</a:t>
            </a:r>
          </a:p>
          <a:p>
            <a:pPr marL="914400" lvl="2" indent="0">
              <a:lnSpc>
                <a:spcPct val="110000"/>
              </a:lnSpc>
              <a:buFontTx/>
              <a:buNone/>
              <a:defRPr/>
            </a:pPr>
            <a:endParaRPr lang="en-US" altLang="en-US" kern="0" dirty="0">
              <a:latin typeface="Garamond" panose="02020404030301010803" pitchFamily="18" charset="0"/>
            </a:endParaRPr>
          </a:p>
        </p:txBody>
      </p:sp>
      <p:sp>
        <p:nvSpPr>
          <p:cNvPr id="100357" name="Line 5">
            <a:extLst>
              <a:ext uri="{FF2B5EF4-FFF2-40B4-BE49-F238E27FC236}">
                <a16:creationId xmlns:a16="http://schemas.microsoft.com/office/drawing/2014/main" id="{3594A8C7-0385-4A65-9850-2415F71A9A04}"/>
              </a:ext>
            </a:extLst>
          </p:cNvPr>
          <p:cNvSpPr>
            <a:spLocks noChangeShapeType="1"/>
          </p:cNvSpPr>
          <p:nvPr/>
        </p:nvSpPr>
        <p:spPr bwMode="auto">
          <a:xfrm>
            <a:off x="3925888" y="4935538"/>
            <a:ext cx="593725" cy="127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0358" name="Line 6">
            <a:extLst>
              <a:ext uri="{FF2B5EF4-FFF2-40B4-BE49-F238E27FC236}">
                <a16:creationId xmlns:a16="http://schemas.microsoft.com/office/drawing/2014/main" id="{86169E67-6172-4DEB-9509-9458BAFD76AB}"/>
              </a:ext>
            </a:extLst>
          </p:cNvPr>
          <p:cNvSpPr>
            <a:spLocks noChangeShapeType="1"/>
          </p:cNvSpPr>
          <p:nvPr/>
        </p:nvSpPr>
        <p:spPr bwMode="auto">
          <a:xfrm flipV="1">
            <a:off x="3960813" y="5245100"/>
            <a:ext cx="558800" cy="1333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0359" name="Text Box 7">
            <a:extLst>
              <a:ext uri="{FF2B5EF4-FFF2-40B4-BE49-F238E27FC236}">
                <a16:creationId xmlns:a16="http://schemas.microsoft.com/office/drawing/2014/main" id="{A1F8CDF8-3E8C-4733-8212-D6C33BCDDB62}"/>
              </a:ext>
            </a:extLst>
          </p:cNvPr>
          <p:cNvSpPr txBox="1">
            <a:spLocks noChangeArrowheads="1"/>
          </p:cNvSpPr>
          <p:nvPr/>
        </p:nvSpPr>
        <p:spPr bwMode="auto">
          <a:xfrm>
            <a:off x="4519613" y="4800600"/>
            <a:ext cx="3276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0000"/>
                </a:solidFill>
                <a:latin typeface="Garamond" panose="02020404030301010803" pitchFamily="18" charset="0"/>
              </a:rPr>
              <a:t>Family Members and </a:t>
            </a:r>
          </a:p>
          <a:p>
            <a:pPr eaLnBrk="1" hangingPunct="1">
              <a:spcBef>
                <a:spcPct val="0"/>
              </a:spcBef>
              <a:buFontTx/>
              <a:buNone/>
            </a:pPr>
            <a:r>
              <a:rPr lang="en-US" altLang="en-US" sz="1800">
                <a:solidFill>
                  <a:srgbClr val="000000"/>
                </a:solidFill>
                <a:latin typeface="Garamond" panose="02020404030301010803" pitchFamily="18" charset="0"/>
              </a:rPr>
              <a:t>Trusted Independent Advisors</a:t>
            </a:r>
          </a:p>
        </p:txBody>
      </p:sp>
      <p:sp>
        <p:nvSpPr>
          <p:cNvPr id="8" name="Text Box 14">
            <a:extLst>
              <a:ext uri="{FF2B5EF4-FFF2-40B4-BE49-F238E27FC236}">
                <a16:creationId xmlns:a16="http://schemas.microsoft.com/office/drawing/2014/main" id="{748D7221-23D4-41EC-A858-7B9397E17D71}"/>
              </a:ext>
            </a:extLst>
          </p:cNvPr>
          <p:cNvSpPr txBox="1">
            <a:spLocks noChangeArrowheads="1"/>
          </p:cNvSpPr>
          <p:nvPr/>
        </p:nvSpPr>
        <p:spPr bwMode="auto">
          <a:xfrm>
            <a:off x="76200" y="6356350"/>
            <a:ext cx="84423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defRPr/>
            </a:pPr>
            <a:r>
              <a:rPr lang="en-US" altLang="en-US" sz="1050" dirty="0">
                <a:latin typeface="Garamond" panose="02020404030301010803" pitchFamily="18" charset="0"/>
              </a:rPr>
              <a:t>*</a:t>
            </a:r>
            <a:r>
              <a:rPr lang="en-US" altLang="en-US" sz="1050" u="sng" dirty="0">
                <a:latin typeface="Garamond" panose="02020404030301010803" pitchFamily="18" charset="0"/>
              </a:rPr>
              <a:t>Source</a:t>
            </a:r>
            <a:r>
              <a:rPr lang="en-US" altLang="en-US" sz="1050" dirty="0">
                <a:latin typeface="Garamond" panose="02020404030301010803" pitchFamily="18" charset="0"/>
              </a:rPr>
              <a:t>: Al W. King III, “Tips From the Pros: The Private Family Trust Company and Powerful Alternatives” </a:t>
            </a:r>
            <a:r>
              <a:rPr lang="en-US" altLang="en-US" sz="1050" i="1" dirty="0">
                <a:latin typeface="Garamond" panose="02020404030301010803" pitchFamily="18" charset="0"/>
              </a:rPr>
              <a:t>Trusts &amp; Estates</a:t>
            </a:r>
            <a:r>
              <a:rPr lang="en-US" altLang="en-US" sz="1050" dirty="0">
                <a:latin typeface="Garamond" panose="02020404030301010803" pitchFamily="18" charset="0"/>
              </a:rPr>
              <a:t> Magazine, February 2016.</a:t>
            </a:r>
          </a:p>
          <a:p>
            <a:pPr eaLnBrk="1" hangingPunct="1">
              <a:spcBef>
                <a:spcPct val="50000"/>
              </a:spcBef>
              <a:buFontTx/>
              <a:buNone/>
              <a:defRPr/>
            </a:pPr>
            <a:endParaRPr lang="en-US" altLang="en-US" sz="1400" dirty="0">
              <a:latin typeface="Garamond" panose="02020404030301010803" pitchFamily="18" charset="0"/>
            </a:endParaRPr>
          </a:p>
        </p:txBody>
      </p:sp>
    </p:spTree>
    <p:extLst>
      <p:ext uri="{BB962C8B-B14F-4D97-AF65-F5344CB8AC3E}">
        <p14:creationId xmlns:p14="http://schemas.microsoft.com/office/powerpoint/2010/main" val="10956450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4AA16C-729F-47F9-BBE1-3BC97E61582A}"/>
              </a:ext>
            </a:extLst>
          </p:cNvPr>
          <p:cNvSpPr>
            <a:spLocks noGrp="1"/>
          </p:cNvSpPr>
          <p:nvPr>
            <p:ph idx="1"/>
          </p:nvPr>
        </p:nvSpPr>
        <p:spPr>
          <a:xfrm>
            <a:off x="215757" y="1466635"/>
            <a:ext cx="8229600" cy="5288623"/>
          </a:xfrm>
        </p:spPr>
        <p:txBody>
          <a:bodyPr/>
          <a:lstStyle/>
          <a:p>
            <a:pPr marL="514350" indent="-514350">
              <a:lnSpc>
                <a:spcPct val="150000"/>
              </a:lnSpc>
              <a:spcBef>
                <a:spcPts val="200"/>
              </a:spcBef>
              <a:buFont typeface="+mj-lt"/>
              <a:buAutoNum type="arabicPeriod"/>
            </a:pPr>
            <a:r>
              <a:rPr lang="en-US" altLang="en-US" sz="1600" b="1" u="sng" dirty="0">
                <a:latin typeface="Garamond" panose="02020404030301010803" pitchFamily="18" charset="0"/>
              </a:rPr>
              <a:t>Enables family fiduciaries</a:t>
            </a:r>
            <a:r>
              <a:rPr lang="en-US" altLang="en-US" sz="1600" dirty="0">
                <a:latin typeface="Garamond" panose="02020404030301010803" pitchFamily="18" charset="0"/>
              </a:rPr>
              <a:t> to </a:t>
            </a:r>
            <a:r>
              <a:rPr lang="en-US" altLang="en-US" sz="1600" b="1" u="sng" dirty="0">
                <a:latin typeface="Garamond" panose="02020404030301010803" pitchFamily="18" charset="0"/>
              </a:rPr>
              <a:t>effectively</a:t>
            </a:r>
            <a:r>
              <a:rPr lang="en-US" altLang="en-US" sz="1600" dirty="0">
                <a:latin typeface="Garamond" panose="02020404030301010803" pitchFamily="18" charset="0"/>
              </a:rPr>
              <a:t> and </a:t>
            </a:r>
            <a:r>
              <a:rPr lang="en-US" altLang="en-US" sz="1600" b="1" u="sng" dirty="0">
                <a:latin typeface="Garamond" panose="02020404030301010803" pitchFamily="18" charset="0"/>
              </a:rPr>
              <a:t>efficiently work</a:t>
            </a:r>
            <a:r>
              <a:rPr lang="en-US" altLang="en-US" sz="1600" b="1" dirty="0">
                <a:latin typeface="Garamond" panose="02020404030301010803" pitchFamily="18" charset="0"/>
              </a:rPr>
              <a:t> </a:t>
            </a:r>
            <a:r>
              <a:rPr lang="en-US" altLang="en-US" sz="1600" dirty="0">
                <a:latin typeface="Garamond" panose="02020404030301010803" pitchFamily="18" charset="0"/>
              </a:rPr>
              <a:t>with</a:t>
            </a:r>
            <a:r>
              <a:rPr lang="en-US" altLang="en-US" sz="1600" b="1" dirty="0">
                <a:latin typeface="Garamond" panose="02020404030301010803" pitchFamily="18" charset="0"/>
              </a:rPr>
              <a:t> </a:t>
            </a:r>
            <a:r>
              <a:rPr lang="en-US" altLang="en-US" sz="1600" b="1" u="sng" dirty="0">
                <a:latin typeface="Garamond" panose="02020404030301010803" pitchFamily="18" charset="0"/>
              </a:rPr>
              <a:t>family office</a:t>
            </a:r>
            <a:r>
              <a:rPr lang="en-US" altLang="en-US" sz="1600" dirty="0">
                <a:latin typeface="Garamond" panose="02020404030301010803" pitchFamily="18" charset="0"/>
              </a:rPr>
              <a:t> and </a:t>
            </a:r>
            <a:r>
              <a:rPr lang="en-US" altLang="en-US" sz="1600" b="1" u="sng" dirty="0">
                <a:latin typeface="Garamond" panose="02020404030301010803" pitchFamily="18" charset="0"/>
              </a:rPr>
              <a:t>outside product</a:t>
            </a:r>
            <a:r>
              <a:rPr lang="en-US" altLang="en-US" sz="1600" b="1" dirty="0">
                <a:latin typeface="Garamond" panose="02020404030301010803" pitchFamily="18" charset="0"/>
              </a:rPr>
              <a:t> </a:t>
            </a:r>
            <a:r>
              <a:rPr lang="en-US" altLang="en-US" sz="1600" dirty="0">
                <a:latin typeface="Garamond" panose="02020404030301010803" pitchFamily="18" charset="0"/>
              </a:rPr>
              <a:t>and </a:t>
            </a:r>
            <a:r>
              <a:rPr lang="en-US" altLang="en-US" sz="1600" b="1" u="sng" dirty="0">
                <a:latin typeface="Garamond" panose="02020404030301010803" pitchFamily="18" charset="0"/>
              </a:rPr>
              <a:t>service providers  </a:t>
            </a:r>
          </a:p>
          <a:p>
            <a:pPr marL="514350" indent="-514350">
              <a:lnSpc>
                <a:spcPct val="150000"/>
              </a:lnSpc>
              <a:spcBef>
                <a:spcPts val="200"/>
              </a:spcBef>
              <a:buFont typeface="+mj-lt"/>
              <a:buAutoNum type="arabicPeriod"/>
            </a:pPr>
            <a:r>
              <a:rPr lang="en-US" altLang="en-US" sz="1600" b="1" u="sng" dirty="0">
                <a:latin typeface="Garamond" panose="02020404030301010803" pitchFamily="18" charset="0"/>
              </a:rPr>
              <a:t>SEC exemption</a:t>
            </a:r>
            <a:r>
              <a:rPr lang="en-US" altLang="en-US" sz="1600" dirty="0">
                <a:latin typeface="Garamond" panose="02020404030301010803" pitchFamily="18" charset="0"/>
              </a:rPr>
              <a:t> - </a:t>
            </a:r>
            <a:r>
              <a:rPr lang="en-US" sz="1600" dirty="0">
                <a:latin typeface="Garamond" panose="02020404030301010803" pitchFamily="18" charset="0"/>
              </a:rPr>
              <a:t>regulated (only available with regulated)</a:t>
            </a:r>
          </a:p>
          <a:p>
            <a:pPr marL="514350" indent="-514350">
              <a:lnSpc>
                <a:spcPct val="150000"/>
              </a:lnSpc>
              <a:spcBef>
                <a:spcPts val="200"/>
              </a:spcBef>
              <a:buFont typeface="+mj-lt"/>
              <a:buAutoNum type="arabicPeriod"/>
            </a:pPr>
            <a:r>
              <a:rPr lang="en-US" altLang="en-US" sz="1600" b="1" u="sng" dirty="0">
                <a:latin typeface="Garamond" panose="02020404030301010803" pitchFamily="18" charset="0"/>
              </a:rPr>
              <a:t>Corporate Transparency Act Exemption</a:t>
            </a:r>
            <a:r>
              <a:rPr lang="en-US" altLang="en-US" sz="1600" b="1" dirty="0">
                <a:latin typeface="Garamond" panose="02020404030301010803" pitchFamily="18" charset="0"/>
              </a:rPr>
              <a:t> </a:t>
            </a:r>
            <a:r>
              <a:rPr lang="en-US" altLang="en-US" sz="1600" dirty="0">
                <a:latin typeface="Garamond" panose="02020404030301010803" pitchFamily="18" charset="0"/>
              </a:rPr>
              <a:t>- </a:t>
            </a:r>
            <a:r>
              <a:rPr lang="en-US" sz="1600" dirty="0">
                <a:latin typeface="Garamond" panose="02020404030301010803" pitchFamily="18" charset="0"/>
              </a:rPr>
              <a:t>(only available with regulated)</a:t>
            </a:r>
            <a:endParaRPr lang="en-US" altLang="en-US" sz="1600" b="1" u="sng" dirty="0">
              <a:latin typeface="Garamond" panose="02020404030301010803" pitchFamily="18" charset="0"/>
            </a:endParaRPr>
          </a:p>
          <a:p>
            <a:pPr marL="514350" indent="-514350">
              <a:lnSpc>
                <a:spcPct val="150000"/>
              </a:lnSpc>
              <a:spcBef>
                <a:spcPts val="200"/>
              </a:spcBef>
              <a:buFont typeface="+mj-lt"/>
              <a:buAutoNum type="arabicPeriod"/>
            </a:pPr>
            <a:r>
              <a:rPr lang="en-US" altLang="en-US" sz="1600" b="1" u="sng" dirty="0">
                <a:latin typeface="Garamond" panose="02020404030301010803" pitchFamily="18" charset="0"/>
              </a:rPr>
              <a:t>Enhanced family governance</a:t>
            </a:r>
            <a:r>
              <a:rPr lang="en-US" altLang="en-US" sz="1600" b="1" dirty="0">
                <a:latin typeface="Garamond" panose="02020404030301010803" pitchFamily="18" charset="0"/>
              </a:rPr>
              <a:t> </a:t>
            </a:r>
            <a:r>
              <a:rPr lang="en-US" altLang="en-US" sz="1600" dirty="0">
                <a:latin typeface="Garamond" panose="02020404030301010803" pitchFamily="18" charset="0"/>
              </a:rPr>
              <a:t>- </a:t>
            </a:r>
            <a:endParaRPr lang="en-US" sz="1600" dirty="0">
              <a:latin typeface="Garamond" panose="02020404030301010803" pitchFamily="18" charset="0"/>
            </a:endParaRPr>
          </a:p>
          <a:p>
            <a:pPr lvl="1">
              <a:lnSpc>
                <a:spcPct val="150000"/>
              </a:lnSpc>
              <a:spcBef>
                <a:spcPts val="200"/>
              </a:spcBef>
              <a:buFont typeface="Garamond" panose="02020404030301010803" pitchFamily="18" charset="0"/>
              <a:buChar char="–"/>
            </a:pPr>
            <a:r>
              <a:rPr lang="en-US" sz="1400" dirty="0">
                <a:latin typeface="Garamond" panose="02020404030301010803" pitchFamily="18" charset="0"/>
              </a:rPr>
              <a:t> </a:t>
            </a:r>
            <a:r>
              <a:rPr lang="en-US" sz="1400" b="1" u="sng" dirty="0">
                <a:latin typeface="Garamond" panose="02020404030301010803" pitchFamily="18" charset="0"/>
              </a:rPr>
              <a:t>Framework</a:t>
            </a:r>
            <a:r>
              <a:rPr lang="en-US" sz="1400" dirty="0">
                <a:latin typeface="Garamond" panose="02020404030301010803" pitchFamily="18" charset="0"/>
              </a:rPr>
              <a:t> for family to </a:t>
            </a:r>
            <a:r>
              <a:rPr lang="en-US" sz="1400" b="1" u="sng" dirty="0">
                <a:latin typeface="Garamond" panose="02020404030301010803" pitchFamily="18" charset="0"/>
              </a:rPr>
              <a:t>participate</a:t>
            </a:r>
            <a:r>
              <a:rPr lang="en-US" sz="1400" dirty="0">
                <a:latin typeface="Garamond" panose="02020404030301010803" pitchFamily="18" charset="0"/>
              </a:rPr>
              <a:t> in </a:t>
            </a:r>
            <a:r>
              <a:rPr lang="en-US" sz="1400" b="1" u="sng" dirty="0">
                <a:latin typeface="Garamond" panose="02020404030301010803" pitchFamily="18" charset="0"/>
              </a:rPr>
              <a:t>administration of</a:t>
            </a:r>
            <a:r>
              <a:rPr lang="en-US" sz="1400" b="1" dirty="0">
                <a:latin typeface="Garamond" panose="02020404030301010803" pitchFamily="18" charset="0"/>
              </a:rPr>
              <a:t> </a:t>
            </a:r>
            <a:r>
              <a:rPr lang="en-US" sz="1400" b="1" u="sng" dirty="0">
                <a:latin typeface="Garamond" panose="02020404030301010803" pitchFamily="18" charset="0"/>
              </a:rPr>
              <a:t>family wealth</a:t>
            </a:r>
          </a:p>
          <a:p>
            <a:pPr lvl="1">
              <a:lnSpc>
                <a:spcPct val="150000"/>
              </a:lnSpc>
              <a:spcBef>
                <a:spcPts val="200"/>
              </a:spcBef>
              <a:buFont typeface="Garamond" panose="02020404030301010803" pitchFamily="18" charset="0"/>
              <a:buChar char="–"/>
            </a:pPr>
            <a:r>
              <a:rPr lang="en-US" sz="1400" dirty="0">
                <a:latin typeface="Garamond" panose="02020404030301010803" pitchFamily="18" charset="0"/>
              </a:rPr>
              <a:t>No </a:t>
            </a:r>
            <a:r>
              <a:rPr lang="en-US" sz="1400" b="1" u="sng" dirty="0">
                <a:latin typeface="Garamond" panose="02020404030301010803" pitchFamily="18" charset="0"/>
              </a:rPr>
              <a:t>incapacity</a:t>
            </a:r>
            <a:r>
              <a:rPr lang="en-US" sz="1400" dirty="0">
                <a:latin typeface="Garamond" panose="02020404030301010803" pitchFamily="18" charset="0"/>
              </a:rPr>
              <a:t>, </a:t>
            </a:r>
            <a:r>
              <a:rPr lang="en-US" sz="1400" b="1" u="sng" dirty="0">
                <a:latin typeface="Garamond" panose="02020404030301010803" pitchFamily="18" charset="0"/>
              </a:rPr>
              <a:t>death</a:t>
            </a:r>
            <a:r>
              <a:rPr lang="en-US" sz="1400" dirty="0">
                <a:latin typeface="Garamond" panose="02020404030301010803" pitchFamily="18" charset="0"/>
              </a:rPr>
              <a:t> or </a:t>
            </a:r>
            <a:r>
              <a:rPr lang="en-US" sz="1400" b="1" u="sng" dirty="0">
                <a:latin typeface="Garamond" panose="02020404030301010803" pitchFamily="18" charset="0"/>
              </a:rPr>
              <a:t>retirement</a:t>
            </a:r>
            <a:r>
              <a:rPr lang="en-US" sz="1400" b="1" dirty="0">
                <a:latin typeface="Garamond" panose="02020404030301010803" pitchFamily="18" charset="0"/>
              </a:rPr>
              <a:t> </a:t>
            </a:r>
            <a:r>
              <a:rPr lang="en-US" sz="1400" dirty="0">
                <a:latin typeface="Garamond" panose="02020404030301010803" pitchFamily="18" charset="0"/>
              </a:rPr>
              <a:t>issues with trustee (LLC perpetual)</a:t>
            </a:r>
          </a:p>
          <a:p>
            <a:pPr lvl="1">
              <a:lnSpc>
                <a:spcPct val="150000"/>
              </a:lnSpc>
              <a:spcBef>
                <a:spcPts val="200"/>
              </a:spcBef>
              <a:buFont typeface="Garamond" panose="02020404030301010803" pitchFamily="18" charset="0"/>
              <a:buChar char="–"/>
            </a:pPr>
            <a:r>
              <a:rPr lang="en-US" sz="1400" b="1" u="sng" dirty="0">
                <a:latin typeface="Garamond" panose="02020404030301010803" pitchFamily="18" charset="0"/>
              </a:rPr>
              <a:t>Employment opportunities</a:t>
            </a:r>
            <a:r>
              <a:rPr lang="en-US" sz="1400" b="1" dirty="0">
                <a:latin typeface="Garamond" panose="02020404030301010803" pitchFamily="18" charset="0"/>
              </a:rPr>
              <a:t> </a:t>
            </a:r>
            <a:r>
              <a:rPr lang="en-US" sz="1400" dirty="0">
                <a:latin typeface="Garamond" panose="02020404030301010803" pitchFamily="18" charset="0"/>
              </a:rPr>
              <a:t>for family</a:t>
            </a:r>
          </a:p>
          <a:p>
            <a:pPr lvl="1">
              <a:lnSpc>
                <a:spcPct val="150000"/>
              </a:lnSpc>
              <a:spcBef>
                <a:spcPts val="200"/>
              </a:spcBef>
              <a:buFont typeface="Garamond" panose="02020404030301010803" pitchFamily="18" charset="0"/>
              <a:buChar char="–"/>
            </a:pPr>
            <a:r>
              <a:rPr lang="en-US" sz="1400" dirty="0">
                <a:latin typeface="Garamond" panose="02020404030301010803" pitchFamily="18" charset="0"/>
              </a:rPr>
              <a:t>Promote </a:t>
            </a:r>
            <a:r>
              <a:rPr lang="en-US" sz="1400" b="1" u="sng" dirty="0">
                <a:latin typeface="Garamond" panose="02020404030301010803" pitchFamily="18" charset="0"/>
              </a:rPr>
              <a:t>social</a:t>
            </a:r>
            <a:r>
              <a:rPr lang="en-US" sz="1400" dirty="0">
                <a:latin typeface="Garamond" panose="02020404030301010803" pitchFamily="18" charset="0"/>
              </a:rPr>
              <a:t> and </a:t>
            </a:r>
            <a:r>
              <a:rPr lang="en-US" sz="1400" b="1" u="sng" dirty="0">
                <a:latin typeface="Garamond" panose="02020404030301010803" pitchFamily="18" charset="0"/>
              </a:rPr>
              <a:t>fiscal responsibility</a:t>
            </a:r>
            <a:r>
              <a:rPr lang="en-US" sz="1400" b="1" dirty="0">
                <a:latin typeface="Garamond" panose="02020404030301010803" pitchFamily="18" charset="0"/>
              </a:rPr>
              <a:t> </a:t>
            </a:r>
            <a:r>
              <a:rPr lang="en-US" sz="1400" dirty="0">
                <a:latin typeface="Garamond" panose="02020404030301010803" pitchFamily="18" charset="0"/>
              </a:rPr>
              <a:t>- </a:t>
            </a:r>
            <a:r>
              <a:rPr lang="en-US" sz="1400" b="1" u="sng" dirty="0">
                <a:latin typeface="Garamond" panose="02020404030301010803" pitchFamily="18" charset="0"/>
              </a:rPr>
              <a:t>family values </a:t>
            </a:r>
          </a:p>
          <a:p>
            <a:pPr marL="457200" indent="-457200">
              <a:lnSpc>
                <a:spcPct val="150000"/>
              </a:lnSpc>
              <a:spcBef>
                <a:spcPts val="200"/>
              </a:spcBef>
              <a:buFont typeface="+mj-lt"/>
              <a:buAutoNum type="arabicPeriod"/>
            </a:pPr>
            <a:r>
              <a:rPr lang="en-US" altLang="en-US" sz="1600" b="1" u="sng" dirty="0">
                <a:latin typeface="Garamond" panose="02020404030301010803" pitchFamily="18" charset="0"/>
              </a:rPr>
              <a:t>Families</a:t>
            </a:r>
            <a:r>
              <a:rPr lang="en-US" altLang="en-US" sz="1600" b="1" dirty="0">
                <a:latin typeface="Garamond" panose="02020404030301010803" pitchFamily="18" charset="0"/>
              </a:rPr>
              <a:t> </a:t>
            </a:r>
            <a:r>
              <a:rPr lang="en-US" sz="1600" dirty="0">
                <a:latin typeface="Garamond" panose="02020404030301010803" pitchFamily="18" charset="0"/>
              </a:rPr>
              <a:t>experiencing issues with </a:t>
            </a:r>
            <a:r>
              <a:rPr lang="en-US" altLang="en-US" sz="1600" b="1" u="sng" dirty="0">
                <a:latin typeface="Garamond" panose="02020404030301010803" pitchFamily="18" charset="0"/>
              </a:rPr>
              <a:t>banks</a:t>
            </a:r>
            <a:r>
              <a:rPr lang="en-US" sz="1600" b="1" dirty="0">
                <a:latin typeface="Garamond" panose="02020404030301010803" pitchFamily="18" charset="0"/>
              </a:rPr>
              <a:t> </a:t>
            </a:r>
            <a:r>
              <a:rPr lang="en-US" sz="1600" dirty="0">
                <a:latin typeface="Garamond" panose="02020404030301010803" pitchFamily="18" charset="0"/>
              </a:rPr>
              <a:t>&amp;</a:t>
            </a:r>
            <a:r>
              <a:rPr lang="en-US" sz="1600" b="1" dirty="0">
                <a:latin typeface="Garamond" panose="02020404030301010803" pitchFamily="18" charset="0"/>
              </a:rPr>
              <a:t> </a:t>
            </a:r>
            <a:r>
              <a:rPr lang="en-US" altLang="en-US" sz="1600" b="1" u="sng" dirty="0">
                <a:latin typeface="Garamond" panose="02020404030301010803" pitchFamily="18" charset="0"/>
              </a:rPr>
              <a:t>institutional trustees</a:t>
            </a:r>
            <a:r>
              <a:rPr lang="en-US" altLang="en-US" sz="1600" b="1" dirty="0">
                <a:latin typeface="Garamond" panose="02020404030301010803" pitchFamily="18" charset="0"/>
              </a:rPr>
              <a:t>:</a:t>
            </a:r>
            <a:endParaRPr lang="en-US" sz="1600" dirty="0">
              <a:latin typeface="Garamond" panose="02020404030301010803" pitchFamily="18" charset="0"/>
            </a:endParaRPr>
          </a:p>
          <a:p>
            <a:pPr lvl="1">
              <a:lnSpc>
                <a:spcPct val="150000"/>
              </a:lnSpc>
              <a:spcBef>
                <a:spcPts val="200"/>
              </a:spcBef>
              <a:buFont typeface="Garamond" panose="02020404030301010803" pitchFamily="18" charset="0"/>
              <a:buChar char="–"/>
            </a:pPr>
            <a:r>
              <a:rPr lang="en-US" sz="1400" dirty="0">
                <a:latin typeface="Garamond" panose="02020404030301010803" pitchFamily="18" charset="0"/>
              </a:rPr>
              <a:t>PFTC </a:t>
            </a:r>
            <a:r>
              <a:rPr lang="en-US" sz="1400" b="1" u="sng" dirty="0">
                <a:latin typeface="Garamond" panose="02020404030301010803" pitchFamily="18" charset="0"/>
              </a:rPr>
              <a:t>services tailored</a:t>
            </a:r>
            <a:r>
              <a:rPr lang="en-US" sz="1400" b="1" dirty="0">
                <a:latin typeface="Garamond" panose="02020404030301010803" pitchFamily="18" charset="0"/>
              </a:rPr>
              <a:t> </a:t>
            </a:r>
            <a:r>
              <a:rPr lang="en-US" sz="1400" dirty="0">
                <a:latin typeface="Garamond" panose="02020404030301010803" pitchFamily="18" charset="0"/>
              </a:rPr>
              <a:t>to meet</a:t>
            </a:r>
            <a:r>
              <a:rPr lang="en-US" sz="1400" b="1" dirty="0">
                <a:latin typeface="Garamond" panose="02020404030301010803" pitchFamily="18" charset="0"/>
              </a:rPr>
              <a:t> </a:t>
            </a:r>
            <a:r>
              <a:rPr lang="en-US" sz="1400" b="1" u="sng" dirty="0">
                <a:latin typeface="Garamond" panose="02020404030301010803" pitchFamily="18" charset="0"/>
              </a:rPr>
              <a:t>family’s needs</a:t>
            </a:r>
          </a:p>
          <a:p>
            <a:pPr lvl="1">
              <a:lnSpc>
                <a:spcPct val="150000"/>
              </a:lnSpc>
              <a:spcBef>
                <a:spcPts val="200"/>
              </a:spcBef>
              <a:buFont typeface="Garamond" panose="02020404030301010803" pitchFamily="18" charset="0"/>
              <a:buChar char="–"/>
            </a:pPr>
            <a:r>
              <a:rPr lang="en-US" sz="1400" dirty="0">
                <a:latin typeface="Garamond" panose="02020404030301010803" pitchFamily="18" charset="0"/>
              </a:rPr>
              <a:t>Family </a:t>
            </a:r>
            <a:r>
              <a:rPr lang="en-US" sz="1400" b="1" u="sng" dirty="0">
                <a:latin typeface="Garamond" panose="02020404030301010803" pitchFamily="18" charset="0"/>
              </a:rPr>
              <a:t>control</a:t>
            </a:r>
            <a:r>
              <a:rPr lang="en-US" sz="1400" dirty="0">
                <a:latin typeface="Garamond" panose="02020404030301010803" pitchFamily="18" charset="0"/>
              </a:rPr>
              <a:t> over </a:t>
            </a:r>
            <a:r>
              <a:rPr lang="en-US" sz="1400" b="1" u="sng" dirty="0">
                <a:latin typeface="Garamond" panose="02020404030301010803" pitchFamily="18" charset="0"/>
              </a:rPr>
              <a:t>transition</a:t>
            </a:r>
            <a:r>
              <a:rPr lang="en-US" sz="1400" b="1" dirty="0">
                <a:latin typeface="Garamond" panose="02020404030301010803" pitchFamily="18" charset="0"/>
              </a:rPr>
              <a:t> </a:t>
            </a:r>
            <a:r>
              <a:rPr lang="en-US" sz="1400" dirty="0">
                <a:latin typeface="Garamond" panose="02020404030301010803" pitchFamily="18" charset="0"/>
              </a:rPr>
              <a:t>of both </a:t>
            </a:r>
            <a:r>
              <a:rPr lang="en-US" sz="1400" b="1" u="sng" dirty="0">
                <a:latin typeface="Garamond" panose="02020404030301010803" pitchFamily="18" charset="0"/>
              </a:rPr>
              <a:t>advisors</a:t>
            </a:r>
            <a:r>
              <a:rPr lang="en-US" sz="1400" b="1" dirty="0">
                <a:latin typeface="Garamond" panose="02020404030301010803" pitchFamily="18" charset="0"/>
              </a:rPr>
              <a:t> </a:t>
            </a:r>
            <a:r>
              <a:rPr lang="en-US" sz="1400" dirty="0">
                <a:latin typeface="Garamond" panose="02020404030301010803" pitchFamily="18" charset="0"/>
              </a:rPr>
              <a:t>and </a:t>
            </a:r>
            <a:r>
              <a:rPr lang="en-US" sz="1400" b="1" u="sng" dirty="0">
                <a:latin typeface="Garamond" panose="02020404030301010803" pitchFamily="18" charset="0"/>
              </a:rPr>
              <a:t>employees</a:t>
            </a:r>
          </a:p>
          <a:p>
            <a:pPr>
              <a:lnSpc>
                <a:spcPct val="150000"/>
              </a:lnSpc>
              <a:spcBef>
                <a:spcPts val="200"/>
              </a:spcBef>
              <a:buFont typeface="+mj-lt"/>
              <a:buAutoNum type="arabicPeriod"/>
            </a:pPr>
            <a:r>
              <a:rPr lang="en-US" altLang="en-US" sz="1600" b="1" u="sng" dirty="0">
                <a:latin typeface="Garamond" panose="02020404030301010803" pitchFamily="18" charset="0"/>
              </a:rPr>
              <a:t>Efficient</a:t>
            </a:r>
            <a:r>
              <a:rPr lang="en-US" altLang="en-US" sz="1600" dirty="0">
                <a:latin typeface="Garamond" panose="02020404030301010803" pitchFamily="18" charset="0"/>
              </a:rPr>
              <a:t> - controls </a:t>
            </a:r>
            <a:r>
              <a:rPr lang="en-US" altLang="en-US" sz="1600" b="1" u="sng" dirty="0">
                <a:latin typeface="Garamond" panose="02020404030301010803" pitchFamily="18" charset="0"/>
              </a:rPr>
              <a:t>overhead</a:t>
            </a:r>
            <a:r>
              <a:rPr lang="en-US" altLang="en-US" sz="1600" b="1" dirty="0">
                <a:latin typeface="Garamond" panose="02020404030301010803" pitchFamily="18" charset="0"/>
              </a:rPr>
              <a:t> </a:t>
            </a:r>
            <a:r>
              <a:rPr lang="en-US" altLang="en-US" sz="1600" dirty="0">
                <a:latin typeface="Garamond" panose="02020404030301010803" pitchFamily="18" charset="0"/>
              </a:rPr>
              <a:t>and provides </a:t>
            </a:r>
            <a:r>
              <a:rPr lang="en-US" altLang="en-US" sz="1600" b="1" u="sng" dirty="0">
                <a:latin typeface="Garamond" panose="02020404030301010803" pitchFamily="18" charset="0"/>
              </a:rPr>
              <a:t>economies of scale</a:t>
            </a:r>
            <a:endParaRPr lang="en-US" altLang="en-US" sz="1600" dirty="0">
              <a:latin typeface="Garamond" panose="02020404030301010803" pitchFamily="18" charset="0"/>
            </a:endParaRPr>
          </a:p>
          <a:p>
            <a:pPr>
              <a:lnSpc>
                <a:spcPct val="150000"/>
              </a:lnSpc>
              <a:spcBef>
                <a:spcPts val="200"/>
              </a:spcBef>
              <a:buFont typeface="+mj-lt"/>
              <a:buAutoNum type="arabicPeriod"/>
            </a:pPr>
            <a:r>
              <a:rPr lang="en-US" altLang="en-US" sz="1600" b="1" u="sng" dirty="0">
                <a:latin typeface="Garamond" panose="02020404030301010803" pitchFamily="18" charset="0"/>
              </a:rPr>
              <a:t>Better informed</a:t>
            </a:r>
            <a:r>
              <a:rPr lang="en-US" altLang="en-US" sz="1600" b="1" dirty="0">
                <a:latin typeface="Garamond" panose="02020404030301010803" pitchFamily="18" charset="0"/>
              </a:rPr>
              <a:t> </a:t>
            </a:r>
            <a:r>
              <a:rPr lang="en-US" altLang="en-US" sz="1600" dirty="0">
                <a:latin typeface="Garamond" panose="02020404030301010803" pitchFamily="18" charset="0"/>
              </a:rPr>
              <a:t>trust </a:t>
            </a:r>
            <a:r>
              <a:rPr lang="en-US" altLang="en-US" sz="1600" b="1" u="sng" dirty="0">
                <a:latin typeface="Garamond" panose="02020404030301010803" pitchFamily="18" charset="0"/>
              </a:rPr>
              <a:t>distribution</a:t>
            </a:r>
            <a:r>
              <a:rPr lang="en-US" altLang="en-US" sz="1600" dirty="0">
                <a:latin typeface="Garamond" panose="02020404030301010803" pitchFamily="18" charset="0"/>
              </a:rPr>
              <a:t> and </a:t>
            </a:r>
            <a:r>
              <a:rPr lang="en-US" altLang="en-US" sz="1600" b="1" u="sng" dirty="0">
                <a:latin typeface="Garamond" panose="02020404030301010803" pitchFamily="18" charset="0"/>
              </a:rPr>
              <a:t>investment decisions </a:t>
            </a:r>
            <a:endParaRPr lang="en-US" altLang="en-US" sz="1600" dirty="0">
              <a:latin typeface="Garamond" panose="02020404030301010803" pitchFamily="18" charset="0"/>
            </a:endParaRPr>
          </a:p>
          <a:p>
            <a:pPr>
              <a:lnSpc>
                <a:spcPct val="150000"/>
              </a:lnSpc>
              <a:buFont typeface="+mj-lt"/>
              <a:buAutoNum type="arabicPeriod"/>
            </a:pPr>
            <a:endParaRPr lang="en-US" altLang="en-US" sz="1600" dirty="0">
              <a:latin typeface="Garamond" panose="02020404030301010803" pitchFamily="18" charset="0"/>
            </a:endParaRPr>
          </a:p>
          <a:p>
            <a:pPr>
              <a:lnSpc>
                <a:spcPct val="150000"/>
              </a:lnSpc>
              <a:buFont typeface="+mj-lt"/>
              <a:buAutoNum type="arabicPeriod"/>
            </a:pPr>
            <a:endParaRPr lang="en-US" sz="1800" b="1" u="sng" dirty="0">
              <a:latin typeface="Garamond" panose="02020404030301010803" pitchFamily="18" charset="0"/>
            </a:endParaRPr>
          </a:p>
          <a:p>
            <a:pPr marL="457200" lvl="1" indent="0">
              <a:buNone/>
            </a:pPr>
            <a:r>
              <a:rPr lang="en-US" sz="2000" dirty="0">
                <a:latin typeface="Garamond" panose="02020404030301010803" pitchFamily="18" charset="0"/>
              </a:rPr>
              <a:t> </a:t>
            </a:r>
          </a:p>
        </p:txBody>
      </p:sp>
      <p:sp>
        <p:nvSpPr>
          <p:cNvPr id="4" name="Title 1">
            <a:extLst>
              <a:ext uri="{FF2B5EF4-FFF2-40B4-BE49-F238E27FC236}">
                <a16:creationId xmlns:a16="http://schemas.microsoft.com/office/drawing/2014/main" id="{8378048D-211B-4E47-92CF-41B0EE140A27}"/>
              </a:ext>
            </a:extLst>
          </p:cNvPr>
          <p:cNvSpPr>
            <a:spLocks noGrp="1"/>
          </p:cNvSpPr>
          <p:nvPr>
            <p:ph type="title"/>
          </p:nvPr>
        </p:nvSpPr>
        <p:spPr>
          <a:xfrm>
            <a:off x="1253448" y="259227"/>
            <a:ext cx="8229600" cy="1143000"/>
          </a:xfrm>
        </p:spPr>
        <p:txBody>
          <a:bodyPr/>
          <a:lstStyle/>
          <a:p>
            <a:r>
              <a:rPr lang="en-US" sz="3200" b="1" i="1" dirty="0">
                <a:latin typeface="Garamond" panose="02020404030301010803" pitchFamily="18" charset="0"/>
              </a:rPr>
              <a:t>Appendix C</a:t>
            </a:r>
            <a:br>
              <a:rPr lang="en-US" sz="3200" b="1" dirty="0">
                <a:latin typeface="Garamond" panose="02020404030301010803" pitchFamily="18" charset="0"/>
              </a:rPr>
            </a:br>
            <a:r>
              <a:rPr lang="en-US" sz="3200" b="1" dirty="0">
                <a:latin typeface="Garamond" panose="02020404030301010803" pitchFamily="18" charset="0"/>
              </a:rPr>
              <a:t>PFTC Advantages: </a:t>
            </a:r>
          </a:p>
        </p:txBody>
      </p:sp>
      <p:sp>
        <p:nvSpPr>
          <p:cNvPr id="2" name="Rectangle 4">
            <a:extLst>
              <a:ext uri="{FF2B5EF4-FFF2-40B4-BE49-F238E27FC236}">
                <a16:creationId xmlns:a16="http://schemas.microsoft.com/office/drawing/2014/main" id="{5E39D881-9F24-0348-6A4E-F8528712B221}"/>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9D038CA-0585-4B2E-93C3-1ACF6610C102}" type="slidenum">
              <a:rPr lang="en-US" altLang="en-US" sz="1400">
                <a:latin typeface="Garamond" panose="02020404030301010803" pitchFamily="18" charset="0"/>
              </a:rPr>
              <a:pPr algn="r" eaLnBrk="1" hangingPunct="1">
                <a:spcBef>
                  <a:spcPct val="0"/>
                </a:spcBef>
                <a:buFontTx/>
                <a:buNone/>
              </a:pPr>
              <a:t>53</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17653023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932E41-9EC2-4467-B0F3-DD9CC532A9F4}"/>
              </a:ext>
            </a:extLst>
          </p:cNvPr>
          <p:cNvSpPr>
            <a:spLocks noGrp="1"/>
          </p:cNvSpPr>
          <p:nvPr>
            <p:ph idx="1"/>
          </p:nvPr>
        </p:nvSpPr>
        <p:spPr>
          <a:xfrm>
            <a:off x="169523" y="1428478"/>
            <a:ext cx="8733034" cy="5047180"/>
          </a:xfrm>
        </p:spPr>
        <p:txBody>
          <a:bodyPr/>
          <a:lstStyle/>
          <a:p>
            <a:pPr>
              <a:lnSpc>
                <a:spcPct val="125000"/>
              </a:lnSpc>
              <a:buFont typeface="+mj-lt"/>
              <a:buAutoNum type="arabicPeriod" startAt="7"/>
            </a:pPr>
            <a:r>
              <a:rPr lang="en-US" altLang="en-US" sz="1800" b="1" u="sng" dirty="0">
                <a:latin typeface="Garamond" panose="02020404030301010803" pitchFamily="18" charset="0"/>
              </a:rPr>
              <a:t>Investment flexibility</a:t>
            </a:r>
            <a:r>
              <a:rPr lang="en-US" altLang="en-US" sz="1800" dirty="0">
                <a:latin typeface="Garamond" panose="02020404030301010803" pitchFamily="18" charset="0"/>
              </a:rPr>
              <a:t> -</a:t>
            </a:r>
            <a:endParaRPr lang="en-US" sz="1800" dirty="0">
              <a:latin typeface="Garamond" panose="02020404030301010803" pitchFamily="18" charset="0"/>
            </a:endParaRPr>
          </a:p>
          <a:p>
            <a:pPr lvl="1">
              <a:lnSpc>
                <a:spcPct val="125000"/>
              </a:lnSpc>
              <a:buFont typeface="Garamond" panose="02020404030301010803" pitchFamily="18" charset="0"/>
              <a:buChar char="–"/>
            </a:pPr>
            <a:r>
              <a:rPr lang="en-US" sz="1600" dirty="0">
                <a:latin typeface="Garamond" panose="02020404030301010803" pitchFamily="18" charset="0"/>
              </a:rPr>
              <a:t>Ability to </a:t>
            </a:r>
            <a:r>
              <a:rPr lang="en-US" sz="1600" b="1" u="sng" dirty="0">
                <a:latin typeface="Garamond" panose="02020404030301010803" pitchFamily="18" charset="0"/>
              </a:rPr>
              <a:t>hold</a:t>
            </a:r>
            <a:r>
              <a:rPr lang="en-US" sz="1600" b="1" dirty="0">
                <a:latin typeface="Garamond" panose="02020404030301010803" pitchFamily="18" charset="0"/>
              </a:rPr>
              <a:t> </a:t>
            </a:r>
            <a:r>
              <a:rPr lang="en-US" sz="1600" b="1" u="sng" dirty="0">
                <a:latin typeface="Garamond" panose="02020404030301010803" pitchFamily="18" charset="0"/>
              </a:rPr>
              <a:t>one</a:t>
            </a:r>
            <a:r>
              <a:rPr lang="en-US" sz="1600" b="1" dirty="0">
                <a:latin typeface="Garamond" panose="02020404030301010803" pitchFamily="18" charset="0"/>
              </a:rPr>
              <a:t> </a:t>
            </a:r>
            <a:r>
              <a:rPr lang="en-US" sz="1600" b="1" u="sng" dirty="0">
                <a:latin typeface="Garamond" panose="02020404030301010803" pitchFamily="18" charset="0"/>
              </a:rPr>
              <a:t>private</a:t>
            </a:r>
            <a:r>
              <a:rPr lang="en-US" sz="1600" dirty="0">
                <a:latin typeface="Garamond" panose="02020404030301010803" pitchFamily="18" charset="0"/>
              </a:rPr>
              <a:t> or </a:t>
            </a:r>
            <a:r>
              <a:rPr lang="en-US" sz="1600" b="1" u="sng" dirty="0">
                <a:latin typeface="Garamond" panose="02020404030301010803" pitchFamily="18" charset="0"/>
              </a:rPr>
              <a:t>public asset</a:t>
            </a:r>
            <a:r>
              <a:rPr lang="en-US" sz="1600" b="1" dirty="0">
                <a:latin typeface="Garamond" panose="02020404030301010803" pitchFamily="18" charset="0"/>
              </a:rPr>
              <a:t> </a:t>
            </a:r>
            <a:r>
              <a:rPr lang="en-US" sz="1600" dirty="0">
                <a:latin typeface="Garamond" panose="02020404030301010803" pitchFamily="18" charset="0"/>
              </a:rPr>
              <a:t>without diversification </a:t>
            </a:r>
          </a:p>
          <a:p>
            <a:pPr lvl="1">
              <a:lnSpc>
                <a:spcPct val="125000"/>
              </a:lnSpc>
              <a:buFont typeface="Garamond" panose="02020404030301010803" pitchFamily="18" charset="0"/>
              <a:buChar char="–"/>
            </a:pPr>
            <a:r>
              <a:rPr lang="en-US" sz="1600" dirty="0">
                <a:latin typeface="Garamond" panose="02020404030301010803" pitchFamily="18" charset="0"/>
              </a:rPr>
              <a:t>Allow for </a:t>
            </a:r>
            <a:r>
              <a:rPr lang="en-US" sz="1600" b="1" u="sng" dirty="0">
                <a:latin typeface="Garamond" panose="02020404030301010803" pitchFamily="18" charset="0"/>
              </a:rPr>
              <a:t>sophisticated</a:t>
            </a:r>
            <a:r>
              <a:rPr lang="en-US" sz="1600" dirty="0">
                <a:latin typeface="Garamond" panose="02020404030301010803" pitchFamily="18" charset="0"/>
              </a:rPr>
              <a:t> </a:t>
            </a:r>
            <a:r>
              <a:rPr lang="en-US" sz="1600" b="1" u="sng" dirty="0">
                <a:latin typeface="Garamond" panose="02020404030301010803" pitchFamily="18" charset="0"/>
              </a:rPr>
              <a:t>asset diversification</a:t>
            </a:r>
          </a:p>
          <a:p>
            <a:pPr marL="400050">
              <a:lnSpc>
                <a:spcPct val="125000"/>
              </a:lnSpc>
              <a:buFont typeface="+mj-lt"/>
              <a:buAutoNum type="arabicPeriod" startAt="8"/>
            </a:pPr>
            <a:r>
              <a:rPr lang="en-US" altLang="en-US" sz="1800" b="1" u="sng" dirty="0">
                <a:latin typeface="Garamond" panose="02020404030301010803" pitchFamily="18" charset="0"/>
              </a:rPr>
              <a:t>Illiquid assets</a:t>
            </a:r>
            <a:r>
              <a:rPr lang="en-US" altLang="en-US" sz="1800" dirty="0">
                <a:latin typeface="Garamond" panose="02020404030301010803" pitchFamily="18" charset="0"/>
              </a:rPr>
              <a:t> </a:t>
            </a:r>
            <a:endParaRPr lang="en-US" sz="1800" dirty="0">
              <a:latin typeface="Garamond" panose="02020404030301010803" pitchFamily="18" charset="0"/>
            </a:endParaRPr>
          </a:p>
          <a:p>
            <a:pPr marL="514350" indent="-457200">
              <a:lnSpc>
                <a:spcPct val="125000"/>
              </a:lnSpc>
              <a:buFont typeface="+mj-lt"/>
              <a:buAutoNum type="arabicPeriod" startAt="4"/>
            </a:pPr>
            <a:endParaRPr lang="en-US" sz="2400" dirty="0">
              <a:latin typeface="Garamond" panose="02020404030301010803" pitchFamily="18" charset="0"/>
            </a:endParaRPr>
          </a:p>
          <a:p>
            <a:pPr marL="514350" indent="-457200">
              <a:lnSpc>
                <a:spcPct val="125000"/>
              </a:lnSpc>
              <a:buFont typeface="+mj-lt"/>
              <a:buAutoNum type="arabicPeriod" startAt="4"/>
            </a:pPr>
            <a:endParaRPr lang="en-US" sz="2400" dirty="0">
              <a:latin typeface="Garamond" panose="02020404030301010803" pitchFamily="18" charset="0"/>
            </a:endParaRPr>
          </a:p>
          <a:p>
            <a:pPr marL="514350" indent="-457200">
              <a:lnSpc>
                <a:spcPct val="125000"/>
              </a:lnSpc>
              <a:buFont typeface="+mj-lt"/>
              <a:buAutoNum type="arabicPeriod" startAt="4"/>
            </a:pPr>
            <a:endParaRPr lang="en-US" sz="2400" dirty="0">
              <a:latin typeface="Garamond" panose="02020404030301010803" pitchFamily="18" charset="0"/>
            </a:endParaRPr>
          </a:p>
          <a:p>
            <a:pPr marL="400050">
              <a:lnSpc>
                <a:spcPct val="125000"/>
              </a:lnSpc>
              <a:buFont typeface="+mj-lt"/>
              <a:buAutoNum type="arabicPeriod" startAt="9"/>
            </a:pPr>
            <a:r>
              <a:rPr lang="en-US" altLang="en-US" sz="1800" b="1" u="sng" dirty="0">
                <a:latin typeface="Garamond" panose="02020404030301010803" pitchFamily="18" charset="0"/>
              </a:rPr>
              <a:t>Possibly deduct</a:t>
            </a:r>
            <a:r>
              <a:rPr lang="en-US" sz="1800" dirty="0">
                <a:latin typeface="Garamond" panose="02020404030301010803" pitchFamily="18" charset="0"/>
              </a:rPr>
              <a:t> </a:t>
            </a:r>
            <a:r>
              <a:rPr lang="en-US" altLang="en-US" sz="1800" b="1" u="sng" dirty="0">
                <a:latin typeface="Garamond" panose="02020404030301010803" pitchFamily="18" charset="0"/>
              </a:rPr>
              <a:t>investment</a:t>
            </a:r>
            <a:r>
              <a:rPr lang="en-US" altLang="en-US" sz="1800" b="1" dirty="0">
                <a:latin typeface="Garamond" panose="02020404030301010803" pitchFamily="18" charset="0"/>
              </a:rPr>
              <a:t> </a:t>
            </a:r>
            <a:r>
              <a:rPr lang="en-US" altLang="en-US" sz="1800" dirty="0">
                <a:latin typeface="Garamond" panose="02020404030301010803" pitchFamily="18" charset="0"/>
              </a:rPr>
              <a:t>management </a:t>
            </a:r>
            <a:r>
              <a:rPr lang="en-US" altLang="en-US" sz="1800" b="1" u="sng" dirty="0">
                <a:latin typeface="Garamond" panose="02020404030301010803" pitchFamily="18" charset="0"/>
              </a:rPr>
              <a:t>fees</a:t>
            </a:r>
            <a:r>
              <a:rPr lang="en-US" altLang="en-US" sz="1800" b="1" dirty="0">
                <a:latin typeface="Garamond" panose="02020404030301010803" pitchFamily="18" charset="0"/>
              </a:rPr>
              <a:t> </a:t>
            </a:r>
            <a:r>
              <a:rPr lang="en-US" altLang="en-US" sz="1800" dirty="0">
                <a:latin typeface="Garamond" panose="02020404030301010803" pitchFamily="18" charset="0"/>
              </a:rPr>
              <a:t>for trusts </a:t>
            </a:r>
            <a:endParaRPr lang="en-US" sz="1800" dirty="0">
              <a:latin typeface="Garamond" panose="02020404030301010803" pitchFamily="18" charset="0"/>
            </a:endParaRPr>
          </a:p>
          <a:p>
            <a:pPr marL="400050">
              <a:lnSpc>
                <a:spcPct val="125000"/>
              </a:lnSpc>
              <a:buFont typeface="+mj-lt"/>
              <a:buAutoNum type="arabicPeriod" startAt="10"/>
            </a:pPr>
            <a:r>
              <a:rPr lang="en-US" altLang="en-US" sz="1800" b="1" u="sng" dirty="0">
                <a:latin typeface="Garamond" panose="02020404030301010803" pitchFamily="18" charset="0"/>
              </a:rPr>
              <a:t>Privacy</a:t>
            </a:r>
            <a:endParaRPr lang="en-US" sz="1800" dirty="0">
              <a:latin typeface="Garamond" panose="02020404030301010803" pitchFamily="18" charset="0"/>
            </a:endParaRPr>
          </a:p>
          <a:p>
            <a:pPr marL="400050">
              <a:lnSpc>
                <a:spcPct val="125000"/>
              </a:lnSpc>
              <a:buFont typeface="+mj-lt"/>
              <a:buAutoNum type="arabicPeriod" startAt="11"/>
            </a:pPr>
            <a:r>
              <a:rPr lang="en-US" altLang="en-US" sz="1800" b="1" u="sng" dirty="0">
                <a:latin typeface="Garamond" panose="02020404030301010803" pitchFamily="18" charset="0"/>
              </a:rPr>
              <a:t>Avoids personal liability</a:t>
            </a:r>
            <a:r>
              <a:rPr lang="en-US" altLang="en-US" sz="1800" dirty="0">
                <a:latin typeface="Garamond" panose="02020404030301010803" pitchFamily="18" charset="0"/>
              </a:rPr>
              <a:t> -</a:t>
            </a:r>
            <a:r>
              <a:rPr lang="en-US" sz="1800" dirty="0">
                <a:latin typeface="Garamond" panose="02020404030301010803" pitchFamily="18" charset="0"/>
              </a:rPr>
              <a:t> D+O/E+O Insurance for PFTC fiduciaries</a:t>
            </a:r>
          </a:p>
          <a:p>
            <a:pPr lvl="1">
              <a:lnSpc>
                <a:spcPct val="125000"/>
              </a:lnSpc>
              <a:buFont typeface="Garamond" panose="02020404030301010803" pitchFamily="18" charset="0"/>
              <a:buChar char="–"/>
            </a:pPr>
            <a:r>
              <a:rPr lang="en-US" sz="1600" b="1" u="sng" dirty="0">
                <a:latin typeface="Garamond" panose="02020404030301010803" pitchFamily="18" charset="0"/>
              </a:rPr>
              <a:t>Gross negligence</a:t>
            </a:r>
            <a:r>
              <a:rPr lang="en-US" sz="1600" b="1" dirty="0">
                <a:latin typeface="Garamond" panose="02020404030301010803" pitchFamily="18" charset="0"/>
              </a:rPr>
              <a:t> </a:t>
            </a:r>
            <a:r>
              <a:rPr lang="en-US" sz="1600" dirty="0">
                <a:latin typeface="Garamond" panose="02020404030301010803" pitchFamily="18" charset="0"/>
              </a:rPr>
              <a:t>and/or </a:t>
            </a:r>
            <a:r>
              <a:rPr lang="en-US" sz="1600" b="1" u="sng" dirty="0">
                <a:latin typeface="Garamond" panose="02020404030301010803" pitchFamily="18" charset="0"/>
              </a:rPr>
              <a:t>willful misconduct</a:t>
            </a:r>
            <a:r>
              <a:rPr lang="en-US" sz="1600" dirty="0">
                <a:latin typeface="Garamond" panose="02020404030301010803" pitchFamily="18" charset="0"/>
              </a:rPr>
              <a:t> </a:t>
            </a:r>
            <a:r>
              <a:rPr lang="en-US" sz="1600" b="1" u="sng" dirty="0">
                <a:latin typeface="Garamond" panose="02020404030301010803" pitchFamily="18" charset="0"/>
              </a:rPr>
              <a:t>liability standard</a:t>
            </a:r>
          </a:p>
          <a:p>
            <a:pPr lvl="1">
              <a:lnSpc>
                <a:spcPct val="125000"/>
              </a:lnSpc>
              <a:buFont typeface="Garamond" panose="02020404030301010803" pitchFamily="18" charset="0"/>
              <a:buChar char="–"/>
            </a:pPr>
            <a:r>
              <a:rPr lang="en-US" sz="1600" dirty="0">
                <a:latin typeface="Garamond" panose="02020404030301010803" pitchFamily="18" charset="0"/>
              </a:rPr>
              <a:t>Better to recruit </a:t>
            </a:r>
            <a:r>
              <a:rPr lang="en-US" sz="1600" b="1" u="sng" dirty="0">
                <a:latin typeface="Garamond" panose="02020404030301010803" pitchFamily="18" charset="0"/>
              </a:rPr>
              <a:t>independent directors</a:t>
            </a:r>
            <a:r>
              <a:rPr lang="en-US" sz="1600" b="1" dirty="0">
                <a:latin typeface="Garamond" panose="02020404030301010803" pitchFamily="18" charset="0"/>
              </a:rPr>
              <a:t> </a:t>
            </a:r>
            <a:r>
              <a:rPr lang="en-US" sz="1600" dirty="0">
                <a:latin typeface="Garamond" panose="02020404030301010803" pitchFamily="18" charset="0"/>
              </a:rPr>
              <a:t>as well as </a:t>
            </a:r>
            <a:r>
              <a:rPr lang="en-US" sz="1600" b="1" u="sng" dirty="0">
                <a:latin typeface="Garamond" panose="02020404030301010803" pitchFamily="18" charset="0"/>
              </a:rPr>
              <a:t>investment</a:t>
            </a:r>
            <a:r>
              <a:rPr lang="en-US" sz="1600" dirty="0">
                <a:latin typeface="Garamond" panose="02020404030301010803" pitchFamily="18" charset="0"/>
              </a:rPr>
              <a:t>, </a:t>
            </a:r>
            <a:r>
              <a:rPr lang="en-US" sz="1600" b="1" u="sng" dirty="0">
                <a:latin typeface="Garamond" panose="02020404030301010803" pitchFamily="18" charset="0"/>
              </a:rPr>
              <a:t>distribution</a:t>
            </a:r>
            <a:r>
              <a:rPr lang="en-US" sz="1600" dirty="0">
                <a:latin typeface="Garamond" panose="02020404030301010803" pitchFamily="18" charset="0"/>
              </a:rPr>
              <a:t> and </a:t>
            </a:r>
            <a:r>
              <a:rPr lang="en-US" sz="1600" b="1" u="sng" dirty="0">
                <a:latin typeface="Garamond" panose="02020404030301010803" pitchFamily="18" charset="0"/>
              </a:rPr>
              <a:t>amendment committee members </a:t>
            </a:r>
          </a:p>
        </p:txBody>
      </p:sp>
      <p:sp>
        <p:nvSpPr>
          <p:cNvPr id="4" name="Title 1">
            <a:extLst>
              <a:ext uri="{FF2B5EF4-FFF2-40B4-BE49-F238E27FC236}">
                <a16:creationId xmlns:a16="http://schemas.microsoft.com/office/drawing/2014/main" id="{A208122B-FC1C-498B-A272-85B64B0D3446}"/>
              </a:ext>
            </a:extLst>
          </p:cNvPr>
          <p:cNvSpPr>
            <a:spLocks noGrp="1"/>
          </p:cNvSpPr>
          <p:nvPr>
            <p:ph type="title"/>
          </p:nvPr>
        </p:nvSpPr>
        <p:spPr>
          <a:xfrm>
            <a:off x="1556534" y="285478"/>
            <a:ext cx="8229600" cy="1143000"/>
          </a:xfrm>
        </p:spPr>
        <p:txBody>
          <a:bodyPr/>
          <a:lstStyle/>
          <a:p>
            <a:r>
              <a:rPr lang="en-US" sz="3200" b="1" i="1" dirty="0">
                <a:latin typeface="Garamond" panose="02020404030301010803" pitchFamily="18" charset="0"/>
              </a:rPr>
              <a:t>Appendix C</a:t>
            </a:r>
            <a:br>
              <a:rPr lang="en-US" sz="3200" b="1" dirty="0">
                <a:latin typeface="Garamond" panose="02020404030301010803" pitchFamily="18" charset="0"/>
              </a:rPr>
            </a:br>
            <a:r>
              <a:rPr lang="en-US" sz="3200" b="1" dirty="0">
                <a:latin typeface="Garamond" panose="02020404030301010803" pitchFamily="18" charset="0"/>
              </a:rPr>
              <a:t>PFTC Advantages (cont’d): </a:t>
            </a:r>
          </a:p>
        </p:txBody>
      </p:sp>
      <p:sp>
        <p:nvSpPr>
          <p:cNvPr id="5" name="TextBox 4">
            <a:extLst>
              <a:ext uri="{FF2B5EF4-FFF2-40B4-BE49-F238E27FC236}">
                <a16:creationId xmlns:a16="http://schemas.microsoft.com/office/drawing/2014/main" id="{0B339251-E81B-44CC-A66C-234F5F040DE8}"/>
              </a:ext>
            </a:extLst>
          </p:cNvPr>
          <p:cNvSpPr txBox="1"/>
          <p:nvPr/>
        </p:nvSpPr>
        <p:spPr>
          <a:xfrm>
            <a:off x="2067672" y="2515439"/>
            <a:ext cx="4258642" cy="1904239"/>
          </a:xfrm>
          <a:prstGeom prst="rect">
            <a:avLst/>
          </a:prstGeom>
          <a:noFill/>
        </p:spPr>
        <p:txBody>
          <a:bodyPr wrap="square" rtlCol="0">
            <a:spAutoFit/>
          </a:bodyPr>
          <a:lstStyle/>
          <a:p>
            <a:pPr marL="285750" indent="-285750">
              <a:lnSpc>
                <a:spcPct val="150000"/>
              </a:lnSpc>
              <a:buFont typeface="Garamond" panose="02020404030301010803" pitchFamily="18" charset="0"/>
              <a:buChar char="–"/>
            </a:pPr>
            <a:r>
              <a:rPr lang="en-US" sz="1600" dirty="0">
                <a:latin typeface="Garamond" panose="02020404030301010803" pitchFamily="18" charset="0"/>
              </a:rPr>
              <a:t>Closely held stock</a:t>
            </a:r>
          </a:p>
          <a:p>
            <a:pPr marL="285750" indent="-285750">
              <a:lnSpc>
                <a:spcPct val="150000"/>
              </a:lnSpc>
              <a:buFont typeface="Garamond" panose="02020404030301010803" pitchFamily="18" charset="0"/>
              <a:buChar char="–"/>
            </a:pPr>
            <a:r>
              <a:rPr lang="en-US" sz="1600" dirty="0">
                <a:latin typeface="Garamond" panose="02020404030301010803" pitchFamily="18" charset="0"/>
              </a:rPr>
              <a:t>Real estate</a:t>
            </a:r>
          </a:p>
          <a:p>
            <a:pPr marL="285750" indent="-285750">
              <a:lnSpc>
                <a:spcPct val="150000"/>
              </a:lnSpc>
              <a:buFont typeface="Garamond" panose="02020404030301010803" pitchFamily="18" charset="0"/>
              <a:buChar char="–"/>
            </a:pPr>
            <a:r>
              <a:rPr lang="en-US" sz="1600" dirty="0">
                <a:latin typeface="Garamond" panose="02020404030301010803" pitchFamily="18" charset="0"/>
              </a:rPr>
              <a:t>Oil &amp; gas</a:t>
            </a:r>
          </a:p>
          <a:p>
            <a:pPr marL="285750" indent="-285750">
              <a:lnSpc>
                <a:spcPct val="150000"/>
              </a:lnSpc>
              <a:buFont typeface="Garamond" panose="02020404030301010803" pitchFamily="18" charset="0"/>
              <a:buChar char="–"/>
            </a:pPr>
            <a:r>
              <a:rPr lang="en-US" sz="1600" dirty="0">
                <a:latin typeface="Garamond" panose="02020404030301010803" pitchFamily="18" charset="0"/>
              </a:rPr>
              <a:t>Gambling assets (i.e. hotels with casinos)</a:t>
            </a:r>
          </a:p>
          <a:p>
            <a:pPr marL="285750" indent="-285750">
              <a:lnSpc>
                <a:spcPct val="150000"/>
              </a:lnSpc>
              <a:buFont typeface="Garamond" panose="02020404030301010803" pitchFamily="18" charset="0"/>
              <a:buChar char="–"/>
            </a:pPr>
            <a:r>
              <a:rPr lang="en-US" sz="1600" dirty="0">
                <a:latin typeface="Garamond" panose="02020404030301010803" pitchFamily="18" charset="0"/>
              </a:rPr>
              <a:t>Environmental assets</a:t>
            </a:r>
          </a:p>
        </p:txBody>
      </p:sp>
      <p:sp>
        <p:nvSpPr>
          <p:cNvPr id="2" name="Rectangle 4">
            <a:extLst>
              <a:ext uri="{FF2B5EF4-FFF2-40B4-BE49-F238E27FC236}">
                <a16:creationId xmlns:a16="http://schemas.microsoft.com/office/drawing/2014/main" id="{DD72B0A0-443B-8481-2CAC-98AE898B9D11}"/>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9D038CA-0585-4B2E-93C3-1ACF6610C102}" type="slidenum">
              <a:rPr lang="en-US" altLang="en-US" sz="1400">
                <a:latin typeface="Garamond" panose="02020404030301010803" pitchFamily="18" charset="0"/>
              </a:rPr>
              <a:pPr algn="r" eaLnBrk="1" hangingPunct="1">
                <a:spcBef>
                  <a:spcPct val="0"/>
                </a:spcBef>
                <a:buFontTx/>
                <a:buNone/>
              </a:pPr>
              <a:t>54</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18513338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356EE36-8BD4-4ADE-908F-649E72A23D7B}"/>
              </a:ext>
            </a:extLst>
          </p:cNvPr>
          <p:cNvSpPr>
            <a:spLocks noGrp="1"/>
          </p:cNvSpPr>
          <p:nvPr>
            <p:ph type="title"/>
          </p:nvPr>
        </p:nvSpPr>
        <p:spPr>
          <a:xfrm>
            <a:off x="1325366" y="274638"/>
            <a:ext cx="8229600" cy="1143000"/>
          </a:xfrm>
        </p:spPr>
        <p:txBody>
          <a:bodyPr/>
          <a:lstStyle/>
          <a:p>
            <a:r>
              <a:rPr lang="en-US" sz="3000" b="1" i="1" dirty="0">
                <a:latin typeface="Garamond" panose="02020404030301010803" pitchFamily="18" charset="0"/>
              </a:rPr>
              <a:t>Appendix C</a:t>
            </a:r>
            <a:br>
              <a:rPr lang="en-US" sz="3000" b="1" dirty="0">
                <a:latin typeface="Garamond" panose="02020404030301010803" pitchFamily="18" charset="0"/>
              </a:rPr>
            </a:br>
            <a:r>
              <a:rPr lang="en-US" sz="3000" b="1" dirty="0">
                <a:latin typeface="Garamond" panose="02020404030301010803" pitchFamily="18" charset="0"/>
              </a:rPr>
              <a:t>Regulated vs. Unregulated: </a:t>
            </a:r>
          </a:p>
        </p:txBody>
      </p:sp>
      <p:graphicFrame>
        <p:nvGraphicFramePr>
          <p:cNvPr id="24" name="Table 23">
            <a:extLst>
              <a:ext uri="{FF2B5EF4-FFF2-40B4-BE49-F238E27FC236}">
                <a16:creationId xmlns:a16="http://schemas.microsoft.com/office/drawing/2014/main" id="{166127B0-4D03-4D79-824F-E1B63DFBBE96}"/>
              </a:ext>
            </a:extLst>
          </p:cNvPr>
          <p:cNvGraphicFramePr>
            <a:graphicFrameLocks noGrp="1"/>
          </p:cNvGraphicFramePr>
          <p:nvPr>
            <p:extLst>
              <p:ext uri="{D42A27DB-BD31-4B8C-83A1-F6EECF244321}">
                <p14:modId xmlns:p14="http://schemas.microsoft.com/office/powerpoint/2010/main" val="2686125094"/>
              </p:ext>
            </p:extLst>
          </p:nvPr>
        </p:nvGraphicFramePr>
        <p:xfrm>
          <a:off x="246580" y="1787505"/>
          <a:ext cx="8650839" cy="3996342"/>
        </p:xfrm>
        <a:graphic>
          <a:graphicData uri="http://schemas.openxmlformats.org/drawingml/2006/table">
            <a:tbl>
              <a:tblPr>
                <a:tableStyleId>{46F890A9-2807-4EBB-B81D-B2AA78EC7F39}</a:tableStyleId>
              </a:tblPr>
              <a:tblGrid>
                <a:gridCol w="2016284">
                  <a:extLst>
                    <a:ext uri="{9D8B030D-6E8A-4147-A177-3AD203B41FA5}">
                      <a16:colId xmlns:a16="http://schemas.microsoft.com/office/drawing/2014/main" val="3654720046"/>
                    </a:ext>
                  </a:extLst>
                </a:gridCol>
                <a:gridCol w="3208481">
                  <a:extLst>
                    <a:ext uri="{9D8B030D-6E8A-4147-A177-3AD203B41FA5}">
                      <a16:colId xmlns:a16="http://schemas.microsoft.com/office/drawing/2014/main" val="2368480891"/>
                    </a:ext>
                  </a:extLst>
                </a:gridCol>
                <a:gridCol w="3426074">
                  <a:extLst>
                    <a:ext uri="{9D8B030D-6E8A-4147-A177-3AD203B41FA5}">
                      <a16:colId xmlns:a16="http://schemas.microsoft.com/office/drawing/2014/main" val="3208147702"/>
                    </a:ext>
                  </a:extLst>
                </a:gridCol>
              </a:tblGrid>
              <a:tr h="242801">
                <a:tc>
                  <a:txBody>
                    <a:bodyPr/>
                    <a:lstStyle/>
                    <a:p>
                      <a:pPr algn="ctr" fontAlgn="b"/>
                      <a:endParaRPr lang="en-US" sz="1200" b="1" i="0" u="none" strike="noStrike" dirty="0">
                        <a:solidFill>
                          <a:srgbClr val="000000"/>
                        </a:solidFill>
                        <a:effectLst/>
                        <a:latin typeface="Garamond" panose="02020404030301010803" pitchFamily="18" charset="0"/>
                      </a:endParaRPr>
                    </a:p>
                  </a:txBody>
                  <a:tcPr marL="9525" marR="9525" marT="9523" marB="0" anchor="b">
                    <a:lnB w="12700" cap="flat" cmpd="sng" algn="ctr">
                      <a:solidFill>
                        <a:schemeClr val="tx1"/>
                      </a:solidFill>
                      <a:prstDash val="solid"/>
                      <a:round/>
                      <a:headEnd type="none" w="med" len="med"/>
                      <a:tailEnd type="none" w="med" len="med"/>
                    </a:lnB>
                    <a:solidFill>
                      <a:srgbClr val="6B1867"/>
                    </a:solidFill>
                  </a:tcPr>
                </a:tc>
                <a:tc>
                  <a:txBody>
                    <a:bodyPr/>
                    <a:lstStyle/>
                    <a:p>
                      <a:pPr algn="ctr" fontAlgn="b"/>
                      <a:r>
                        <a:rPr lang="en-US" sz="2000" u="none" strike="noStrike" dirty="0">
                          <a:solidFill>
                            <a:schemeClr val="bg1"/>
                          </a:solidFill>
                          <a:effectLst/>
                          <a:latin typeface="Garamond" panose="02020404030301010803" pitchFamily="18" charset="0"/>
                        </a:rPr>
                        <a:t>Regulated </a:t>
                      </a:r>
                      <a:endParaRPr lang="en-US" sz="2000" b="1" i="0" u="none" strike="noStrike" dirty="0">
                        <a:solidFill>
                          <a:schemeClr val="bg1"/>
                        </a:solidFill>
                        <a:effectLst/>
                        <a:latin typeface="Garamond" panose="02020404030301010803" pitchFamily="18" charset="0"/>
                      </a:endParaRPr>
                    </a:p>
                  </a:txBody>
                  <a:tcPr marL="9525" marR="9525" marT="9523" marB="0" anchor="b">
                    <a:lnB w="12700" cap="flat" cmpd="sng" algn="ctr">
                      <a:solidFill>
                        <a:schemeClr val="tx1"/>
                      </a:solidFill>
                      <a:prstDash val="solid"/>
                      <a:round/>
                      <a:headEnd type="none" w="med" len="med"/>
                      <a:tailEnd type="none" w="med" len="med"/>
                    </a:lnB>
                    <a:solidFill>
                      <a:srgbClr val="6B1867"/>
                    </a:solidFill>
                  </a:tcPr>
                </a:tc>
                <a:tc>
                  <a:txBody>
                    <a:bodyPr/>
                    <a:lstStyle/>
                    <a:p>
                      <a:pPr algn="ctr" fontAlgn="b"/>
                      <a:r>
                        <a:rPr lang="en-US" sz="2000" u="none" strike="noStrike" dirty="0">
                          <a:solidFill>
                            <a:schemeClr val="bg1"/>
                          </a:solidFill>
                          <a:effectLst/>
                          <a:latin typeface="Garamond" panose="02020404030301010803" pitchFamily="18" charset="0"/>
                        </a:rPr>
                        <a:t>Unregulated</a:t>
                      </a:r>
                      <a:endParaRPr lang="en-US" sz="2000" b="1" i="0" u="none" strike="noStrike" dirty="0">
                        <a:solidFill>
                          <a:schemeClr val="bg1"/>
                        </a:solidFill>
                        <a:effectLst/>
                        <a:latin typeface="Garamond" panose="02020404030301010803" pitchFamily="18" charset="0"/>
                      </a:endParaRPr>
                    </a:p>
                  </a:txBody>
                  <a:tcPr marL="9525" marR="9525" marT="9523" marB="0" anchor="b">
                    <a:lnB w="12700" cap="flat" cmpd="sng" algn="ctr">
                      <a:solidFill>
                        <a:schemeClr val="tx1"/>
                      </a:solidFill>
                      <a:prstDash val="solid"/>
                      <a:round/>
                      <a:headEnd type="none" w="med" len="med"/>
                      <a:tailEnd type="none" w="med" len="med"/>
                    </a:lnB>
                    <a:solidFill>
                      <a:srgbClr val="6B1867"/>
                    </a:solidFill>
                  </a:tcPr>
                </a:tc>
                <a:extLst>
                  <a:ext uri="{0D108BD9-81ED-4DB2-BD59-A6C34878D82A}">
                    <a16:rowId xmlns:a16="http://schemas.microsoft.com/office/drawing/2014/main" val="3971414912"/>
                  </a:ext>
                </a:extLst>
              </a:tr>
              <a:tr h="473377">
                <a:tc>
                  <a:txBody>
                    <a:bodyPr/>
                    <a:lstStyle/>
                    <a:p>
                      <a:pPr algn="ctr" fontAlgn="b"/>
                      <a:r>
                        <a:rPr lang="en-US" sz="1600" b="1" u="none" strike="noStrike" dirty="0">
                          <a:effectLst/>
                          <a:latin typeface="Garamond" panose="02020404030301010803" pitchFamily="18" charset="0"/>
                        </a:rPr>
                        <a:t>Net Worth</a:t>
                      </a:r>
                      <a:endParaRPr lang="en-US" sz="1600" b="1" i="0" u="none" strike="noStrike" dirty="0">
                        <a:solidFill>
                          <a:srgbClr val="000000"/>
                        </a:solidFill>
                        <a:effectLst/>
                        <a:latin typeface="Garamond" panose="02020404030301010803" pitchFamily="18"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dirty="0">
                          <a:effectLst/>
                          <a:latin typeface="Garamond" panose="02020404030301010803" pitchFamily="18" charset="0"/>
                        </a:rPr>
                        <a:t>$100 mm above</a:t>
                      </a:r>
                      <a:endParaRPr lang="en-US" sz="1600" b="0" i="0" u="none" strike="noStrike" dirty="0">
                        <a:solidFill>
                          <a:srgbClr val="000000"/>
                        </a:solidFill>
                        <a:effectLst/>
                        <a:latin typeface="Garamond" panose="02020404030301010803" pitchFamily="18"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dirty="0">
                          <a:effectLst/>
                          <a:latin typeface="Garamond" panose="02020404030301010803" pitchFamily="18" charset="0"/>
                        </a:rPr>
                        <a:t>$10 million - $25 million above</a:t>
                      </a:r>
                      <a:endParaRPr lang="en-US" sz="1600" b="0" i="0" u="none" strike="noStrike" dirty="0">
                        <a:solidFill>
                          <a:srgbClr val="000000"/>
                        </a:solidFill>
                        <a:effectLst/>
                        <a:latin typeface="Garamond" panose="02020404030301010803" pitchFamily="18"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8631147"/>
                  </a:ext>
                </a:extLst>
              </a:tr>
              <a:tr h="337263">
                <a:tc>
                  <a:txBody>
                    <a:bodyPr/>
                    <a:lstStyle/>
                    <a:p>
                      <a:pPr algn="ctr" fontAlgn="b"/>
                      <a:r>
                        <a:rPr lang="en-US" sz="1600" b="1" i="0" u="none" strike="noStrike" dirty="0">
                          <a:solidFill>
                            <a:srgbClr val="000000"/>
                          </a:solidFill>
                          <a:effectLst/>
                          <a:latin typeface="Garamond" panose="02020404030301010803" pitchFamily="18" charset="0"/>
                        </a:rPr>
                        <a:t>Entity</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LLC</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LLC</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3044377"/>
                  </a:ext>
                </a:extLst>
              </a:tr>
              <a:tr h="540931">
                <a:tc>
                  <a:txBody>
                    <a:bodyPr/>
                    <a:lstStyle/>
                    <a:p>
                      <a:pPr algn="ctr" fontAlgn="b"/>
                      <a:r>
                        <a:rPr lang="en-US" sz="1600" b="1" u="none" strike="noStrike" dirty="0">
                          <a:effectLst/>
                          <a:latin typeface="Garamond" panose="02020404030301010803" pitchFamily="18" charset="0"/>
                        </a:rPr>
                        <a:t>Time Frame to</a:t>
                      </a:r>
                    </a:p>
                    <a:p>
                      <a:pPr algn="ctr" fontAlgn="b"/>
                      <a:r>
                        <a:rPr lang="en-US" sz="1600" b="1" u="none" strike="noStrike" dirty="0">
                          <a:effectLst/>
                          <a:latin typeface="Garamond" panose="02020404030301010803" pitchFamily="18" charset="0"/>
                        </a:rPr>
                        <a:t> Set-up</a:t>
                      </a:r>
                      <a:endParaRPr lang="en-US" sz="1600" b="1" i="0" u="none" strike="noStrike" dirty="0">
                        <a:solidFill>
                          <a:srgbClr val="000000"/>
                        </a:solidFill>
                        <a:effectLst/>
                        <a:latin typeface="Garamond" panose="02020404030301010803" pitchFamily="18"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6-8 months (charter)</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3-4 weeks</a:t>
                      </a:r>
                    </a:p>
                    <a:p>
                      <a:pPr algn="ctr" fontAlgn="b"/>
                      <a:r>
                        <a:rPr lang="en-US" sz="1600" b="0" i="0" u="none" strike="noStrike" dirty="0">
                          <a:solidFill>
                            <a:srgbClr val="000000"/>
                          </a:solidFill>
                          <a:effectLst/>
                          <a:latin typeface="Garamond" panose="02020404030301010803" pitchFamily="18" charset="0"/>
                        </a:rPr>
                        <a:t> (license – authorized &amp; recognized)</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343400"/>
                  </a:ext>
                </a:extLst>
              </a:tr>
              <a:tr h="618884">
                <a:tc>
                  <a:txBody>
                    <a:bodyPr/>
                    <a:lstStyle/>
                    <a:p>
                      <a:pPr algn="ctr" fontAlgn="b"/>
                      <a:r>
                        <a:rPr lang="en-US" sz="1600" b="1" i="0" u="none" strike="noStrike" dirty="0">
                          <a:solidFill>
                            <a:srgbClr val="000000"/>
                          </a:solidFill>
                          <a:effectLst/>
                          <a:latin typeface="Garamond" panose="02020404030301010803" pitchFamily="18" charset="0"/>
                        </a:rPr>
                        <a:t>PFTC State Division of Banking Audits </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Yes – every 3 years in most states</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No</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9709225"/>
                  </a:ext>
                </a:extLst>
              </a:tr>
              <a:tr h="326821">
                <a:tc>
                  <a:txBody>
                    <a:bodyPr/>
                    <a:lstStyle/>
                    <a:p>
                      <a:pPr algn="ctr" fontAlgn="b"/>
                      <a:r>
                        <a:rPr lang="en-US" sz="1600" b="1" i="0" u="none" strike="noStrike" dirty="0">
                          <a:solidFill>
                            <a:srgbClr val="000000"/>
                          </a:solidFill>
                          <a:effectLst/>
                          <a:latin typeface="Garamond" panose="02020404030301010803" pitchFamily="18" charset="0"/>
                        </a:rPr>
                        <a:t>SEC Exemption</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Yes</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No</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985841"/>
                  </a:ext>
                </a:extLst>
              </a:tr>
              <a:tr h="390337">
                <a:tc>
                  <a:txBody>
                    <a:bodyPr/>
                    <a:lstStyle/>
                    <a:p>
                      <a:pPr algn="ctr" fontAlgn="b"/>
                      <a:r>
                        <a:rPr lang="en-US" sz="1600" b="1" i="0" u="none" strike="noStrike" dirty="0">
                          <a:solidFill>
                            <a:srgbClr val="000000"/>
                          </a:solidFill>
                          <a:effectLst/>
                          <a:latin typeface="Garamond" panose="02020404030301010803" pitchFamily="18" charset="0"/>
                        </a:rPr>
                        <a:t>Capital Requirements</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$200k - $500k</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dirty="0">
                          <a:effectLst/>
                          <a:latin typeface="Garamond" panose="02020404030301010803" pitchFamily="18" charset="0"/>
                        </a:rPr>
                        <a:t>None – highly suggested (e.g., $10k)</a:t>
                      </a:r>
                      <a:endParaRPr lang="en-US" sz="1600" b="0" i="0" u="none" strike="noStrike" dirty="0">
                        <a:solidFill>
                          <a:srgbClr val="000000"/>
                        </a:solidFill>
                        <a:effectLst/>
                        <a:latin typeface="Garamond" panose="02020404030301010803" pitchFamily="18"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9499261"/>
                  </a:ext>
                </a:extLst>
              </a:tr>
              <a:tr h="390337">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Garamond" panose="02020404030301010803" pitchFamily="18" charset="0"/>
                        </a:rPr>
                        <a:t>D&amp;O &amp; E&amp;O Insurance</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latin typeface="Garamond" panose="02020404030301010803" pitchFamily="18" charset="0"/>
                        </a:rPr>
                        <a:t>Yes</a:t>
                      </a:r>
                      <a:endParaRPr lang="en-US" sz="1600" b="0" i="0" u="none" strike="noStrike" dirty="0">
                        <a:solidFill>
                          <a:srgbClr val="000000"/>
                        </a:solidFill>
                        <a:effectLst/>
                        <a:latin typeface="Garamond" panose="02020404030301010803" pitchFamily="18"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latin typeface="Garamond" panose="02020404030301010803" pitchFamily="18" charset="0"/>
                        </a:rPr>
                        <a:t>Yes</a:t>
                      </a:r>
                      <a:endParaRPr lang="en-US" sz="1600" b="0" i="0" u="none" strike="noStrike" dirty="0">
                        <a:solidFill>
                          <a:srgbClr val="000000"/>
                        </a:solidFill>
                        <a:effectLst/>
                        <a:latin typeface="Garamond" panose="02020404030301010803" pitchFamily="18"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2502770"/>
                  </a:ext>
                </a:extLst>
              </a:tr>
              <a:tr h="192038">
                <a:tc>
                  <a:txBody>
                    <a:bodyPr/>
                    <a:lstStyle/>
                    <a:p>
                      <a:pPr algn="ctr" fontAlgn="b"/>
                      <a:r>
                        <a:rPr lang="en-US" sz="1600" b="1" i="0" u="none" strike="noStrike" dirty="0">
                          <a:solidFill>
                            <a:srgbClr val="000000"/>
                          </a:solidFill>
                          <a:effectLst/>
                          <a:latin typeface="Garamond" panose="02020404030301010803" pitchFamily="18" charset="0"/>
                        </a:rPr>
                        <a:t>Board Meetings</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Garamond" panose="02020404030301010803" pitchFamily="18" charset="0"/>
                        </a:rPr>
                        <a:t>Most states require 2 - 4 per year</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None required – highly suggested at least one annually</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5224860"/>
                  </a:ext>
                </a:extLst>
              </a:tr>
            </a:tbl>
          </a:graphicData>
        </a:graphic>
      </p:graphicFrame>
      <p:sp>
        <p:nvSpPr>
          <p:cNvPr id="2" name="Rectangle 4">
            <a:extLst>
              <a:ext uri="{FF2B5EF4-FFF2-40B4-BE49-F238E27FC236}">
                <a16:creationId xmlns:a16="http://schemas.microsoft.com/office/drawing/2014/main" id="{BDF838AD-C72E-D178-0FDF-2B83DCC0D398}"/>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9D038CA-0585-4B2E-93C3-1ACF6610C102}" type="slidenum">
              <a:rPr lang="en-US" altLang="en-US" sz="1400">
                <a:latin typeface="Garamond" panose="02020404030301010803" pitchFamily="18" charset="0"/>
              </a:rPr>
              <a:pPr algn="r" eaLnBrk="1" hangingPunct="1">
                <a:spcBef>
                  <a:spcPct val="0"/>
                </a:spcBef>
                <a:buFontTx/>
                <a:buNone/>
              </a:pPr>
              <a:t>55</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40064677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E32E87E-A35E-49C0-A1C5-054EAC487C71}"/>
              </a:ext>
            </a:extLst>
          </p:cNvPr>
          <p:cNvGraphicFramePr>
            <a:graphicFrameLocks noGrp="1"/>
          </p:cNvGraphicFramePr>
          <p:nvPr>
            <p:extLst>
              <p:ext uri="{D42A27DB-BD31-4B8C-83A1-F6EECF244321}">
                <p14:modId xmlns:p14="http://schemas.microsoft.com/office/powerpoint/2010/main" val="1968727177"/>
              </p:ext>
            </p:extLst>
          </p:nvPr>
        </p:nvGraphicFramePr>
        <p:xfrm>
          <a:off x="246580" y="1823663"/>
          <a:ext cx="8650839" cy="4100520"/>
        </p:xfrm>
        <a:graphic>
          <a:graphicData uri="http://schemas.openxmlformats.org/drawingml/2006/table">
            <a:tbl>
              <a:tblPr>
                <a:tableStyleId>{46F890A9-2807-4EBB-B81D-B2AA78EC7F39}</a:tableStyleId>
              </a:tblPr>
              <a:tblGrid>
                <a:gridCol w="2016284">
                  <a:extLst>
                    <a:ext uri="{9D8B030D-6E8A-4147-A177-3AD203B41FA5}">
                      <a16:colId xmlns:a16="http://schemas.microsoft.com/office/drawing/2014/main" val="3654720046"/>
                    </a:ext>
                  </a:extLst>
                </a:gridCol>
                <a:gridCol w="3208481">
                  <a:extLst>
                    <a:ext uri="{9D8B030D-6E8A-4147-A177-3AD203B41FA5}">
                      <a16:colId xmlns:a16="http://schemas.microsoft.com/office/drawing/2014/main" val="2368480891"/>
                    </a:ext>
                  </a:extLst>
                </a:gridCol>
                <a:gridCol w="3426074">
                  <a:extLst>
                    <a:ext uri="{9D8B030D-6E8A-4147-A177-3AD203B41FA5}">
                      <a16:colId xmlns:a16="http://schemas.microsoft.com/office/drawing/2014/main" val="3208147702"/>
                    </a:ext>
                  </a:extLst>
                </a:gridCol>
              </a:tblGrid>
              <a:tr h="331692">
                <a:tc>
                  <a:txBody>
                    <a:bodyPr/>
                    <a:lstStyle/>
                    <a:p>
                      <a:pPr algn="ctr" fontAlgn="b"/>
                      <a:endParaRPr lang="en-US" sz="1200" b="1" i="0" u="none" strike="noStrike" dirty="0">
                        <a:solidFill>
                          <a:srgbClr val="000000"/>
                        </a:solidFill>
                        <a:effectLst/>
                        <a:latin typeface="Garamond" panose="02020404030301010803" pitchFamily="18" charset="0"/>
                      </a:endParaRPr>
                    </a:p>
                  </a:txBody>
                  <a:tcPr marL="9525" marR="9525" marT="9523" marB="0" anchor="b">
                    <a:lnB w="12700" cap="flat" cmpd="sng" algn="ctr">
                      <a:solidFill>
                        <a:schemeClr val="tx1"/>
                      </a:solidFill>
                      <a:prstDash val="solid"/>
                      <a:round/>
                      <a:headEnd type="none" w="med" len="med"/>
                      <a:tailEnd type="none" w="med" len="med"/>
                    </a:lnB>
                    <a:solidFill>
                      <a:srgbClr val="6B1867"/>
                    </a:solidFill>
                  </a:tcPr>
                </a:tc>
                <a:tc>
                  <a:txBody>
                    <a:bodyPr/>
                    <a:lstStyle/>
                    <a:p>
                      <a:pPr algn="ctr" fontAlgn="b"/>
                      <a:r>
                        <a:rPr lang="en-US" sz="2000" u="none" strike="noStrike" dirty="0">
                          <a:solidFill>
                            <a:schemeClr val="bg1"/>
                          </a:solidFill>
                          <a:effectLst/>
                          <a:latin typeface="Garamond" panose="02020404030301010803" pitchFamily="18" charset="0"/>
                        </a:rPr>
                        <a:t>Regulated </a:t>
                      </a:r>
                      <a:endParaRPr lang="en-US" sz="2000" b="1" i="0" u="none" strike="noStrike" dirty="0">
                        <a:solidFill>
                          <a:schemeClr val="bg1"/>
                        </a:solidFill>
                        <a:effectLst/>
                        <a:latin typeface="Garamond" panose="02020404030301010803" pitchFamily="18" charset="0"/>
                      </a:endParaRPr>
                    </a:p>
                  </a:txBody>
                  <a:tcPr marL="9525" marR="9525" marT="9523" marB="0" anchor="b">
                    <a:lnB w="12700" cap="flat" cmpd="sng" algn="ctr">
                      <a:solidFill>
                        <a:schemeClr val="tx1"/>
                      </a:solidFill>
                      <a:prstDash val="solid"/>
                      <a:round/>
                      <a:headEnd type="none" w="med" len="med"/>
                      <a:tailEnd type="none" w="med" len="med"/>
                    </a:lnB>
                    <a:solidFill>
                      <a:srgbClr val="6B1867"/>
                    </a:solidFill>
                  </a:tcPr>
                </a:tc>
                <a:tc>
                  <a:txBody>
                    <a:bodyPr/>
                    <a:lstStyle/>
                    <a:p>
                      <a:pPr algn="ctr" fontAlgn="b"/>
                      <a:r>
                        <a:rPr lang="en-US" sz="2000" u="none" strike="noStrike" dirty="0">
                          <a:solidFill>
                            <a:schemeClr val="bg1"/>
                          </a:solidFill>
                          <a:effectLst/>
                          <a:latin typeface="Garamond" panose="02020404030301010803" pitchFamily="18" charset="0"/>
                        </a:rPr>
                        <a:t>Unregulated</a:t>
                      </a:r>
                      <a:endParaRPr lang="en-US" sz="2000" b="1" i="0" u="none" strike="noStrike" dirty="0">
                        <a:solidFill>
                          <a:schemeClr val="bg1"/>
                        </a:solidFill>
                        <a:effectLst/>
                        <a:latin typeface="Garamond" panose="02020404030301010803" pitchFamily="18" charset="0"/>
                      </a:endParaRPr>
                    </a:p>
                  </a:txBody>
                  <a:tcPr marL="9525" marR="9525" marT="9523" marB="0" anchor="b">
                    <a:lnB w="12700" cap="flat" cmpd="sng" algn="ctr">
                      <a:solidFill>
                        <a:schemeClr val="tx1"/>
                      </a:solidFill>
                      <a:prstDash val="solid"/>
                      <a:round/>
                      <a:headEnd type="none" w="med" len="med"/>
                      <a:tailEnd type="none" w="med" len="med"/>
                    </a:lnB>
                    <a:solidFill>
                      <a:srgbClr val="6B1867"/>
                    </a:solidFill>
                  </a:tcPr>
                </a:tc>
                <a:extLst>
                  <a:ext uri="{0D108BD9-81ED-4DB2-BD59-A6C34878D82A}">
                    <a16:rowId xmlns:a16="http://schemas.microsoft.com/office/drawing/2014/main" val="3971414912"/>
                  </a:ext>
                </a:extLst>
              </a:tr>
              <a:tr h="794104">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u="none" strike="noStrike" dirty="0">
                          <a:effectLst/>
                          <a:latin typeface="Garamond" panose="02020404030301010803" pitchFamily="18" charset="0"/>
                        </a:rPr>
                        <a:t>Board Member </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u="none" strike="noStrike" dirty="0">
                          <a:effectLst/>
                          <a:latin typeface="Garamond" panose="02020404030301010803" pitchFamily="18" charset="0"/>
                        </a:rPr>
                        <a:t>and/or Officer – </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u="none" strike="noStrike" dirty="0">
                          <a:effectLst/>
                          <a:latin typeface="Garamond" panose="02020404030301010803" pitchFamily="18" charset="0"/>
                        </a:rPr>
                        <a:t>PFTC State</a:t>
                      </a:r>
                      <a:endParaRPr lang="en-US" sz="1600" b="0" u="none" strike="noStrike" dirty="0">
                        <a:effectLst/>
                        <a:latin typeface="Garamond" panose="02020404030301010803" pitchFamily="18" charset="0"/>
                      </a:endParaRP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 Yes, most require one resident board member</a:t>
                      </a:r>
                    </a:p>
                    <a:p>
                      <a:pPr algn="ctr" fontAlgn="b"/>
                      <a:r>
                        <a:rPr lang="en-US" sz="1600" b="0" i="0" u="none" strike="noStrike" dirty="0">
                          <a:solidFill>
                            <a:srgbClr val="000000"/>
                          </a:solidFill>
                          <a:effectLst/>
                          <a:latin typeface="Garamond" panose="02020404030301010803" pitchFamily="18" charset="0"/>
                        </a:rPr>
                        <a:t>- Some require resident officer</a:t>
                      </a:r>
                    </a:p>
                    <a:p>
                      <a:pPr algn="ctr" fontAlgn="b"/>
                      <a:r>
                        <a:rPr lang="en-US" sz="1600" b="0" i="0" u="none" strike="noStrike" dirty="0">
                          <a:solidFill>
                            <a:srgbClr val="000000"/>
                          </a:solidFill>
                          <a:effectLst/>
                          <a:latin typeface="Garamond" panose="02020404030301010803" pitchFamily="18" charset="0"/>
                        </a:rPr>
                        <a:t>- Some neither</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Garamond" panose="02020404030301010803" pitchFamily="18" charset="0"/>
                        </a:rPr>
                        <a:t>No, but highly suggested</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520913"/>
                  </a:ext>
                </a:extLst>
              </a:tr>
              <a:tr h="794104">
                <a:tc>
                  <a:txBody>
                    <a:bodyPr/>
                    <a:lstStyle/>
                    <a:p>
                      <a:pPr algn="ctr" fontAlgn="b"/>
                      <a:r>
                        <a:rPr lang="en-US" sz="1600" b="1" i="0" u="none" strike="noStrike" dirty="0">
                          <a:solidFill>
                            <a:srgbClr val="000000"/>
                          </a:solidFill>
                          <a:effectLst/>
                          <a:latin typeface="Garamond" panose="02020404030301010803" pitchFamily="18" charset="0"/>
                        </a:rPr>
                        <a:t>Safe Deposit Box/ File/Safe</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Yes</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No, but highly suggested</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3044377"/>
                  </a:ext>
                </a:extLst>
              </a:tr>
              <a:tr h="934437">
                <a:tc>
                  <a:txBody>
                    <a:bodyPr/>
                    <a:lstStyle/>
                    <a:p>
                      <a:pPr algn="ctr" fontAlgn="b"/>
                      <a:r>
                        <a:rPr lang="en-US" sz="1600" b="1" i="0" u="none" strike="noStrike" dirty="0">
                          <a:solidFill>
                            <a:srgbClr val="000000"/>
                          </a:solidFill>
                          <a:effectLst/>
                          <a:latin typeface="Garamond" panose="02020404030301010803" pitchFamily="18" charset="0"/>
                        </a:rPr>
                        <a:t>PFTC State Physical Office</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Minimal – office space, service provider and registered agent</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Registered agent address only – no office required </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9709225"/>
                  </a:ext>
                </a:extLst>
              </a:tr>
              <a:tr h="1055404">
                <a:tc>
                  <a:txBody>
                    <a:bodyPr/>
                    <a:lstStyle/>
                    <a:p>
                      <a:pPr algn="ctr" fontAlgn="b"/>
                      <a:r>
                        <a:rPr lang="en-US" sz="1600" b="1" i="0" u="none" strike="noStrike" dirty="0">
                          <a:solidFill>
                            <a:srgbClr val="000000"/>
                          </a:solidFill>
                          <a:effectLst/>
                          <a:latin typeface="Garamond" panose="02020404030301010803" pitchFamily="18" charset="0"/>
                        </a:rPr>
                        <a:t>Policy and Procedure Manual </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Yes</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Garamond" panose="02020404030301010803" pitchFamily="18" charset="0"/>
                        </a:rPr>
                        <a:t>No, but highly suggested </a:t>
                      </a:r>
                    </a:p>
                  </a:txBody>
                  <a:tcPr marL="9525" marR="9525"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985841"/>
                  </a:ext>
                </a:extLst>
              </a:tr>
            </a:tbl>
          </a:graphicData>
        </a:graphic>
      </p:graphicFrame>
      <p:sp>
        <p:nvSpPr>
          <p:cNvPr id="6" name="Title 1">
            <a:extLst>
              <a:ext uri="{FF2B5EF4-FFF2-40B4-BE49-F238E27FC236}">
                <a16:creationId xmlns:a16="http://schemas.microsoft.com/office/drawing/2014/main" id="{64013451-8E4E-49CC-8E73-EFD416262C36}"/>
              </a:ext>
            </a:extLst>
          </p:cNvPr>
          <p:cNvSpPr>
            <a:spLocks noGrp="1"/>
          </p:cNvSpPr>
          <p:nvPr>
            <p:ph type="title"/>
          </p:nvPr>
        </p:nvSpPr>
        <p:spPr>
          <a:xfrm>
            <a:off x="1633591" y="207856"/>
            <a:ext cx="8229600" cy="1143000"/>
          </a:xfrm>
        </p:spPr>
        <p:txBody>
          <a:bodyPr/>
          <a:lstStyle/>
          <a:p>
            <a:r>
              <a:rPr lang="en-US" sz="2800" b="1" i="1" dirty="0">
                <a:latin typeface="Garamond" panose="02020404030301010803" pitchFamily="18" charset="0"/>
              </a:rPr>
              <a:t>Appendix C</a:t>
            </a:r>
            <a:br>
              <a:rPr lang="en-US" sz="2800" b="1" dirty="0">
                <a:latin typeface="Garamond" panose="02020404030301010803" pitchFamily="18" charset="0"/>
              </a:rPr>
            </a:br>
            <a:r>
              <a:rPr lang="en-US" sz="2800" b="1" dirty="0">
                <a:latin typeface="Garamond" panose="02020404030301010803" pitchFamily="18" charset="0"/>
              </a:rPr>
              <a:t>Regulated vs. Unregulated (cont’d): </a:t>
            </a:r>
          </a:p>
        </p:txBody>
      </p:sp>
      <p:sp>
        <p:nvSpPr>
          <p:cNvPr id="2" name="Rectangle 4">
            <a:extLst>
              <a:ext uri="{FF2B5EF4-FFF2-40B4-BE49-F238E27FC236}">
                <a16:creationId xmlns:a16="http://schemas.microsoft.com/office/drawing/2014/main" id="{A977E590-A499-B4EE-AB4D-EAE8DD4E96B5}"/>
              </a:ext>
            </a:extLst>
          </p:cNvPr>
          <p:cNvSpPr txBox="1">
            <a:spLocks noChangeArrowheads="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9D038CA-0585-4B2E-93C3-1ACF6610C102}" type="slidenum">
              <a:rPr lang="en-US" altLang="en-US" sz="1400">
                <a:latin typeface="Garamond" panose="02020404030301010803" pitchFamily="18" charset="0"/>
              </a:rPr>
              <a:pPr algn="r" eaLnBrk="1" hangingPunct="1">
                <a:spcBef>
                  <a:spcPct val="0"/>
                </a:spcBef>
                <a:buFontTx/>
                <a:buNone/>
              </a:pPr>
              <a:t>56</a:t>
            </a:fld>
            <a:endParaRPr lang="en-US" altLang="en-US" sz="1400" dirty="0">
              <a:latin typeface="Garamond" panose="02020404030301010803" pitchFamily="18" charset="0"/>
            </a:endParaRPr>
          </a:p>
        </p:txBody>
      </p:sp>
    </p:spTree>
    <p:extLst>
      <p:ext uri="{BB962C8B-B14F-4D97-AF65-F5344CB8AC3E}">
        <p14:creationId xmlns:p14="http://schemas.microsoft.com/office/powerpoint/2010/main" val="1107564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89711C06-871C-4B9F-B599-76991A562B4A}"/>
              </a:ext>
            </a:extLst>
          </p:cNvPr>
          <p:cNvSpPr txBox="1">
            <a:spLocks noChangeArrowheads="1"/>
          </p:cNvSpPr>
          <p:nvPr/>
        </p:nvSpPr>
        <p:spPr>
          <a:xfrm>
            <a:off x="2133600" y="177103"/>
            <a:ext cx="7010400" cy="1139415"/>
          </a:xfrm>
          <a:prstGeom prst="rect">
            <a:avLst/>
          </a:prstGeom>
        </p:spPr>
        <p:txBody>
          <a:bodyPr wrap="square" lIns="92075" tIns="46038" rIns="92075" bIns="46038" anchor="b">
            <a:spAutoFit/>
          </a:bodyPr>
          <a:lstStyle>
            <a:lvl1pPr>
              <a:defRPr sz="2350" b="1" i="1">
                <a:solidFill>
                  <a:schemeClr val="bg1"/>
                </a:solidFill>
                <a:latin typeface="Garamond"/>
                <a:ea typeface="+mj-ea"/>
                <a:cs typeface="Garamond"/>
              </a:defRPr>
            </a:lvl1pPr>
          </a:lstStyle>
          <a:p>
            <a:pPr algn="ctr"/>
            <a:r>
              <a:rPr lang="en-US" altLang="en-US" sz="1700" i="0" kern="0" dirty="0">
                <a:solidFill>
                  <a:schemeClr val="tx1"/>
                </a:solidFill>
                <a:latin typeface="Garamond" panose="02020404030301010803" pitchFamily="18" charset="0"/>
              </a:rPr>
              <a:t>Al W. King III</a:t>
            </a:r>
            <a:br>
              <a:rPr lang="en-US" altLang="en-US" sz="1700" i="0" kern="0" dirty="0">
                <a:solidFill>
                  <a:schemeClr val="tx1"/>
                </a:solidFill>
                <a:latin typeface="Garamond" panose="02020404030301010803" pitchFamily="18" charset="0"/>
              </a:rPr>
            </a:br>
            <a:r>
              <a:rPr lang="en-US" altLang="en-US" sz="1700" b="0" i="0" kern="0" dirty="0">
                <a:solidFill>
                  <a:schemeClr val="tx1"/>
                </a:solidFill>
                <a:latin typeface="Garamond" panose="02020404030301010803" pitchFamily="18" charset="0"/>
              </a:rPr>
              <a:t>Co-Founder, Co-Chairman and Co-Chief Executive Officer, </a:t>
            </a:r>
            <a:br>
              <a:rPr lang="en-US" altLang="en-US" sz="1700" b="0" i="0" kern="0" dirty="0">
                <a:solidFill>
                  <a:schemeClr val="tx1"/>
                </a:solidFill>
                <a:latin typeface="Garamond" panose="02020404030301010803" pitchFamily="18" charset="0"/>
              </a:rPr>
            </a:br>
            <a:r>
              <a:rPr lang="en-US" altLang="en-US" sz="1700" b="0" i="0" kern="0" dirty="0">
                <a:solidFill>
                  <a:schemeClr val="tx1"/>
                </a:solidFill>
                <a:latin typeface="Garamond" panose="02020404030301010803" pitchFamily="18" charset="0"/>
              </a:rPr>
              <a:t>South Dakota Trust Company, LLC</a:t>
            </a:r>
            <a:br>
              <a:rPr lang="en-US" altLang="en-US" sz="1700" b="0" i="0" kern="0" dirty="0">
                <a:solidFill>
                  <a:schemeClr val="tx1"/>
                </a:solidFill>
                <a:latin typeface="Garamond" panose="02020404030301010803" pitchFamily="18" charset="0"/>
              </a:rPr>
            </a:br>
            <a:r>
              <a:rPr lang="en-US" altLang="en-US" sz="1700" b="0" i="0" kern="0" dirty="0">
                <a:solidFill>
                  <a:schemeClr val="tx1"/>
                </a:solidFill>
                <a:latin typeface="Garamond" panose="02020404030301010803" pitchFamily="18" charset="0"/>
              </a:rPr>
              <a:t>and SDTC Related Companies</a:t>
            </a:r>
          </a:p>
        </p:txBody>
      </p:sp>
      <p:sp>
        <p:nvSpPr>
          <p:cNvPr id="8" name="Rectangle 4">
            <a:extLst>
              <a:ext uri="{FF2B5EF4-FFF2-40B4-BE49-F238E27FC236}">
                <a16:creationId xmlns:a16="http://schemas.microsoft.com/office/drawing/2014/main" id="{87F939CA-EED2-487D-A720-A0E138685EF1}"/>
              </a:ext>
            </a:extLst>
          </p:cNvPr>
          <p:cNvSpPr>
            <a:spLocks noChangeArrowheads="1"/>
          </p:cNvSpPr>
          <p:nvPr/>
        </p:nvSpPr>
        <p:spPr bwMode="auto">
          <a:xfrm>
            <a:off x="78581" y="1517919"/>
            <a:ext cx="8986837" cy="490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30000"/>
              </a:lnSpc>
              <a:spcBef>
                <a:spcPts val="100"/>
              </a:spcBef>
              <a:buFontTx/>
              <a:buNone/>
            </a:pPr>
            <a:r>
              <a:rPr lang="en-US" sz="125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Al W. King III is the Co-Founder, Co-Chairman and Co-Chief Executive Officer of South Dakota Trust Company LLC (SDTC) and SDTC Related Companies with offices in South Dakota, New York, Wyoming, Nevada and Westport, CT. SDTC is a national trust boutique serving wealthy families from 54 countries and 47 states. SDTC currently has more than $140 billion in assets under administration. </a:t>
            </a:r>
          </a:p>
          <a:p>
            <a:pPr algn="just" eaLnBrk="1" hangingPunct="1">
              <a:lnSpc>
                <a:spcPct val="130000"/>
              </a:lnSpc>
              <a:spcBef>
                <a:spcPts val="100"/>
              </a:spcBef>
              <a:buFontTx/>
              <a:buNone/>
            </a:pPr>
            <a:endParaRPr lang="en-US" altLang="en-US" sz="1250" dirty="0">
              <a:solidFill>
                <a:srgbClr val="000000"/>
              </a:solidFill>
              <a:latin typeface="Garamond" panose="02020404030301010803" pitchFamily="18" charset="0"/>
            </a:endParaRPr>
          </a:p>
          <a:p>
            <a:pPr algn="just" eaLnBrk="1" hangingPunct="1">
              <a:lnSpc>
                <a:spcPct val="130000"/>
              </a:lnSpc>
              <a:spcBef>
                <a:spcPts val="100"/>
              </a:spcBef>
              <a:buFontTx/>
              <a:buNone/>
            </a:pPr>
            <a:r>
              <a:rPr lang="en-US" altLang="en-US" sz="1250" dirty="0">
                <a:solidFill>
                  <a:srgbClr val="000000"/>
                </a:solidFill>
                <a:latin typeface="Garamond" panose="02020404030301010803" pitchFamily="18" charset="0"/>
              </a:rPr>
              <a:t>Mr. King was previously Managing Director and National Director of Estate Planning for Citigroup. Mr. King was also the Co-Founder and Vice Chairman of Citicorp Trust South Dakota. Mr. King also previously served as Director of Financial and Estate Planning for Coopers and Lybrand in Stamford, Connecticut.</a:t>
            </a:r>
          </a:p>
          <a:p>
            <a:pPr algn="just" eaLnBrk="1" hangingPunct="1">
              <a:lnSpc>
                <a:spcPct val="130000"/>
              </a:lnSpc>
              <a:spcBef>
                <a:spcPts val="100"/>
              </a:spcBef>
              <a:buFontTx/>
              <a:buNone/>
            </a:pPr>
            <a:r>
              <a:rPr lang="en-US" altLang="en-US" sz="1250" dirty="0">
                <a:solidFill>
                  <a:srgbClr val="000000"/>
                </a:solidFill>
                <a:latin typeface="Garamond" panose="02020404030301010803" pitchFamily="18" charset="0"/>
              </a:rPr>
              <a:t> </a:t>
            </a:r>
          </a:p>
          <a:p>
            <a:pPr algn="just" eaLnBrk="1" hangingPunct="1">
              <a:lnSpc>
                <a:spcPct val="130000"/>
              </a:lnSpc>
              <a:spcBef>
                <a:spcPts val="100"/>
              </a:spcBef>
              <a:buFontTx/>
              <a:buNone/>
            </a:pPr>
            <a:r>
              <a:rPr lang="en-US" altLang="en-US" sz="1250" dirty="0">
                <a:solidFill>
                  <a:srgbClr val="000000"/>
                </a:solidFill>
                <a:latin typeface="Garamond" panose="02020404030301010803" pitchFamily="18" charset="0"/>
              </a:rPr>
              <a:t>Mr. King is the Co-Vice Chairman of the Editorial Board of </a:t>
            </a:r>
            <a:r>
              <a:rPr lang="en-US" altLang="en-US" sz="1250" i="1" dirty="0">
                <a:solidFill>
                  <a:srgbClr val="000000"/>
                </a:solidFill>
                <a:latin typeface="Garamond" panose="02020404030301010803" pitchFamily="18" charset="0"/>
              </a:rPr>
              <a:t>Trusts &amp; Estates</a:t>
            </a:r>
            <a:r>
              <a:rPr lang="en-US" altLang="en-US" sz="1250" dirty="0">
                <a:solidFill>
                  <a:srgbClr val="000000"/>
                </a:solidFill>
                <a:latin typeface="Garamond" panose="02020404030301010803" pitchFamily="18" charset="0"/>
              </a:rPr>
              <a:t> Magazine. He has been a member of the Editorial Board for over 30 years. Mr. King has been inducted into the National Association of Estate Planners &amp; Councils (NAEPC) </a:t>
            </a:r>
            <a:r>
              <a:rPr lang="en-US" altLang="en-US" sz="1250" i="1" dirty="0">
                <a:solidFill>
                  <a:srgbClr val="000000"/>
                </a:solidFill>
                <a:latin typeface="Garamond" panose="02020404030301010803" pitchFamily="18" charset="0"/>
              </a:rPr>
              <a:t>Estate Planning Hall of Fame</a:t>
            </a:r>
            <a:r>
              <a:rPr lang="en-US" altLang="en-US" sz="1250" dirty="0">
                <a:solidFill>
                  <a:srgbClr val="000000"/>
                </a:solidFill>
                <a:latin typeface="Garamond" panose="02020404030301010803" pitchFamily="18" charset="0"/>
              </a:rPr>
              <a:t> as an Accredited Estate Planner (AEP), Distinguished. Mr. King previously served on the Board of Directors for NAEPC and is the Former Chairman of the NAEPC Foundation Advisory Board. He is currently a member of both the NAEPC webinar and publications committees. He is also a member of several groups and organizations including the Society of Trust and Estate Professionals (STEP), the International Association of Advisors in Philanthropy (AiP), New York Philanthropic Advisors Network (NYPAN), Fairfield County and New York City Estate Planning Councils, etc. In addition, he is frequently published and quoted by several publications on various Estate Planning topics and addresses several professional organizations, special interest groups, and general audiences on the subject of estate and trust planning.</a:t>
            </a:r>
          </a:p>
          <a:p>
            <a:pPr algn="just" eaLnBrk="1" hangingPunct="1">
              <a:lnSpc>
                <a:spcPct val="130000"/>
              </a:lnSpc>
              <a:spcBef>
                <a:spcPts val="100"/>
              </a:spcBef>
              <a:buFontTx/>
              <a:buNone/>
            </a:pPr>
            <a:endParaRPr lang="en-US" altLang="en-US" sz="1250" dirty="0">
              <a:solidFill>
                <a:srgbClr val="000000"/>
              </a:solidFill>
              <a:latin typeface="Garamond" panose="02020404030301010803" pitchFamily="18" charset="0"/>
            </a:endParaRPr>
          </a:p>
          <a:p>
            <a:pPr algn="just" eaLnBrk="1" hangingPunct="1">
              <a:lnSpc>
                <a:spcPct val="130000"/>
              </a:lnSpc>
              <a:spcBef>
                <a:spcPts val="100"/>
              </a:spcBef>
              <a:buFontTx/>
              <a:buNone/>
            </a:pPr>
            <a:r>
              <a:rPr lang="en-US" altLang="en-US" sz="1250" dirty="0">
                <a:solidFill>
                  <a:srgbClr val="000000"/>
                </a:solidFill>
                <a:latin typeface="Garamond" panose="02020404030301010803" pitchFamily="18" charset="0"/>
              </a:rPr>
              <a:t>Mr. King received a Bachelor of Arts cum laude from Holy Cross College, a Juris Doctor from Syracuse University College of Law and an LL.M. in Tax Law from Boston University School of Law.</a:t>
            </a:r>
          </a:p>
        </p:txBody>
      </p:sp>
      <p:sp>
        <p:nvSpPr>
          <p:cNvPr id="3" name="Slide Number Placeholder 2">
            <a:extLst>
              <a:ext uri="{FF2B5EF4-FFF2-40B4-BE49-F238E27FC236}">
                <a16:creationId xmlns:a16="http://schemas.microsoft.com/office/drawing/2014/main" id="{D5CFE8B5-98A3-469C-B2DB-D9DEC209E6A3}"/>
              </a:ext>
            </a:extLst>
          </p:cNvPr>
          <p:cNvSpPr>
            <a:spLocks noGrp="1"/>
          </p:cNvSpPr>
          <p:nvPr>
            <p:ph type="sldNum" sz="quarter" idx="4"/>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57</a:t>
            </a:fld>
            <a:endParaRPr lang="en-US" dirty="0"/>
          </a:p>
        </p:txBody>
      </p:sp>
    </p:spTree>
    <p:extLst>
      <p:ext uri="{BB962C8B-B14F-4D97-AF65-F5344CB8AC3E}">
        <p14:creationId xmlns:p14="http://schemas.microsoft.com/office/powerpoint/2010/main" val="6224288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89711C06-871C-4B9F-B599-76991A562B4A}"/>
              </a:ext>
            </a:extLst>
          </p:cNvPr>
          <p:cNvSpPr txBox="1">
            <a:spLocks noChangeArrowheads="1"/>
          </p:cNvSpPr>
          <p:nvPr/>
        </p:nvSpPr>
        <p:spPr>
          <a:xfrm>
            <a:off x="2185352" y="340618"/>
            <a:ext cx="7010400" cy="831639"/>
          </a:xfrm>
          <a:prstGeom prst="rect">
            <a:avLst/>
          </a:prstGeom>
        </p:spPr>
        <p:txBody>
          <a:bodyPr wrap="square" lIns="92075" tIns="46038" rIns="92075" bIns="46038" anchor="b">
            <a:spAutoFit/>
          </a:bodyPr>
          <a:lstStyle>
            <a:lvl1pPr>
              <a:defRPr sz="2350" b="1" i="1">
                <a:solidFill>
                  <a:schemeClr val="bg1"/>
                </a:solidFill>
                <a:latin typeface="Garamond"/>
                <a:ea typeface="+mj-ea"/>
                <a:cs typeface="Garamond"/>
              </a:defRPr>
            </a:lvl1pPr>
          </a:lstStyle>
          <a:p>
            <a:pPr algn="ctr"/>
            <a:r>
              <a:rPr lang="en-US" altLang="en-US" sz="2400" i="0" dirty="0">
                <a:solidFill>
                  <a:schemeClr val="tx1"/>
                </a:solidFill>
                <a:latin typeface="Garamond" panose="02020404030301010803" pitchFamily="18" charset="0"/>
              </a:rPr>
              <a:t>Co-Chairmen and Co-Chief Executive Officers </a:t>
            </a:r>
            <a:br>
              <a:rPr lang="en-US" altLang="en-US" sz="2400" i="0" dirty="0">
                <a:solidFill>
                  <a:schemeClr val="tx1"/>
                </a:solidFill>
                <a:latin typeface="Garamond" panose="02020404030301010803" pitchFamily="18" charset="0"/>
              </a:rPr>
            </a:br>
            <a:r>
              <a:rPr lang="en-US" altLang="en-US" sz="2400" i="0" u="sng" dirty="0">
                <a:solidFill>
                  <a:schemeClr val="tx1"/>
                </a:solidFill>
                <a:latin typeface="Garamond" panose="02020404030301010803" pitchFamily="18" charset="0"/>
                <a:cs typeface="Times New Roman" panose="02020603050405020304" pitchFamily="18" charset="0"/>
              </a:rPr>
              <a:t>Selected List of  Speaking Engagements:</a:t>
            </a:r>
            <a:r>
              <a:rPr lang="en-US" altLang="en-US" sz="2400" i="0" dirty="0">
                <a:solidFill>
                  <a:schemeClr val="tx1"/>
                </a:solidFill>
                <a:latin typeface="Garamond" panose="02020404030301010803" pitchFamily="18" charset="0"/>
              </a:rPr>
              <a:t> </a:t>
            </a:r>
            <a:endParaRPr lang="en-US" altLang="en-US" sz="2400" b="0" i="0" kern="0" dirty="0">
              <a:solidFill>
                <a:schemeClr val="tx1"/>
              </a:solidFill>
              <a:latin typeface="Garamond" panose="02020404030301010803" pitchFamily="18" charset="0"/>
            </a:endParaRPr>
          </a:p>
        </p:txBody>
      </p:sp>
      <p:graphicFrame>
        <p:nvGraphicFramePr>
          <p:cNvPr id="7" name="Table 6">
            <a:extLst>
              <a:ext uri="{FF2B5EF4-FFF2-40B4-BE49-F238E27FC236}">
                <a16:creationId xmlns:a16="http://schemas.microsoft.com/office/drawing/2014/main" id="{E06178AF-9E14-4C1E-BC86-EDCAFF29475C}"/>
              </a:ext>
            </a:extLst>
          </p:cNvPr>
          <p:cNvGraphicFramePr>
            <a:graphicFrameLocks noGrp="1"/>
          </p:cNvGraphicFramePr>
          <p:nvPr/>
        </p:nvGraphicFramePr>
        <p:xfrm>
          <a:off x="280987" y="1437382"/>
          <a:ext cx="8839200" cy="5080000"/>
        </p:xfrm>
        <a:graphic>
          <a:graphicData uri="http://schemas.openxmlformats.org/drawingml/2006/table">
            <a:tbl>
              <a:tblPr/>
              <a:tblGrid>
                <a:gridCol w="2946400">
                  <a:extLst>
                    <a:ext uri="{9D8B030D-6E8A-4147-A177-3AD203B41FA5}">
                      <a16:colId xmlns:a16="http://schemas.microsoft.com/office/drawing/2014/main" val="20000"/>
                    </a:ext>
                  </a:extLst>
                </a:gridCol>
                <a:gridCol w="2946400">
                  <a:extLst>
                    <a:ext uri="{9D8B030D-6E8A-4147-A177-3AD203B41FA5}">
                      <a16:colId xmlns:a16="http://schemas.microsoft.com/office/drawing/2014/main" val="20001"/>
                    </a:ext>
                  </a:extLst>
                </a:gridCol>
                <a:gridCol w="2946400">
                  <a:extLst>
                    <a:ext uri="{9D8B030D-6E8A-4147-A177-3AD203B41FA5}">
                      <a16:colId xmlns:a16="http://schemas.microsoft.com/office/drawing/2014/main" val="20002"/>
                    </a:ext>
                  </a:extLst>
                </a:gridCol>
              </a:tblGrid>
              <a:tr h="127000">
                <a:tc>
                  <a:txBody>
                    <a:bodyPr/>
                    <a:lstStyle/>
                    <a:p>
                      <a:pPr algn="l" rtl="0" fontAlgn="b"/>
                      <a:r>
                        <a:rPr lang="en-US" sz="600" b="0" i="0" u="none" strike="noStrike" dirty="0">
                          <a:solidFill>
                            <a:srgbClr val="000000"/>
                          </a:solidFill>
                          <a:latin typeface="Garamond" panose="02020404030301010803" pitchFamily="18" charset="0"/>
                        </a:rPr>
                        <a:t>NY State Banker’s Association (Marketing and Estate Planning Seminars)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Cleveland Clinic Donors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InfoVisa Technology Conference – Key Note Speaker – Sept 2007 (TX)</a:t>
                      </a:r>
                    </a:p>
                  </a:txBody>
                  <a:tcPr marL="0" marR="0" marT="0" marB="0" anchor="ctr">
                    <a:lnL>
                      <a:noFill/>
                    </a:lnL>
                    <a:lnR>
                      <a:noFill/>
                    </a:lnR>
                    <a:lnT>
                      <a:noFill/>
                    </a:lnT>
                    <a:lnB>
                      <a:noFill/>
                    </a:lnB>
                  </a:tcPr>
                </a:tc>
                <a:extLst>
                  <a:ext uri="{0D108BD9-81ED-4DB2-BD59-A6C34878D82A}">
                    <a16:rowId xmlns:a16="http://schemas.microsoft.com/office/drawing/2014/main" val="10000"/>
                  </a:ext>
                </a:extLst>
              </a:tr>
              <a:tr h="127000">
                <a:tc>
                  <a:txBody>
                    <a:bodyPr/>
                    <a:lstStyle/>
                    <a:p>
                      <a:pPr algn="l" rtl="0" fontAlgn="b"/>
                      <a:r>
                        <a:rPr lang="en-US" sz="600" b="0" i="0" u="none" strike="noStrike" dirty="0">
                          <a:solidFill>
                            <a:srgbClr val="000000"/>
                          </a:solidFill>
                          <a:latin typeface="Garamond" panose="02020404030301010803" pitchFamily="18" charset="0"/>
                        </a:rPr>
                        <a:t>National AICPA Personal Financial Planning Conference</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Sacred Heart University Alumni</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Hawaii Tax Institute – Oct 2007 </a:t>
                      </a:r>
                    </a:p>
                  </a:txBody>
                  <a:tcPr marL="0" marR="0" marT="0" marB="0" anchor="ctr">
                    <a:lnL>
                      <a:noFill/>
                    </a:lnL>
                    <a:lnR>
                      <a:noFill/>
                    </a:lnR>
                    <a:lnT>
                      <a:noFill/>
                    </a:lnT>
                    <a:lnB>
                      <a:noFill/>
                    </a:lnB>
                  </a:tcPr>
                </a:tc>
                <a:extLst>
                  <a:ext uri="{0D108BD9-81ED-4DB2-BD59-A6C34878D82A}">
                    <a16:rowId xmlns:a16="http://schemas.microsoft.com/office/drawing/2014/main" val="10001"/>
                  </a:ext>
                </a:extLst>
              </a:tr>
              <a:tr h="127000">
                <a:tc>
                  <a:txBody>
                    <a:bodyPr/>
                    <a:lstStyle/>
                    <a:p>
                      <a:pPr algn="l" rtl="0" fontAlgn="b"/>
                      <a:r>
                        <a:rPr lang="en-US" sz="600" b="0" i="0" u="none" strike="noStrike" dirty="0">
                          <a:solidFill>
                            <a:srgbClr val="000000"/>
                          </a:solidFill>
                          <a:latin typeface="Garamond" panose="02020404030301010803" pitchFamily="18" charset="0"/>
                        </a:rPr>
                        <a:t>National Conference of CPA Practitioners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Merrimac College Alumni</a:t>
                      </a:r>
                    </a:p>
                  </a:txBody>
                  <a:tcPr marL="0" marR="0" marT="0" marB="0" anchor="ctr">
                    <a:lnL>
                      <a:noFill/>
                    </a:lnL>
                    <a:lnR>
                      <a:noFill/>
                    </a:lnR>
                    <a:lnT>
                      <a:noFill/>
                    </a:lnT>
                    <a:lnB>
                      <a:noFill/>
                    </a:lnB>
                  </a:tcPr>
                </a:tc>
                <a:tc>
                  <a:txBody>
                    <a:bodyPr/>
                    <a:lstStyle/>
                    <a:p>
                      <a:pPr algn="l" rtl="0" fontAlgn="b"/>
                      <a:r>
                        <a:rPr lang="fr-FR" sz="600" b="0" i="0" u="none" strike="noStrike" dirty="0">
                          <a:solidFill>
                            <a:srgbClr val="000000"/>
                          </a:solidFill>
                          <a:latin typeface="Garamond" panose="02020404030301010803" pitchFamily="18" charset="0"/>
                        </a:rPr>
                        <a:t>Notre Dame Tax Institute 2007</a:t>
                      </a:r>
                    </a:p>
                  </a:txBody>
                  <a:tcPr marL="0" marR="0" marT="0" marB="0" anchor="ctr">
                    <a:lnL>
                      <a:noFill/>
                    </a:lnL>
                    <a:lnR>
                      <a:noFill/>
                    </a:lnR>
                    <a:lnT>
                      <a:noFill/>
                    </a:lnT>
                    <a:lnB>
                      <a:noFill/>
                    </a:lnB>
                  </a:tcPr>
                </a:tc>
                <a:extLst>
                  <a:ext uri="{0D108BD9-81ED-4DB2-BD59-A6C34878D82A}">
                    <a16:rowId xmlns:a16="http://schemas.microsoft.com/office/drawing/2014/main" val="10002"/>
                  </a:ext>
                </a:extLst>
              </a:tr>
              <a:tr h="127000">
                <a:tc>
                  <a:txBody>
                    <a:bodyPr/>
                    <a:lstStyle/>
                    <a:p>
                      <a:pPr algn="l" rtl="0" fontAlgn="b"/>
                      <a:r>
                        <a:rPr lang="en-US" sz="600" b="0" i="0" u="none" strike="noStrike" dirty="0">
                          <a:solidFill>
                            <a:srgbClr val="000000"/>
                          </a:solidFill>
                          <a:latin typeface="Garamond" panose="02020404030301010803" pitchFamily="18" charset="0"/>
                        </a:rPr>
                        <a:t>NY State Society of CPAs Personal Financial Planning Conference (95-96)</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Hofstra University Alumni</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Heckerling Insurance - January 2008</a:t>
                      </a:r>
                    </a:p>
                  </a:txBody>
                  <a:tcPr marL="0" marR="0" marT="0" marB="0" anchor="ctr">
                    <a:lnL>
                      <a:noFill/>
                    </a:lnL>
                    <a:lnR>
                      <a:noFill/>
                    </a:lnR>
                    <a:lnT>
                      <a:noFill/>
                    </a:lnT>
                    <a:lnB>
                      <a:noFill/>
                    </a:lnB>
                  </a:tcPr>
                </a:tc>
                <a:extLst>
                  <a:ext uri="{0D108BD9-81ED-4DB2-BD59-A6C34878D82A}">
                    <a16:rowId xmlns:a16="http://schemas.microsoft.com/office/drawing/2014/main" val="10003"/>
                  </a:ext>
                </a:extLst>
              </a:tr>
              <a:tr h="127000">
                <a:tc>
                  <a:txBody>
                    <a:bodyPr/>
                    <a:lstStyle/>
                    <a:p>
                      <a:pPr algn="l" rtl="0" fontAlgn="b"/>
                      <a:r>
                        <a:rPr lang="en-US" sz="600" b="0" i="0" u="none" strike="noStrike" dirty="0">
                          <a:solidFill>
                            <a:srgbClr val="000000"/>
                          </a:solidFill>
                          <a:latin typeface="Garamond" panose="02020404030301010803" pitchFamily="18" charset="0"/>
                        </a:rPr>
                        <a:t>NAPFA - Advanced Planners Conference (Williamsburg, VA)</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Syracuse University Alumni</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AICPA Tax Strategies for the High-Income Individual (Las Vegas, NV) – May 2008</a:t>
                      </a:r>
                      <a:r>
                        <a:rPr lang="en-US" sz="500" b="0" i="0" u="none" strike="noStrike" dirty="0">
                          <a:solidFill>
                            <a:srgbClr val="000000"/>
                          </a:solidFill>
                          <a:latin typeface="Garamond" panose="02020404030301010803" pitchFamily="18" charset="0"/>
                        </a:rPr>
                        <a:t> </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04"/>
                  </a:ext>
                </a:extLst>
              </a:tr>
              <a:tr h="127000">
                <a:tc>
                  <a:txBody>
                    <a:bodyPr/>
                    <a:lstStyle/>
                    <a:p>
                      <a:pPr algn="l" rtl="0" fontAlgn="b"/>
                      <a:r>
                        <a:rPr lang="en-US" sz="600" b="0" i="0" u="none" strike="noStrike" dirty="0">
                          <a:solidFill>
                            <a:srgbClr val="000000"/>
                          </a:solidFill>
                          <a:latin typeface="Garamond" panose="02020404030301010803" pitchFamily="18" charset="0"/>
                        </a:rPr>
                        <a:t>Institute of Certified Financial Planners (NYC)</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Holy Cross College Donors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AALU Annual Meeting (D.C.) – May 2008</a:t>
                      </a:r>
                    </a:p>
                  </a:txBody>
                  <a:tcPr marL="0" marR="0" marT="0" marB="0" anchor="ctr">
                    <a:lnL>
                      <a:noFill/>
                    </a:lnL>
                    <a:lnR>
                      <a:noFill/>
                    </a:lnR>
                    <a:lnT>
                      <a:noFill/>
                    </a:lnT>
                    <a:lnB>
                      <a:noFill/>
                    </a:lnB>
                  </a:tcPr>
                </a:tc>
                <a:extLst>
                  <a:ext uri="{0D108BD9-81ED-4DB2-BD59-A6C34878D82A}">
                    <a16:rowId xmlns:a16="http://schemas.microsoft.com/office/drawing/2014/main" val="10005"/>
                  </a:ext>
                </a:extLst>
              </a:tr>
              <a:tr h="127000">
                <a:tc>
                  <a:txBody>
                    <a:bodyPr/>
                    <a:lstStyle/>
                    <a:p>
                      <a:pPr algn="l" rtl="0" fontAlgn="b"/>
                      <a:r>
                        <a:rPr lang="en-US" sz="600" b="0" i="0" u="none" strike="noStrike" dirty="0">
                          <a:solidFill>
                            <a:srgbClr val="000000"/>
                          </a:solidFill>
                          <a:latin typeface="Garamond" panose="02020404030301010803" pitchFamily="18" charset="0"/>
                        </a:rPr>
                        <a:t>International Association of Financial Planners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Bridgeport Hospital Medical Staff</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Financial Events International – Advanced Trust Planning (NYC) – 2008</a:t>
                      </a:r>
                    </a:p>
                  </a:txBody>
                  <a:tcPr marL="0" marR="0" marT="0" marB="0" anchor="ctr">
                    <a:lnL>
                      <a:noFill/>
                    </a:lnL>
                    <a:lnR>
                      <a:noFill/>
                    </a:lnR>
                    <a:lnT>
                      <a:noFill/>
                    </a:lnT>
                    <a:lnB>
                      <a:noFill/>
                    </a:lnB>
                  </a:tcPr>
                </a:tc>
                <a:extLst>
                  <a:ext uri="{0D108BD9-81ED-4DB2-BD59-A6C34878D82A}">
                    <a16:rowId xmlns:a16="http://schemas.microsoft.com/office/drawing/2014/main" val="10006"/>
                  </a:ext>
                </a:extLst>
              </a:tr>
              <a:tr h="127000">
                <a:tc>
                  <a:txBody>
                    <a:bodyPr/>
                    <a:lstStyle/>
                    <a:p>
                      <a:pPr algn="l" rtl="0" fontAlgn="b"/>
                      <a:r>
                        <a:rPr lang="en-US" sz="600" b="0" i="0" u="none" strike="noStrike" dirty="0">
                          <a:solidFill>
                            <a:srgbClr val="000000"/>
                          </a:solidFill>
                          <a:latin typeface="Garamond" panose="02020404030301010803" pitchFamily="18" charset="0"/>
                        </a:rPr>
                        <a:t>National Fortress Conference (Dallas)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Various Rotary and Jaycees Events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Family Office Seminar (Aventura, FL) – May 2008 </a:t>
                      </a:r>
                    </a:p>
                  </a:txBody>
                  <a:tcPr marL="0" marR="0" marT="0" marB="0" anchor="ctr">
                    <a:lnL>
                      <a:noFill/>
                    </a:lnL>
                    <a:lnR>
                      <a:noFill/>
                    </a:lnR>
                    <a:lnT>
                      <a:noFill/>
                    </a:lnT>
                    <a:lnB>
                      <a:noFill/>
                    </a:lnB>
                  </a:tcPr>
                </a:tc>
                <a:extLst>
                  <a:ext uri="{0D108BD9-81ED-4DB2-BD59-A6C34878D82A}">
                    <a16:rowId xmlns:a16="http://schemas.microsoft.com/office/drawing/2014/main" val="10007"/>
                  </a:ext>
                </a:extLst>
              </a:tr>
              <a:tr h="127000">
                <a:tc>
                  <a:txBody>
                    <a:bodyPr/>
                    <a:lstStyle/>
                    <a:p>
                      <a:pPr algn="l" rtl="0" fontAlgn="b"/>
                      <a:r>
                        <a:rPr lang="en-US" sz="600" b="0" i="0" u="none" strike="noStrike" dirty="0">
                          <a:solidFill>
                            <a:srgbClr val="000000"/>
                          </a:solidFill>
                          <a:latin typeface="Garamond" panose="02020404030301010803" pitchFamily="18" charset="0"/>
                        </a:rPr>
                        <a:t>American Association of Retired Persons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Several Fortune 500 Companies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STEP (San Francisco) - September 2008 </a:t>
                      </a:r>
                    </a:p>
                  </a:txBody>
                  <a:tcPr marL="0" marR="0" marT="0" marB="0" anchor="ctr">
                    <a:lnL>
                      <a:noFill/>
                    </a:lnL>
                    <a:lnR>
                      <a:noFill/>
                    </a:lnR>
                    <a:lnT>
                      <a:noFill/>
                    </a:lnT>
                    <a:lnB>
                      <a:noFill/>
                    </a:lnB>
                  </a:tcPr>
                </a:tc>
                <a:extLst>
                  <a:ext uri="{0D108BD9-81ED-4DB2-BD59-A6C34878D82A}">
                    <a16:rowId xmlns:a16="http://schemas.microsoft.com/office/drawing/2014/main" val="10008"/>
                  </a:ext>
                </a:extLst>
              </a:tr>
              <a:tr h="127000">
                <a:tc>
                  <a:txBody>
                    <a:bodyPr/>
                    <a:lstStyle/>
                    <a:p>
                      <a:pPr algn="l" rtl="0" fontAlgn="b"/>
                      <a:r>
                        <a:rPr lang="en-US" sz="600" b="0" i="0" u="none" strike="noStrike" dirty="0">
                          <a:solidFill>
                            <a:srgbClr val="000000"/>
                          </a:solidFill>
                          <a:latin typeface="Garamond" panose="02020404030301010803" pitchFamily="18" charset="0"/>
                        </a:rPr>
                        <a:t>American Association of Independent Investors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Florida Bar (Business Section)</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NAEPC Webinar - September 2008 </a:t>
                      </a:r>
                    </a:p>
                  </a:txBody>
                  <a:tcPr marL="0" marR="0" marT="0" marB="0" anchor="ctr">
                    <a:lnL>
                      <a:noFill/>
                    </a:lnL>
                    <a:lnR>
                      <a:noFill/>
                    </a:lnR>
                    <a:lnT>
                      <a:noFill/>
                    </a:lnT>
                    <a:lnB>
                      <a:noFill/>
                    </a:lnB>
                  </a:tcPr>
                </a:tc>
                <a:extLst>
                  <a:ext uri="{0D108BD9-81ED-4DB2-BD59-A6C34878D82A}">
                    <a16:rowId xmlns:a16="http://schemas.microsoft.com/office/drawing/2014/main" val="10009"/>
                  </a:ext>
                </a:extLst>
              </a:tr>
              <a:tr h="127000">
                <a:tc>
                  <a:txBody>
                    <a:bodyPr/>
                    <a:lstStyle/>
                    <a:p>
                      <a:pPr algn="l" rtl="0" fontAlgn="b"/>
                      <a:r>
                        <a:rPr lang="en-US" sz="600" b="0" i="0" u="none" strike="noStrike" dirty="0">
                          <a:solidFill>
                            <a:srgbClr val="000000"/>
                          </a:solidFill>
                          <a:latin typeface="Garamond" panose="02020404030301010803" pitchFamily="18" charset="0"/>
                        </a:rPr>
                        <a:t>Connecticut Estate and Gift Tax Council</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New York CPA Network (NYC)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Hawaii Tax Institute - October 2008 </a:t>
                      </a:r>
                    </a:p>
                  </a:txBody>
                  <a:tcPr marL="0" marR="0" marT="0" marB="0" anchor="ctr">
                    <a:lnL>
                      <a:noFill/>
                    </a:lnL>
                    <a:lnR>
                      <a:noFill/>
                    </a:lnR>
                    <a:lnT>
                      <a:noFill/>
                    </a:lnT>
                    <a:lnB>
                      <a:noFill/>
                    </a:lnB>
                  </a:tcPr>
                </a:tc>
                <a:extLst>
                  <a:ext uri="{0D108BD9-81ED-4DB2-BD59-A6C34878D82A}">
                    <a16:rowId xmlns:a16="http://schemas.microsoft.com/office/drawing/2014/main" val="10010"/>
                  </a:ext>
                </a:extLst>
              </a:tr>
              <a:tr h="127000">
                <a:tc>
                  <a:txBody>
                    <a:bodyPr/>
                    <a:lstStyle/>
                    <a:p>
                      <a:pPr algn="l" rtl="0" fontAlgn="b"/>
                      <a:r>
                        <a:rPr lang="en-US" sz="600" b="0" i="0" u="none" strike="noStrike" dirty="0">
                          <a:solidFill>
                            <a:srgbClr val="000000"/>
                          </a:solidFill>
                          <a:latin typeface="Garamond" panose="02020404030301010803" pitchFamily="18" charset="0"/>
                        </a:rPr>
                        <a:t>Connecticut Society of CLUs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Florida CPAs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Heckerling Luncheon – January 2009 (Orlando)</a:t>
                      </a:r>
                    </a:p>
                  </a:txBody>
                  <a:tcPr marL="0" marR="0" marT="0" marB="0" anchor="ctr">
                    <a:lnL>
                      <a:noFill/>
                    </a:lnL>
                    <a:lnR>
                      <a:noFill/>
                    </a:lnR>
                    <a:lnT>
                      <a:noFill/>
                    </a:lnT>
                    <a:lnB>
                      <a:noFill/>
                    </a:lnB>
                  </a:tcPr>
                </a:tc>
                <a:extLst>
                  <a:ext uri="{0D108BD9-81ED-4DB2-BD59-A6C34878D82A}">
                    <a16:rowId xmlns:a16="http://schemas.microsoft.com/office/drawing/2014/main" val="10011"/>
                  </a:ext>
                </a:extLst>
              </a:tr>
              <a:tr h="127000">
                <a:tc>
                  <a:txBody>
                    <a:bodyPr/>
                    <a:lstStyle/>
                    <a:p>
                      <a:pPr algn="l" rtl="0" fontAlgn="b"/>
                      <a:r>
                        <a:rPr lang="en-US" sz="600" b="0" i="0" u="none" strike="noStrike" dirty="0">
                          <a:solidFill>
                            <a:srgbClr val="000000"/>
                          </a:solidFill>
                          <a:latin typeface="Garamond" panose="02020404030301010803" pitchFamily="18" charset="0"/>
                        </a:rPr>
                        <a:t>CPAs in Industry Society (Ohio)</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Denver CPAs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Lorman - February 2009</a:t>
                      </a:r>
                    </a:p>
                  </a:txBody>
                  <a:tcPr marL="0" marR="0" marT="0" marB="0" anchor="ctr">
                    <a:lnL>
                      <a:noFill/>
                    </a:lnL>
                    <a:lnR>
                      <a:noFill/>
                    </a:lnR>
                    <a:lnT>
                      <a:noFill/>
                    </a:lnT>
                    <a:lnB>
                      <a:noFill/>
                    </a:lnB>
                  </a:tcPr>
                </a:tc>
                <a:extLst>
                  <a:ext uri="{0D108BD9-81ED-4DB2-BD59-A6C34878D82A}">
                    <a16:rowId xmlns:a16="http://schemas.microsoft.com/office/drawing/2014/main" val="10012"/>
                  </a:ext>
                </a:extLst>
              </a:tr>
              <a:tr h="127000">
                <a:tc>
                  <a:txBody>
                    <a:bodyPr/>
                    <a:lstStyle/>
                    <a:p>
                      <a:pPr algn="l" rtl="0" fontAlgn="b"/>
                      <a:r>
                        <a:rPr lang="en-US" sz="600" b="0" i="0" u="none" strike="noStrike" dirty="0">
                          <a:solidFill>
                            <a:srgbClr val="000000"/>
                          </a:solidFill>
                          <a:latin typeface="Garamond" panose="02020404030301010803" pitchFamily="18" charset="0"/>
                        </a:rPr>
                        <a:t>Financial Executives Institute (NJ)</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San Francisco CPAs - October 1996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Rockland County Estate Planning Council – February 2009</a:t>
                      </a:r>
                    </a:p>
                  </a:txBody>
                  <a:tcPr marL="0" marR="0" marT="0" marB="0" anchor="ctr">
                    <a:lnL>
                      <a:noFill/>
                    </a:lnL>
                    <a:lnR>
                      <a:noFill/>
                    </a:lnR>
                    <a:lnT>
                      <a:noFill/>
                    </a:lnT>
                    <a:lnB>
                      <a:noFill/>
                    </a:lnB>
                  </a:tcPr>
                </a:tc>
                <a:extLst>
                  <a:ext uri="{0D108BD9-81ED-4DB2-BD59-A6C34878D82A}">
                    <a16:rowId xmlns:a16="http://schemas.microsoft.com/office/drawing/2014/main" val="10013"/>
                  </a:ext>
                </a:extLst>
              </a:tr>
              <a:tr h="127000">
                <a:tc>
                  <a:txBody>
                    <a:bodyPr/>
                    <a:lstStyle/>
                    <a:p>
                      <a:pPr algn="l" rtl="0" fontAlgn="b"/>
                      <a:r>
                        <a:rPr lang="en-US" sz="600" b="0" i="0" u="none" strike="noStrike" dirty="0">
                          <a:solidFill>
                            <a:srgbClr val="000000"/>
                          </a:solidFill>
                          <a:latin typeface="Garamond" panose="02020404030301010803" pitchFamily="18" charset="0"/>
                        </a:rPr>
                        <a:t>Long Island Federation of Women’s Clubs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Chicago CPAs - November 1996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WTAS Webinar – February 2009</a:t>
                      </a:r>
                    </a:p>
                  </a:txBody>
                  <a:tcPr marL="0" marR="0" marT="0" marB="0" anchor="ctr">
                    <a:lnL>
                      <a:noFill/>
                    </a:lnL>
                    <a:lnR>
                      <a:noFill/>
                    </a:lnR>
                    <a:lnT>
                      <a:noFill/>
                    </a:lnT>
                    <a:lnB>
                      <a:noFill/>
                    </a:lnB>
                  </a:tcPr>
                </a:tc>
                <a:extLst>
                  <a:ext uri="{0D108BD9-81ED-4DB2-BD59-A6C34878D82A}">
                    <a16:rowId xmlns:a16="http://schemas.microsoft.com/office/drawing/2014/main" val="10014"/>
                  </a:ext>
                </a:extLst>
              </a:tr>
              <a:tr h="127000">
                <a:tc>
                  <a:txBody>
                    <a:bodyPr/>
                    <a:lstStyle/>
                    <a:p>
                      <a:pPr algn="l" rtl="0" fontAlgn="b"/>
                      <a:r>
                        <a:rPr lang="en-US" sz="600" b="0" i="0" u="none" strike="noStrike" dirty="0">
                          <a:solidFill>
                            <a:srgbClr val="000000"/>
                          </a:solidFill>
                          <a:latin typeface="Garamond" panose="02020404030301010803" pitchFamily="18" charset="0"/>
                        </a:rPr>
                        <a:t>California CPAs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New York Society of CPAs PFP Seminar - June 1997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NAEPC Webinar – March 2009</a:t>
                      </a:r>
                    </a:p>
                  </a:txBody>
                  <a:tcPr marL="0" marR="0" marT="0" marB="0" anchor="ctr">
                    <a:lnL>
                      <a:noFill/>
                    </a:lnL>
                    <a:lnR>
                      <a:noFill/>
                    </a:lnR>
                    <a:lnT>
                      <a:noFill/>
                    </a:lnT>
                    <a:lnB>
                      <a:noFill/>
                    </a:lnB>
                  </a:tcPr>
                </a:tc>
                <a:extLst>
                  <a:ext uri="{0D108BD9-81ED-4DB2-BD59-A6C34878D82A}">
                    <a16:rowId xmlns:a16="http://schemas.microsoft.com/office/drawing/2014/main" val="10015"/>
                  </a:ext>
                </a:extLst>
              </a:tr>
              <a:tr h="127000">
                <a:tc>
                  <a:txBody>
                    <a:bodyPr/>
                    <a:lstStyle/>
                    <a:p>
                      <a:pPr algn="l" rtl="0" fontAlgn="b"/>
                      <a:r>
                        <a:rPr lang="en-US" sz="600" b="0" i="0" u="none" strike="noStrike" dirty="0">
                          <a:solidFill>
                            <a:srgbClr val="000000"/>
                          </a:solidFill>
                          <a:latin typeface="Garamond" panose="02020404030301010803" pitchFamily="18" charset="0"/>
                        </a:rPr>
                        <a:t>Colorado CPAs</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New York City Bar - June 1997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Wealth Counsel Annual Meeting (Chicago, IL) – August 2009</a:t>
                      </a:r>
                    </a:p>
                  </a:txBody>
                  <a:tcPr marL="0" marR="0" marT="0" marB="0" anchor="ctr">
                    <a:lnL>
                      <a:noFill/>
                    </a:lnL>
                    <a:lnR>
                      <a:noFill/>
                    </a:lnR>
                    <a:lnT>
                      <a:noFill/>
                    </a:lnT>
                    <a:lnB>
                      <a:noFill/>
                    </a:lnB>
                  </a:tcPr>
                </a:tc>
                <a:extLst>
                  <a:ext uri="{0D108BD9-81ED-4DB2-BD59-A6C34878D82A}">
                    <a16:rowId xmlns:a16="http://schemas.microsoft.com/office/drawing/2014/main" val="10016"/>
                  </a:ext>
                </a:extLst>
              </a:tr>
              <a:tr h="127000">
                <a:tc>
                  <a:txBody>
                    <a:bodyPr/>
                    <a:lstStyle/>
                    <a:p>
                      <a:pPr algn="l" rtl="0" fontAlgn="b"/>
                      <a:r>
                        <a:rPr lang="es-ES" sz="600" b="0" i="0" u="none" strike="noStrike" dirty="0">
                          <a:solidFill>
                            <a:srgbClr val="000000"/>
                          </a:solidFill>
                          <a:latin typeface="Garamond" panose="02020404030301010803" pitchFamily="18" charset="0"/>
                        </a:rPr>
                        <a:t>Los Angeles CPAs - October 1996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Washington County Hospital Association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Institute for Private Investors (New York, NY) – December 2009</a:t>
                      </a:r>
                    </a:p>
                  </a:txBody>
                  <a:tcPr marL="0" marR="0" marT="0" marB="0" anchor="ctr">
                    <a:lnL>
                      <a:noFill/>
                    </a:lnL>
                    <a:lnR>
                      <a:noFill/>
                    </a:lnR>
                    <a:lnT>
                      <a:noFill/>
                    </a:lnT>
                    <a:lnB>
                      <a:noFill/>
                    </a:lnB>
                  </a:tcPr>
                </a:tc>
                <a:extLst>
                  <a:ext uri="{0D108BD9-81ED-4DB2-BD59-A6C34878D82A}">
                    <a16:rowId xmlns:a16="http://schemas.microsoft.com/office/drawing/2014/main" val="10017"/>
                  </a:ext>
                </a:extLst>
              </a:tr>
              <a:tr h="127000">
                <a:tc>
                  <a:txBody>
                    <a:bodyPr/>
                    <a:lstStyle/>
                    <a:p>
                      <a:pPr algn="l" rtl="0" fontAlgn="b"/>
                      <a:r>
                        <a:rPr lang="en-US" sz="600" b="0" i="0" u="none" strike="noStrike" dirty="0">
                          <a:solidFill>
                            <a:srgbClr val="000000"/>
                          </a:solidFill>
                          <a:latin typeface="Garamond" panose="02020404030301010803" pitchFamily="18" charset="0"/>
                        </a:rPr>
                        <a:t>New Jersey State CPA Society Seminar 1996, 1997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National AICPA PFP Technical Conference - 1999</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Family Office Exchange Webinar – January 2010</a:t>
                      </a:r>
                    </a:p>
                  </a:txBody>
                  <a:tcPr marL="0" marR="0" marT="0" marB="0" anchor="ctr">
                    <a:lnL>
                      <a:noFill/>
                    </a:lnL>
                    <a:lnR>
                      <a:noFill/>
                    </a:lnR>
                    <a:lnT>
                      <a:noFill/>
                    </a:lnT>
                    <a:lnB>
                      <a:noFill/>
                    </a:lnB>
                  </a:tcPr>
                </a:tc>
                <a:extLst>
                  <a:ext uri="{0D108BD9-81ED-4DB2-BD59-A6C34878D82A}">
                    <a16:rowId xmlns:a16="http://schemas.microsoft.com/office/drawing/2014/main" val="10018"/>
                  </a:ext>
                </a:extLst>
              </a:tr>
              <a:tr h="127000">
                <a:tc>
                  <a:txBody>
                    <a:bodyPr/>
                    <a:lstStyle/>
                    <a:p>
                      <a:pPr algn="l" rtl="0" fontAlgn="b"/>
                      <a:r>
                        <a:rPr lang="en-US" sz="600" b="0" i="0" u="none" strike="noStrike" dirty="0">
                          <a:solidFill>
                            <a:srgbClr val="000000"/>
                          </a:solidFill>
                          <a:latin typeface="Garamond" panose="02020404030301010803" pitchFamily="18" charset="0"/>
                        </a:rPr>
                        <a:t>Million Dollar Round Table Conference - June 1997 </a:t>
                      </a:r>
                    </a:p>
                  </a:txBody>
                  <a:tcPr marL="0" marR="0" marT="0" marB="0" anchor="ctr">
                    <a:lnL>
                      <a:noFill/>
                    </a:lnL>
                    <a:lnR>
                      <a:noFill/>
                    </a:lnR>
                    <a:lnT>
                      <a:noFill/>
                    </a:lnT>
                    <a:lnB>
                      <a:noFill/>
                    </a:lnB>
                  </a:tcPr>
                </a:tc>
                <a:tc>
                  <a:txBody>
                    <a:bodyPr/>
                    <a:lstStyle/>
                    <a:p>
                      <a:pPr algn="l" rtl="0" fontAlgn="b"/>
                      <a:r>
                        <a:rPr lang="nb-NO" sz="600" b="0" i="0" u="none" strike="noStrike">
                          <a:solidFill>
                            <a:srgbClr val="000000"/>
                          </a:solidFill>
                          <a:latin typeface="Garamond" panose="02020404030301010803" pitchFamily="18" charset="0"/>
                        </a:rPr>
                        <a:t>Institute for Private Investors (NYC 2001)</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Heckerling Luncheon – January 2010 (Orlando)</a:t>
                      </a:r>
                    </a:p>
                  </a:txBody>
                  <a:tcPr marL="0" marR="0" marT="0" marB="0" anchor="ctr">
                    <a:lnL>
                      <a:noFill/>
                    </a:lnL>
                    <a:lnR>
                      <a:noFill/>
                    </a:lnR>
                    <a:lnT>
                      <a:noFill/>
                    </a:lnT>
                    <a:lnB>
                      <a:noFill/>
                    </a:lnB>
                  </a:tcPr>
                </a:tc>
                <a:extLst>
                  <a:ext uri="{0D108BD9-81ED-4DB2-BD59-A6C34878D82A}">
                    <a16:rowId xmlns:a16="http://schemas.microsoft.com/office/drawing/2014/main" val="10019"/>
                  </a:ext>
                </a:extLst>
              </a:tr>
              <a:tr h="127000">
                <a:tc>
                  <a:txBody>
                    <a:bodyPr/>
                    <a:lstStyle/>
                    <a:p>
                      <a:pPr algn="l" rtl="0" fontAlgn="b"/>
                      <a:r>
                        <a:rPr lang="en-US" sz="600" b="0" i="0" u="none" strike="noStrike" dirty="0">
                          <a:solidFill>
                            <a:srgbClr val="000000"/>
                          </a:solidFill>
                          <a:latin typeface="Garamond" panose="02020404030301010803" pitchFamily="18" charset="0"/>
                        </a:rPr>
                        <a:t>Hawaii Tax Institute - October 1997</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Long Island Bar Association (2001)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Ventura County EPC - May 2010</a:t>
                      </a:r>
                    </a:p>
                  </a:txBody>
                  <a:tcPr marL="0" marR="0" marT="0" marB="0" anchor="ctr">
                    <a:lnL>
                      <a:noFill/>
                    </a:lnL>
                    <a:lnR>
                      <a:noFill/>
                    </a:lnR>
                    <a:lnT>
                      <a:noFill/>
                    </a:lnT>
                    <a:lnB>
                      <a:noFill/>
                    </a:lnB>
                  </a:tcPr>
                </a:tc>
                <a:extLst>
                  <a:ext uri="{0D108BD9-81ED-4DB2-BD59-A6C34878D82A}">
                    <a16:rowId xmlns:a16="http://schemas.microsoft.com/office/drawing/2014/main" val="10020"/>
                  </a:ext>
                </a:extLst>
              </a:tr>
              <a:tr h="127000">
                <a:tc>
                  <a:txBody>
                    <a:bodyPr/>
                    <a:lstStyle/>
                    <a:p>
                      <a:pPr algn="l" rtl="0" fontAlgn="b"/>
                      <a:r>
                        <a:rPr lang="en-US" sz="600" b="0" i="0" u="none" strike="noStrike" dirty="0">
                          <a:solidFill>
                            <a:srgbClr val="000000"/>
                          </a:solidFill>
                          <a:latin typeface="Garamond" panose="02020404030301010803" pitchFamily="18" charset="0"/>
                        </a:rPr>
                        <a:t>American Bar Association - August 1997, 1998</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Naples, Florida Estate Planning Council-March 2002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American Bar Association (ABA) Webinar - June 2010</a:t>
                      </a:r>
                    </a:p>
                  </a:txBody>
                  <a:tcPr marL="0" marR="0" marT="0" marB="0" anchor="ctr">
                    <a:lnL>
                      <a:noFill/>
                    </a:lnL>
                    <a:lnR>
                      <a:noFill/>
                    </a:lnR>
                    <a:lnT>
                      <a:noFill/>
                    </a:lnT>
                    <a:lnB>
                      <a:noFill/>
                    </a:lnB>
                  </a:tcPr>
                </a:tc>
                <a:extLst>
                  <a:ext uri="{0D108BD9-81ED-4DB2-BD59-A6C34878D82A}">
                    <a16:rowId xmlns:a16="http://schemas.microsoft.com/office/drawing/2014/main" val="10021"/>
                  </a:ext>
                </a:extLst>
              </a:tr>
              <a:tr h="127000">
                <a:tc>
                  <a:txBody>
                    <a:bodyPr/>
                    <a:lstStyle/>
                    <a:p>
                      <a:pPr algn="l" rtl="0" fontAlgn="b"/>
                      <a:r>
                        <a:rPr lang="en-US" sz="600" b="0" i="0" u="none" strike="noStrike" dirty="0">
                          <a:solidFill>
                            <a:srgbClr val="000000"/>
                          </a:solidFill>
                          <a:latin typeface="Garamond" panose="02020404030301010803" pitchFamily="18" charset="0"/>
                        </a:rPr>
                        <a:t>Nevada Estate Planning Council</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Fairfield County Connecticut Estate Planning Council - Oct 15, 2002</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Interactive</a:t>
                      </a:r>
                      <a:r>
                        <a:rPr lang="en-US" sz="600" b="0" i="0" u="none" strike="noStrike" baseline="0" dirty="0">
                          <a:solidFill>
                            <a:srgbClr val="000000"/>
                          </a:solidFill>
                          <a:latin typeface="Garamond" panose="02020404030301010803" pitchFamily="18" charset="0"/>
                        </a:rPr>
                        <a:t> Legal Webinar- September 2010</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22"/>
                  </a:ext>
                </a:extLst>
              </a:tr>
              <a:tr h="127000">
                <a:tc>
                  <a:txBody>
                    <a:bodyPr/>
                    <a:lstStyle/>
                    <a:p>
                      <a:pPr algn="l" rtl="0" fontAlgn="b"/>
                      <a:r>
                        <a:rPr lang="en-US" sz="600" b="0" i="0" u="none" strike="noStrike" dirty="0">
                          <a:solidFill>
                            <a:srgbClr val="000000"/>
                          </a:solidFill>
                          <a:latin typeface="Garamond" panose="02020404030301010803" pitchFamily="18" charset="0"/>
                        </a:rPr>
                        <a:t>Estate Planning Councils:  Hartford, Westchester, Rockland, Miami</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AIG Adv. Pl. Seminars LI, NYC, NJ, Westchester County Feb/Mar 03</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Hawai</a:t>
                      </a:r>
                      <a:r>
                        <a:rPr lang="en-US" sz="600" b="0" i="0" u="none" strike="noStrike" baseline="0" dirty="0">
                          <a:solidFill>
                            <a:srgbClr val="000000"/>
                          </a:solidFill>
                          <a:latin typeface="Garamond" panose="02020404030301010803" pitchFamily="18" charset="0"/>
                        </a:rPr>
                        <a:t>i Tax Institute- October 2010</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23"/>
                  </a:ext>
                </a:extLst>
              </a:tr>
              <a:tr h="127000">
                <a:tc>
                  <a:txBody>
                    <a:bodyPr/>
                    <a:lstStyle/>
                    <a:p>
                      <a:pPr algn="l" rtl="0" fontAlgn="b"/>
                      <a:r>
                        <a:rPr lang="en-US" sz="600" b="0" i="0" u="none" strike="noStrike" dirty="0">
                          <a:solidFill>
                            <a:srgbClr val="000000"/>
                          </a:solidFill>
                          <a:latin typeface="Garamond" panose="02020404030301010803" pitchFamily="18" charset="0"/>
                        </a:rPr>
                        <a:t>Maryland Bar Association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NY CPA's Closely-Held Group - June, 2003          </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South California</a:t>
                      </a:r>
                      <a:r>
                        <a:rPr lang="en-US" sz="600" b="0" i="0" u="none" strike="noStrike" baseline="0" dirty="0">
                          <a:solidFill>
                            <a:srgbClr val="000000"/>
                          </a:solidFill>
                          <a:latin typeface="Garamond" panose="02020404030301010803" pitchFamily="18" charset="0"/>
                        </a:rPr>
                        <a:t> Tax Institute- October 2010</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24"/>
                  </a:ext>
                </a:extLst>
              </a:tr>
              <a:tr h="127000">
                <a:tc>
                  <a:txBody>
                    <a:bodyPr/>
                    <a:lstStyle/>
                    <a:p>
                      <a:pPr algn="l" rtl="0" fontAlgn="b"/>
                      <a:r>
                        <a:rPr lang="en-US" sz="600" b="0" i="0" u="none" strike="noStrike" dirty="0">
                          <a:solidFill>
                            <a:srgbClr val="000000"/>
                          </a:solidFill>
                          <a:latin typeface="Garamond" panose="02020404030301010803" pitchFamily="18" charset="0"/>
                        </a:rPr>
                        <a:t>Bank Administration Institute (BAI)-March 2002</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UNCW Institute for Tax and Investment Planning – November 2003 </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NAEPC</a:t>
                      </a:r>
                      <a:r>
                        <a:rPr lang="en-US" sz="600" b="0" i="0" u="none" strike="noStrike" baseline="0" dirty="0">
                          <a:solidFill>
                            <a:srgbClr val="000000"/>
                          </a:solidFill>
                          <a:latin typeface="Garamond" panose="02020404030301010803" pitchFamily="18" charset="0"/>
                        </a:rPr>
                        <a:t> Annual Conference- November 2010</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25"/>
                  </a:ext>
                </a:extLst>
              </a:tr>
              <a:tr h="127000">
                <a:tc>
                  <a:txBody>
                    <a:bodyPr/>
                    <a:lstStyle/>
                    <a:p>
                      <a:pPr algn="l" rtl="0" fontAlgn="b"/>
                      <a:r>
                        <a:rPr lang="en-US" sz="600" b="0" i="0" u="none" strike="noStrike" dirty="0">
                          <a:solidFill>
                            <a:srgbClr val="000000"/>
                          </a:solidFill>
                          <a:latin typeface="Garamond" panose="02020404030301010803" pitchFamily="18" charset="0"/>
                        </a:rPr>
                        <a:t>President Bush Inaugural Dinner Sponsored by Salomon Smith Barney</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Southern California (Orange County)  Estate Planning Council – March, 2004</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Heckerling Luncheon</a:t>
                      </a:r>
                      <a:r>
                        <a:rPr lang="en-US" sz="600" b="0" i="0" u="none" strike="noStrike" baseline="0" dirty="0">
                          <a:solidFill>
                            <a:srgbClr val="000000"/>
                          </a:solidFill>
                          <a:latin typeface="Garamond" panose="02020404030301010803" pitchFamily="18" charset="0"/>
                        </a:rPr>
                        <a:t>- January 2011 (Orlando)</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26"/>
                  </a:ext>
                </a:extLst>
              </a:tr>
              <a:tr h="127000">
                <a:tc>
                  <a:txBody>
                    <a:bodyPr/>
                    <a:lstStyle/>
                    <a:p>
                      <a:pPr algn="l" rtl="0" fontAlgn="b"/>
                      <a:r>
                        <a:rPr lang="en-US" sz="600" b="0" i="0" u="none" strike="noStrike" dirty="0">
                          <a:solidFill>
                            <a:srgbClr val="000000"/>
                          </a:solidFill>
                          <a:latin typeface="Garamond" panose="02020404030301010803" pitchFamily="18" charset="0"/>
                        </a:rPr>
                        <a:t>The Planned Giving Council of Central Florida - September 19, 2002</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South Dakota Estate Planning Council – November, 2004</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Family Office Exchange</a:t>
                      </a:r>
                      <a:r>
                        <a:rPr lang="en-US" sz="600" b="0" i="0" u="none" strike="noStrike" baseline="0" dirty="0">
                          <a:solidFill>
                            <a:srgbClr val="000000"/>
                          </a:solidFill>
                          <a:latin typeface="Garamond" panose="02020404030301010803" pitchFamily="18" charset="0"/>
                        </a:rPr>
                        <a:t> (FOX)- February 2011</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27"/>
                  </a:ext>
                </a:extLst>
              </a:tr>
              <a:tr h="127000">
                <a:tc>
                  <a:txBody>
                    <a:bodyPr/>
                    <a:lstStyle/>
                    <a:p>
                      <a:pPr algn="l" rtl="0" fontAlgn="b"/>
                      <a:r>
                        <a:rPr lang="en-US" sz="600" b="0" i="0" u="none" strike="noStrike" dirty="0">
                          <a:solidFill>
                            <a:srgbClr val="000000"/>
                          </a:solidFill>
                          <a:latin typeface="Garamond" panose="02020404030301010803" pitchFamily="18" charset="0"/>
                        </a:rPr>
                        <a:t>NY State CPA's Estate Administration Conference NYC - May, 2003</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Producers Group – February 2005          </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NYCPA</a:t>
                      </a:r>
                      <a:r>
                        <a:rPr lang="en-US" sz="600" b="0" i="0" u="none" strike="noStrike" baseline="0" dirty="0">
                          <a:solidFill>
                            <a:srgbClr val="000000"/>
                          </a:solidFill>
                          <a:latin typeface="Garamond" panose="02020404030301010803" pitchFamily="18" charset="0"/>
                        </a:rPr>
                        <a:t> Family Office Group- February 2011</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28"/>
                  </a:ext>
                </a:extLst>
              </a:tr>
              <a:tr h="127000">
                <a:tc>
                  <a:txBody>
                    <a:bodyPr/>
                    <a:lstStyle/>
                    <a:p>
                      <a:pPr algn="l" rtl="0" fontAlgn="b"/>
                      <a:r>
                        <a:rPr lang="en-US" sz="600" b="0" i="0" u="none" strike="noStrike" dirty="0">
                          <a:solidFill>
                            <a:srgbClr val="000000"/>
                          </a:solidFill>
                          <a:latin typeface="Garamond" panose="02020404030301010803" pitchFamily="18" charset="0"/>
                        </a:rPr>
                        <a:t>NYC Trusts &amp; Estates Magazine Conference - October 20, 2003</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AXA Advisors (PPG) – March 2005</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Estate Planning Council of San Gabriel</a:t>
                      </a:r>
                      <a:r>
                        <a:rPr lang="en-US" sz="600" b="0" i="0" u="none" strike="noStrike" baseline="0" dirty="0">
                          <a:solidFill>
                            <a:srgbClr val="000000"/>
                          </a:solidFill>
                          <a:latin typeface="Garamond" panose="02020404030301010803" pitchFamily="18" charset="0"/>
                        </a:rPr>
                        <a:t> Valley- March 2011</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29"/>
                  </a:ext>
                </a:extLst>
              </a:tr>
              <a:tr h="127000">
                <a:tc>
                  <a:txBody>
                    <a:bodyPr/>
                    <a:lstStyle/>
                    <a:p>
                      <a:pPr algn="l" rtl="0" fontAlgn="b"/>
                      <a:r>
                        <a:rPr lang="en-US" sz="600" b="0" i="0" u="none" strike="noStrike" dirty="0">
                          <a:solidFill>
                            <a:srgbClr val="000000"/>
                          </a:solidFill>
                          <a:latin typeface="Garamond" panose="02020404030301010803" pitchFamily="18" charset="0"/>
                        </a:rPr>
                        <a:t>Nevada Estate Planning Council – January, 27 2004</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Los Angeles STEP Chapter – May 2006</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Todorovitch Lecture</a:t>
                      </a:r>
                      <a:r>
                        <a:rPr lang="en-US" sz="600" b="0" i="0" u="none" strike="noStrike" baseline="0" dirty="0">
                          <a:solidFill>
                            <a:srgbClr val="000000"/>
                          </a:solidFill>
                          <a:latin typeface="Garamond" panose="02020404030301010803" pitchFamily="18" charset="0"/>
                        </a:rPr>
                        <a:t>- March 2011</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0"/>
                  </a:ext>
                </a:extLst>
              </a:tr>
              <a:tr h="127000">
                <a:tc>
                  <a:txBody>
                    <a:bodyPr/>
                    <a:lstStyle/>
                    <a:p>
                      <a:pPr algn="l" rtl="0" fontAlgn="b"/>
                      <a:r>
                        <a:rPr lang="en-US" sz="600" b="0" i="0" u="none" strike="noStrike" dirty="0">
                          <a:solidFill>
                            <a:srgbClr val="000000"/>
                          </a:solidFill>
                          <a:latin typeface="Garamond" panose="02020404030301010803" pitchFamily="18" charset="0"/>
                        </a:rPr>
                        <a:t>Long Island Estate Planning Council – September, 2004</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Lorman (Buffalo and NYC) 2006</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Estate Planning Council of New York City’s Estate</a:t>
                      </a:r>
                      <a:r>
                        <a:rPr lang="en-US" sz="600" b="0" i="0" u="none" strike="noStrike" baseline="0" dirty="0">
                          <a:solidFill>
                            <a:srgbClr val="000000"/>
                          </a:solidFill>
                          <a:latin typeface="Garamond" panose="02020404030301010803" pitchFamily="18" charset="0"/>
                        </a:rPr>
                        <a:t> Planner’s Day- May 2011</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1"/>
                  </a:ext>
                </a:extLst>
              </a:tr>
              <a:tr h="127000">
                <a:tc>
                  <a:txBody>
                    <a:bodyPr/>
                    <a:lstStyle/>
                    <a:p>
                      <a:pPr algn="l" rtl="0" fontAlgn="b"/>
                      <a:r>
                        <a:rPr lang="en-US" sz="600" b="0" i="0" u="none" strike="noStrike" dirty="0">
                          <a:solidFill>
                            <a:srgbClr val="000000"/>
                          </a:solidFill>
                          <a:latin typeface="Garamond" panose="02020404030301010803" pitchFamily="18" charset="0"/>
                        </a:rPr>
                        <a:t>International Forum – January, 2005</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Million Dollar Round Table – June 2006 (San Diego)          </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Hawaii Tax Institute on Estate</a:t>
                      </a:r>
                      <a:r>
                        <a:rPr lang="en-US" sz="600" b="0" i="0" u="none" strike="noStrike" baseline="0" dirty="0">
                          <a:solidFill>
                            <a:srgbClr val="000000"/>
                          </a:solidFill>
                          <a:latin typeface="Garamond" panose="02020404030301010803" pitchFamily="18" charset="0"/>
                        </a:rPr>
                        <a:t> Planning – December 2011</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2"/>
                  </a:ext>
                </a:extLst>
              </a:tr>
              <a:tr h="127000">
                <a:tc>
                  <a:txBody>
                    <a:bodyPr/>
                    <a:lstStyle/>
                    <a:p>
                      <a:pPr algn="l" rtl="0" fontAlgn="b"/>
                      <a:r>
                        <a:rPr lang="en-US" sz="600" b="0" i="0" u="none" strike="noStrike" dirty="0">
                          <a:solidFill>
                            <a:srgbClr val="000000"/>
                          </a:solidFill>
                          <a:latin typeface="Garamond" panose="02020404030301010803" pitchFamily="18" charset="0"/>
                        </a:rPr>
                        <a:t>Red River Estate Planning Council  (ND) – February, 2005</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Naples Estate Planning Council – September 2007           </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Heckerling</a:t>
                      </a:r>
                      <a:r>
                        <a:rPr lang="en-US" sz="600" b="0" i="0" u="none" strike="noStrike" baseline="0" dirty="0">
                          <a:solidFill>
                            <a:srgbClr val="000000"/>
                          </a:solidFill>
                          <a:latin typeface="Garamond" panose="02020404030301010803" pitchFamily="18" charset="0"/>
                        </a:rPr>
                        <a:t> Luncheon-  January 2012 (Orlando)</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3"/>
                  </a:ext>
                </a:extLst>
              </a:tr>
              <a:tr h="127000">
                <a:tc>
                  <a:txBody>
                    <a:bodyPr/>
                    <a:lstStyle/>
                    <a:p>
                      <a:pPr algn="l" rtl="0" fontAlgn="b"/>
                      <a:r>
                        <a:rPr lang="en-US" sz="600" b="0" i="0" u="none" strike="noStrike" dirty="0">
                          <a:solidFill>
                            <a:srgbClr val="000000"/>
                          </a:solidFill>
                          <a:latin typeface="Garamond" panose="02020404030301010803" pitchFamily="18" charset="0"/>
                        </a:rPr>
                        <a:t>NYU Tax Institute – July, 2005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Lorman Teleconference –November 2006</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Southern</a:t>
                      </a:r>
                      <a:r>
                        <a:rPr lang="en-US" sz="600" b="0" i="0" u="none" strike="noStrike" baseline="0" dirty="0">
                          <a:solidFill>
                            <a:srgbClr val="000000"/>
                          </a:solidFill>
                          <a:latin typeface="Garamond" panose="02020404030301010803" pitchFamily="18" charset="0"/>
                        </a:rPr>
                        <a:t> Arizona Estate Planning Council – March 2012 </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4"/>
                  </a:ext>
                </a:extLst>
              </a:tr>
              <a:tr h="127000">
                <a:tc>
                  <a:txBody>
                    <a:bodyPr/>
                    <a:lstStyle/>
                    <a:p>
                      <a:pPr algn="l" rtl="0" fontAlgn="b"/>
                      <a:r>
                        <a:rPr lang="en-US" sz="600" b="0" i="0" u="none" strike="noStrike" dirty="0">
                          <a:solidFill>
                            <a:srgbClr val="000000"/>
                          </a:solidFill>
                          <a:latin typeface="Garamond" panose="02020404030301010803" pitchFamily="18" charset="0"/>
                        </a:rPr>
                        <a:t>Citco Seminar – October 2005</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Heckerling Luncheon – January 2007 (Orlando)</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Sioux Falls Estate Planning Council</a:t>
                      </a:r>
                      <a:r>
                        <a:rPr lang="en-US" sz="600" b="0" i="0" u="none" strike="noStrike" baseline="0" dirty="0">
                          <a:solidFill>
                            <a:srgbClr val="000000"/>
                          </a:solidFill>
                          <a:latin typeface="Garamond" panose="02020404030301010803" pitchFamily="18" charset="0"/>
                        </a:rPr>
                        <a:t> – April 2012</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5"/>
                  </a:ext>
                </a:extLst>
              </a:tr>
              <a:tr h="127000">
                <a:tc>
                  <a:txBody>
                    <a:bodyPr/>
                    <a:lstStyle/>
                    <a:p>
                      <a:pPr algn="l" rtl="0" fontAlgn="b"/>
                      <a:r>
                        <a:rPr lang="en-US" sz="600" b="0" i="0" u="none" strike="noStrike" dirty="0">
                          <a:solidFill>
                            <a:srgbClr val="000000"/>
                          </a:solidFill>
                          <a:latin typeface="Garamond" panose="02020404030301010803" pitchFamily="18" charset="0"/>
                        </a:rPr>
                        <a:t>San Francisco CPA/Bar Alliance</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AXA Equitable Agents –Feb 2007 (Boca Raton)</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Family Office Exchange Webinar</a:t>
                      </a:r>
                      <a:r>
                        <a:rPr lang="en-US" sz="600" b="0" i="0" u="none" strike="noStrike" baseline="0" dirty="0">
                          <a:solidFill>
                            <a:srgbClr val="000000"/>
                          </a:solidFill>
                          <a:latin typeface="Garamond" panose="02020404030301010803" pitchFamily="18" charset="0"/>
                        </a:rPr>
                        <a:t> – May 2012</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6"/>
                  </a:ext>
                </a:extLst>
              </a:tr>
              <a:tr h="127000">
                <a:tc>
                  <a:txBody>
                    <a:bodyPr/>
                    <a:lstStyle/>
                    <a:p>
                      <a:pPr algn="l" rtl="0" fontAlgn="b"/>
                      <a:r>
                        <a:rPr lang="en-US" sz="600" b="0" i="0" u="none" strike="noStrike" dirty="0">
                          <a:solidFill>
                            <a:srgbClr val="000000"/>
                          </a:solidFill>
                          <a:latin typeface="Garamond" panose="02020404030301010803" pitchFamily="18" charset="0"/>
                        </a:rPr>
                        <a:t>Tri-State LINC CPA Society</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Lorman – February 2007 (NYC)</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West</a:t>
                      </a:r>
                      <a:r>
                        <a:rPr lang="en-US" sz="600" b="0" i="0" u="none" strike="noStrike" baseline="0" dirty="0">
                          <a:solidFill>
                            <a:srgbClr val="000000"/>
                          </a:solidFill>
                          <a:latin typeface="Garamond" panose="02020404030301010803" pitchFamily="18" charset="0"/>
                        </a:rPr>
                        <a:t> River Estate Planning Council – June 2012</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7"/>
                  </a:ext>
                </a:extLst>
              </a:tr>
              <a:tr h="127000">
                <a:tc>
                  <a:txBody>
                    <a:bodyPr/>
                    <a:lstStyle/>
                    <a:p>
                      <a:pPr algn="l" rtl="0" fontAlgn="b"/>
                      <a:r>
                        <a:rPr lang="en-US" sz="600" b="0" i="0" u="none" strike="noStrike" dirty="0">
                          <a:solidFill>
                            <a:srgbClr val="000000"/>
                          </a:solidFill>
                          <a:latin typeface="Garamond" panose="02020404030301010803" pitchFamily="18" charset="0"/>
                        </a:rPr>
                        <a:t>New York State Bar Association</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NYCLE – May 2007</a:t>
                      </a:r>
                    </a:p>
                  </a:txBody>
                  <a:tcPr marL="0" marR="0" marT="0" marB="0" anchor="ctr">
                    <a:lnL>
                      <a:noFill/>
                    </a:lnL>
                    <a:lnR>
                      <a:noFill/>
                    </a:lnR>
                    <a:lnT>
                      <a:noFill/>
                    </a:lnT>
                    <a:lnB>
                      <a:noFill/>
                    </a:lnB>
                  </a:tcPr>
                </a:tc>
                <a:tc>
                  <a:txBody>
                    <a:bodyPr/>
                    <a:lstStyle/>
                    <a:p>
                      <a:pPr algn="l" fontAlgn="b"/>
                      <a:r>
                        <a:rPr lang="en-US" sz="600" b="0" u="none" cap="none" baseline="0" dirty="0">
                          <a:solidFill>
                            <a:schemeClr val="tx1"/>
                          </a:solidFill>
                          <a:latin typeface="Garamond" panose="02020404030301010803" pitchFamily="18" charset="0"/>
                        </a:rPr>
                        <a:t>CalCPA Peninsula/Silicon Valley Annual Estate Planning Symposium – July </a:t>
                      </a:r>
                      <a:endParaRPr lang="en-US" sz="600" b="0" i="0" u="none" strike="noStrike" cap="none" baseline="0" dirty="0">
                        <a:solidFill>
                          <a:schemeClr val="tx1"/>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8"/>
                  </a:ext>
                </a:extLst>
              </a:tr>
              <a:tr h="127000">
                <a:tc>
                  <a:txBody>
                    <a:bodyPr/>
                    <a:lstStyle/>
                    <a:p>
                      <a:pPr algn="l" rtl="0" fontAlgn="b"/>
                      <a:r>
                        <a:rPr lang="en-US" sz="600" b="0" i="0" u="none" strike="noStrike" dirty="0">
                          <a:solidFill>
                            <a:srgbClr val="000000"/>
                          </a:solidFill>
                          <a:latin typeface="Garamond" panose="02020404030301010803" pitchFamily="18" charset="0"/>
                        </a:rPr>
                        <a:t>Florida Bar Association</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American Bar Association (ABA) Webinar – August 2007</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Hawaii</a:t>
                      </a:r>
                      <a:r>
                        <a:rPr lang="en-US" sz="600" b="0" i="0" u="none" strike="noStrike" baseline="0" dirty="0">
                          <a:solidFill>
                            <a:srgbClr val="000000"/>
                          </a:solidFill>
                          <a:latin typeface="Garamond" panose="02020404030301010803" pitchFamily="18" charset="0"/>
                        </a:rPr>
                        <a:t> Tax Institute – November 2012</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9"/>
                  </a:ext>
                </a:extLst>
              </a:tr>
            </a:tbl>
          </a:graphicData>
        </a:graphic>
      </p:graphicFrame>
      <p:sp>
        <p:nvSpPr>
          <p:cNvPr id="2" name="Slide Number Placeholder 1">
            <a:extLst>
              <a:ext uri="{FF2B5EF4-FFF2-40B4-BE49-F238E27FC236}">
                <a16:creationId xmlns:a16="http://schemas.microsoft.com/office/drawing/2014/main" id="{B85DB5E0-1927-0DBF-1B95-3DA78D5BE597}"/>
              </a:ext>
            </a:extLst>
          </p:cNvPr>
          <p:cNvSpPr>
            <a:spLocks noGrp="1"/>
          </p:cNvSpPr>
          <p:nvPr>
            <p:ph type="sldNum" sz="quarter" idx="4294967295"/>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58</a:t>
            </a:fld>
            <a:endParaRPr lang="en-US" dirty="0"/>
          </a:p>
        </p:txBody>
      </p:sp>
    </p:spTree>
    <p:extLst>
      <p:ext uri="{BB962C8B-B14F-4D97-AF65-F5344CB8AC3E}">
        <p14:creationId xmlns:p14="http://schemas.microsoft.com/office/powerpoint/2010/main" val="7281298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06178AF-9E14-4C1E-BC86-EDCAFF29475C}"/>
              </a:ext>
            </a:extLst>
          </p:cNvPr>
          <p:cNvGraphicFramePr>
            <a:graphicFrameLocks noGrp="1"/>
          </p:cNvGraphicFramePr>
          <p:nvPr>
            <p:extLst>
              <p:ext uri="{D42A27DB-BD31-4B8C-83A1-F6EECF244321}">
                <p14:modId xmlns:p14="http://schemas.microsoft.com/office/powerpoint/2010/main" val="3997715564"/>
              </p:ext>
            </p:extLst>
          </p:nvPr>
        </p:nvGraphicFramePr>
        <p:xfrm>
          <a:off x="228600" y="1476345"/>
          <a:ext cx="8686800" cy="5210919"/>
        </p:xfrm>
        <a:graphic>
          <a:graphicData uri="http://schemas.openxmlformats.org/drawingml/2006/table">
            <a:tbl>
              <a:tblPr/>
              <a:tblGrid>
                <a:gridCol w="28956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Fargo</a:t>
                      </a:r>
                      <a:r>
                        <a:rPr lang="en-US" sz="600" baseline="0" dirty="0">
                          <a:solidFill>
                            <a:schemeClr val="tx1"/>
                          </a:solidFill>
                          <a:latin typeface="Garamond" panose="02020404030301010803" pitchFamily="18" charset="0"/>
                        </a:rPr>
                        <a:t> Estate Planning Council – November 2012</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Sioux Falls</a:t>
                      </a:r>
                      <a:r>
                        <a:rPr lang="en-US" sz="600" baseline="0" dirty="0">
                          <a:latin typeface="Garamond" panose="02020404030301010803" pitchFamily="18" charset="0"/>
                        </a:rPr>
                        <a:t> Estate Planning Council - May 2016</a:t>
                      </a:r>
                      <a:endParaRPr lang="en-US" sz="600" dirty="0">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(Northwest Region) – May 2021</a:t>
                      </a:r>
                    </a:p>
                  </a:txBody>
                  <a:tcPr marL="0" marR="0" marT="0" marB="0" anchor="ctr">
                    <a:lnL>
                      <a:noFill/>
                    </a:lnL>
                    <a:lnR>
                      <a:noFill/>
                    </a:lnR>
                    <a:lnT>
                      <a:noFill/>
                    </a:lnT>
                    <a:lnB>
                      <a:noFill/>
                    </a:lnB>
                  </a:tcPr>
                </a:tc>
                <a:extLst>
                  <a:ext uri="{0D108BD9-81ED-4DB2-BD59-A6C34878D82A}">
                    <a16:rowId xmlns:a16="http://schemas.microsoft.com/office/drawing/2014/main" val="10000"/>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Bergen County Estate Planning Council</a:t>
                      </a:r>
                      <a:r>
                        <a:rPr lang="en-US" sz="600" baseline="0" dirty="0">
                          <a:solidFill>
                            <a:schemeClr val="tx1"/>
                          </a:solidFill>
                          <a:latin typeface="Garamond" panose="02020404030301010803" pitchFamily="18" charset="0"/>
                        </a:rPr>
                        <a:t> – November 2012</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PAC</a:t>
                      </a:r>
                      <a:r>
                        <a:rPr lang="en-US" sz="600" baseline="0" dirty="0">
                          <a:latin typeface="Garamond" panose="02020404030301010803" pitchFamily="18" charset="0"/>
                        </a:rPr>
                        <a:t> Seminar for Professionals – June 2016 </a:t>
                      </a:r>
                      <a:endParaRPr lang="en-US" sz="600" dirty="0">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(Northwest Region) – May 2021</a:t>
                      </a:r>
                    </a:p>
                  </a:txBody>
                  <a:tcPr marL="0" marR="0" marT="0" marB="0" anchor="ctr">
                    <a:lnL>
                      <a:noFill/>
                    </a:lnL>
                    <a:lnR>
                      <a:noFill/>
                    </a:lnR>
                    <a:lnT>
                      <a:noFill/>
                    </a:lnT>
                    <a:lnB>
                      <a:noFill/>
                    </a:lnB>
                  </a:tcPr>
                </a:tc>
                <a:extLst>
                  <a:ext uri="{0D108BD9-81ED-4DB2-BD59-A6C34878D82A}">
                    <a16:rowId xmlns:a16="http://schemas.microsoft.com/office/drawing/2014/main" val="10001"/>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b="0" i="0" u="none" strike="noStrike" dirty="0">
                          <a:solidFill>
                            <a:schemeClr val="tx1"/>
                          </a:solidFill>
                          <a:latin typeface="Garamond" panose="02020404030301010803" pitchFamily="18" charset="0"/>
                        </a:rPr>
                        <a:t>Heckerling Luncheon – January 2013</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Tiger 21 – June 2016</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Trusts &amp; Estates Magazine Webinar – June 2021</a:t>
                      </a:r>
                    </a:p>
                  </a:txBody>
                  <a:tcPr marL="0" marR="0" marT="0" marB="0" anchor="ctr">
                    <a:lnL>
                      <a:noFill/>
                    </a:lnL>
                    <a:lnR>
                      <a:noFill/>
                    </a:lnR>
                    <a:lnT>
                      <a:noFill/>
                    </a:lnT>
                    <a:lnB>
                      <a:noFill/>
                    </a:lnB>
                  </a:tcPr>
                </a:tc>
                <a:extLst>
                  <a:ext uri="{0D108BD9-81ED-4DB2-BD59-A6C34878D82A}">
                    <a16:rowId xmlns:a16="http://schemas.microsoft.com/office/drawing/2014/main" val="10002"/>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Southern Nevada</a:t>
                      </a:r>
                      <a:r>
                        <a:rPr lang="en-US" sz="600" baseline="0" dirty="0">
                          <a:solidFill>
                            <a:schemeClr val="tx1"/>
                          </a:solidFill>
                          <a:latin typeface="Garamond" panose="02020404030301010803" pitchFamily="18" charset="0"/>
                        </a:rPr>
                        <a:t> Estate Planning Council – March 2013</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IPI</a:t>
                      </a:r>
                      <a:r>
                        <a:rPr lang="en-US" sz="600" baseline="0" dirty="0">
                          <a:latin typeface="Garamond" panose="02020404030301010803" pitchFamily="18" charset="0"/>
                        </a:rPr>
                        <a:t> Roundtable – June 2016</a:t>
                      </a:r>
                      <a:endParaRPr lang="en-US" sz="600" dirty="0">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(Southwest Region) – May 2021</a:t>
                      </a:r>
                    </a:p>
                  </a:txBody>
                  <a:tcPr marL="0" marR="0" marT="0" marB="0" anchor="ctr">
                    <a:lnL>
                      <a:noFill/>
                    </a:lnL>
                    <a:lnR>
                      <a:noFill/>
                    </a:lnR>
                    <a:lnT>
                      <a:noFill/>
                    </a:lnT>
                    <a:lnB>
                      <a:noFill/>
                    </a:lnB>
                  </a:tcPr>
                </a:tc>
                <a:extLst>
                  <a:ext uri="{0D108BD9-81ED-4DB2-BD59-A6C34878D82A}">
                    <a16:rowId xmlns:a16="http://schemas.microsoft.com/office/drawing/2014/main" val="10003"/>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Central New</a:t>
                      </a:r>
                      <a:r>
                        <a:rPr lang="en-US" sz="600" baseline="0" dirty="0">
                          <a:solidFill>
                            <a:schemeClr val="tx1"/>
                          </a:solidFill>
                          <a:latin typeface="Garamond" panose="02020404030301010803" pitchFamily="18" charset="0"/>
                        </a:rPr>
                        <a:t> York Estate Planning Council – May 2013</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Fusion Collaboration – July 2016 </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UBS Advanced Planning Group Webinar – June 2021</a:t>
                      </a:r>
                    </a:p>
                  </a:txBody>
                  <a:tcPr marL="0" marR="0" marT="0" marB="0" anchor="ctr">
                    <a:lnL>
                      <a:noFill/>
                    </a:lnL>
                    <a:lnR>
                      <a:noFill/>
                    </a:lnR>
                    <a:lnT>
                      <a:noFill/>
                    </a:lnT>
                    <a:lnB>
                      <a:noFill/>
                    </a:lnB>
                  </a:tcPr>
                </a:tc>
                <a:extLst>
                  <a:ext uri="{0D108BD9-81ED-4DB2-BD59-A6C34878D82A}">
                    <a16:rowId xmlns:a16="http://schemas.microsoft.com/office/drawing/2014/main" val="10004"/>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2013</a:t>
                      </a:r>
                      <a:r>
                        <a:rPr lang="en-US" sz="600" baseline="0" dirty="0">
                          <a:solidFill>
                            <a:schemeClr val="tx1"/>
                          </a:solidFill>
                          <a:latin typeface="Garamond" panose="02020404030301010803" pitchFamily="18" charset="0"/>
                        </a:rPr>
                        <a:t> Business and Economic Forum – May 2013</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MSSB Presentation – September</a:t>
                      </a:r>
                      <a:r>
                        <a:rPr lang="en-US" sz="600" baseline="0" dirty="0">
                          <a:latin typeface="Garamond" panose="02020404030301010803" pitchFamily="18" charset="0"/>
                        </a:rPr>
                        <a:t> 2016</a:t>
                      </a:r>
                      <a:endParaRPr lang="en-US" sz="600" dirty="0">
                        <a:latin typeface="Garamond" panose="02020404030301010803" pitchFamily="18" charset="0"/>
                      </a:endParaRP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UBS </a:t>
                      </a:r>
                      <a:r>
                        <a:rPr lang="en-US" sz="600" b="0" i="0" u="none" strike="noStrike" dirty="0" err="1">
                          <a:solidFill>
                            <a:srgbClr val="000000"/>
                          </a:solidFill>
                          <a:latin typeface="Garamond" panose="02020404030301010803" pitchFamily="18" charset="0"/>
                        </a:rPr>
                        <a:t>Kreiner</a:t>
                      </a:r>
                      <a:r>
                        <a:rPr lang="en-US" sz="600" b="0" i="0" u="none" strike="noStrike" dirty="0">
                          <a:solidFill>
                            <a:srgbClr val="000000"/>
                          </a:solidFill>
                          <a:latin typeface="Garamond" panose="02020404030301010803" pitchFamily="18" charset="0"/>
                        </a:rPr>
                        <a:t> Group Webinar – June 2021</a:t>
                      </a:r>
                    </a:p>
                  </a:txBody>
                  <a:tcPr marL="0" marR="0" marT="0" marB="0" anchor="ctr">
                    <a:lnL>
                      <a:noFill/>
                    </a:lnL>
                    <a:lnR>
                      <a:noFill/>
                    </a:lnR>
                    <a:lnT>
                      <a:noFill/>
                    </a:lnT>
                    <a:lnB>
                      <a:noFill/>
                    </a:lnB>
                  </a:tcPr>
                </a:tc>
                <a:extLst>
                  <a:ext uri="{0D108BD9-81ED-4DB2-BD59-A6C34878D82A}">
                    <a16:rowId xmlns:a16="http://schemas.microsoft.com/office/drawing/2014/main" val="10005"/>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Minnesota CLE’s</a:t>
                      </a:r>
                      <a:r>
                        <a:rPr lang="en-US" sz="600" baseline="0" dirty="0">
                          <a:solidFill>
                            <a:schemeClr val="tx1"/>
                          </a:solidFill>
                          <a:latin typeface="Garamond" panose="02020404030301010803" pitchFamily="18" charset="0"/>
                        </a:rPr>
                        <a:t> Probate and Trust Law Conference – June 2013</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Advisors in Philanthropy – September 2016</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STEP Webinar – September 2021</a:t>
                      </a:r>
                    </a:p>
                  </a:txBody>
                  <a:tcPr marL="0" marR="0" marT="0" marB="0" anchor="ctr">
                    <a:lnL>
                      <a:noFill/>
                    </a:lnL>
                    <a:lnR>
                      <a:noFill/>
                    </a:lnR>
                    <a:lnT>
                      <a:noFill/>
                    </a:lnT>
                    <a:lnB>
                      <a:noFill/>
                    </a:lnB>
                  </a:tcPr>
                </a:tc>
                <a:extLst>
                  <a:ext uri="{0D108BD9-81ED-4DB2-BD59-A6C34878D82A}">
                    <a16:rowId xmlns:a16="http://schemas.microsoft.com/office/drawing/2014/main" val="10006"/>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b="0" u="none" cap="none" baseline="0" dirty="0">
                          <a:solidFill>
                            <a:schemeClr val="tx1"/>
                          </a:solidFill>
                          <a:latin typeface="Garamond" panose="02020404030301010803" pitchFamily="18" charset="0"/>
                          <a:cs typeface="Times New Roman" pitchFamily="18" charset="0"/>
                        </a:rPr>
                        <a:t>Lorman’s New Era of Estate Planning in New York – July 2013</a:t>
                      </a:r>
                      <a:endParaRPr lang="en-US" sz="600" b="0" u="none" cap="none" baseline="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FPPC – SALI Fund Services – September 2016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South Dakota Trust Association Fall Forum – October 2021</a:t>
                      </a:r>
                    </a:p>
                  </a:txBody>
                  <a:tcPr marL="0" marR="0" marT="0" marB="0" anchor="ctr">
                    <a:lnL>
                      <a:noFill/>
                    </a:lnL>
                    <a:lnR>
                      <a:noFill/>
                    </a:lnR>
                    <a:lnT>
                      <a:noFill/>
                    </a:lnT>
                    <a:lnB>
                      <a:noFill/>
                    </a:lnB>
                  </a:tcPr>
                </a:tc>
                <a:extLst>
                  <a:ext uri="{0D108BD9-81ED-4DB2-BD59-A6C34878D82A}">
                    <a16:rowId xmlns:a16="http://schemas.microsoft.com/office/drawing/2014/main" val="10007"/>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Hawaii Tax Institute</a:t>
                      </a:r>
                      <a:r>
                        <a:rPr lang="en-US" sz="600" baseline="0" dirty="0">
                          <a:solidFill>
                            <a:schemeClr val="tx1"/>
                          </a:solidFill>
                          <a:latin typeface="Garamond" panose="02020404030301010803" pitchFamily="18" charset="0"/>
                        </a:rPr>
                        <a:t> – October 2013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42</a:t>
                      </a:r>
                      <a:r>
                        <a:rPr lang="en-US" sz="600" baseline="30000" dirty="0">
                          <a:latin typeface="Garamond" panose="02020404030301010803" pitchFamily="18" charset="0"/>
                        </a:rPr>
                        <a:t>nd</a:t>
                      </a:r>
                      <a:r>
                        <a:rPr lang="en-US" sz="600" dirty="0">
                          <a:latin typeface="Garamond" panose="02020404030301010803" pitchFamily="18" charset="0"/>
                        </a:rPr>
                        <a:t> Annual Notre Dame Tac &amp; Estate Planning Conference – October 2016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Family Office Exchange Webinar – November 2021</a:t>
                      </a:r>
                    </a:p>
                  </a:txBody>
                  <a:tcPr marL="0" marR="0" marT="0" marB="0" anchor="ctr">
                    <a:lnL>
                      <a:noFill/>
                    </a:lnL>
                    <a:lnR>
                      <a:noFill/>
                    </a:lnR>
                    <a:lnT>
                      <a:noFill/>
                    </a:lnT>
                    <a:lnB>
                      <a:noFill/>
                    </a:lnB>
                  </a:tcPr>
                </a:tc>
                <a:extLst>
                  <a:ext uri="{0D108BD9-81ED-4DB2-BD59-A6C34878D82A}">
                    <a16:rowId xmlns:a16="http://schemas.microsoft.com/office/drawing/2014/main" val="10008"/>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Inland</a:t>
                      </a:r>
                      <a:r>
                        <a:rPr lang="en-US" sz="600" baseline="0" dirty="0">
                          <a:solidFill>
                            <a:schemeClr val="tx1"/>
                          </a:solidFill>
                          <a:latin typeface="Garamond" panose="02020404030301010803" pitchFamily="18" charset="0"/>
                        </a:rPr>
                        <a:t> Empire Estate Planning Seminar – November 2013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Hawaii Tax Institute – November 2016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Sioux Falls Estate Planning Council – March 2022</a:t>
                      </a:r>
                    </a:p>
                  </a:txBody>
                  <a:tcPr marL="0" marR="0" marT="0" marB="0" anchor="ctr">
                    <a:lnL>
                      <a:noFill/>
                    </a:lnL>
                    <a:lnR>
                      <a:noFill/>
                    </a:lnR>
                    <a:lnT>
                      <a:noFill/>
                    </a:lnT>
                    <a:lnB>
                      <a:noFill/>
                    </a:lnB>
                  </a:tcPr>
                </a:tc>
                <a:extLst>
                  <a:ext uri="{0D108BD9-81ED-4DB2-BD59-A6C34878D82A}">
                    <a16:rowId xmlns:a16="http://schemas.microsoft.com/office/drawing/2014/main" val="10009"/>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Heckerling Luncheon</a:t>
                      </a:r>
                      <a:r>
                        <a:rPr lang="en-US" sz="600" baseline="0" dirty="0">
                          <a:solidFill>
                            <a:schemeClr val="tx1"/>
                          </a:solidFill>
                          <a:latin typeface="Garamond" panose="02020404030301010803" pitchFamily="18" charset="0"/>
                        </a:rPr>
                        <a:t> – January 2014</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Heckerling Institute on Estate Planning – January 2017 </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Hawaii Estate Planning Council – March 2022</a:t>
                      </a:r>
                    </a:p>
                  </a:txBody>
                  <a:tcPr marL="0" marR="0" marT="0" marB="0" anchor="ctr">
                    <a:lnL>
                      <a:noFill/>
                    </a:lnL>
                    <a:lnR>
                      <a:noFill/>
                    </a:lnR>
                    <a:lnT>
                      <a:noFill/>
                    </a:lnT>
                    <a:lnB>
                      <a:noFill/>
                    </a:lnB>
                  </a:tcPr>
                </a:tc>
                <a:extLst>
                  <a:ext uri="{0D108BD9-81ED-4DB2-BD59-A6C34878D82A}">
                    <a16:rowId xmlns:a16="http://schemas.microsoft.com/office/drawing/2014/main" val="10010"/>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STEP</a:t>
                      </a:r>
                      <a:r>
                        <a:rPr lang="en-US" sz="600" baseline="0" dirty="0">
                          <a:solidFill>
                            <a:schemeClr val="tx1"/>
                          </a:solidFill>
                          <a:latin typeface="Garamond" panose="02020404030301010803" pitchFamily="18" charset="0"/>
                        </a:rPr>
                        <a:t> 4</a:t>
                      </a:r>
                      <a:r>
                        <a:rPr lang="en-US" sz="600" baseline="30000" dirty="0">
                          <a:solidFill>
                            <a:schemeClr val="tx1"/>
                          </a:solidFill>
                          <a:latin typeface="Garamond" panose="02020404030301010803" pitchFamily="18" charset="0"/>
                        </a:rPr>
                        <a:t>th</a:t>
                      </a:r>
                      <a:r>
                        <a:rPr lang="en-US" sz="600" baseline="0" dirty="0">
                          <a:solidFill>
                            <a:schemeClr val="tx1"/>
                          </a:solidFill>
                          <a:latin typeface="Garamond" panose="02020404030301010803" pitchFamily="18" charset="0"/>
                        </a:rPr>
                        <a:t> Annual Institute on Tax, Estate Planning &amp; the Economy – January 2014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Boston</a:t>
                      </a:r>
                      <a:r>
                        <a:rPr lang="en-US" sz="600" baseline="0" dirty="0">
                          <a:latin typeface="Garamond" panose="02020404030301010803" pitchFamily="18" charset="0"/>
                        </a:rPr>
                        <a:t> </a:t>
                      </a:r>
                      <a:r>
                        <a:rPr lang="en-US" sz="600" dirty="0">
                          <a:latin typeface="Garamond" panose="02020404030301010803" pitchFamily="18" charset="0"/>
                        </a:rPr>
                        <a:t>Estate Planning Council</a:t>
                      </a:r>
                      <a:r>
                        <a:rPr lang="en-US" sz="600" baseline="0" dirty="0">
                          <a:latin typeface="Garamond" panose="02020404030301010803" pitchFamily="18" charset="0"/>
                        </a:rPr>
                        <a:t> – April 2017</a:t>
                      </a:r>
                      <a:endParaRPr lang="en-US" sz="600" dirty="0">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Heckerling Institute on Estate Planning – March 2022</a:t>
                      </a:r>
                    </a:p>
                  </a:txBody>
                  <a:tcPr marL="0" marR="0" marT="0" marB="0" anchor="ctr">
                    <a:lnL>
                      <a:noFill/>
                    </a:lnL>
                    <a:lnR>
                      <a:noFill/>
                    </a:lnR>
                    <a:lnT>
                      <a:noFill/>
                    </a:lnT>
                    <a:lnB>
                      <a:noFill/>
                    </a:lnB>
                  </a:tcPr>
                </a:tc>
                <a:extLst>
                  <a:ext uri="{0D108BD9-81ED-4DB2-BD59-A6C34878D82A}">
                    <a16:rowId xmlns:a16="http://schemas.microsoft.com/office/drawing/2014/main" val="10011"/>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New York IPI Roundtable</a:t>
                      </a:r>
                      <a:r>
                        <a:rPr lang="en-US" sz="600" baseline="0" dirty="0">
                          <a:solidFill>
                            <a:schemeClr val="tx1"/>
                          </a:solidFill>
                          <a:latin typeface="Garamond" panose="02020404030301010803" pitchFamily="18" charset="0"/>
                        </a:rPr>
                        <a:t> – April 2014</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Western Dakota Estate Planning Council (North Dakota)</a:t>
                      </a:r>
                      <a:r>
                        <a:rPr lang="en-US" sz="600" baseline="0" dirty="0">
                          <a:latin typeface="Garamond" panose="02020404030301010803" pitchFamily="18" charset="0"/>
                        </a:rPr>
                        <a:t> – May 2017</a:t>
                      </a:r>
                      <a:endParaRPr lang="en-US" sz="600" dirty="0">
                        <a:latin typeface="Garamond" panose="02020404030301010803" pitchFamily="18" charset="0"/>
                      </a:endParaRP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New York Estate Planning Council – April 2022</a:t>
                      </a:r>
                    </a:p>
                  </a:txBody>
                  <a:tcPr marL="0" marR="0" marT="0" marB="0" anchor="ctr">
                    <a:lnL>
                      <a:noFill/>
                    </a:lnL>
                    <a:lnR>
                      <a:noFill/>
                    </a:lnR>
                    <a:lnT>
                      <a:noFill/>
                    </a:lnT>
                    <a:lnB>
                      <a:noFill/>
                    </a:lnB>
                  </a:tcPr>
                </a:tc>
                <a:extLst>
                  <a:ext uri="{0D108BD9-81ED-4DB2-BD59-A6C34878D82A}">
                    <a16:rowId xmlns:a16="http://schemas.microsoft.com/office/drawing/2014/main" val="10012"/>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Ave Maria School of Law – April</a:t>
                      </a:r>
                      <a:r>
                        <a:rPr lang="en-US" sz="600" baseline="0" dirty="0">
                          <a:solidFill>
                            <a:schemeClr val="tx1"/>
                          </a:solidFill>
                          <a:latin typeface="Garamond" panose="02020404030301010803" pitchFamily="18" charset="0"/>
                        </a:rPr>
                        <a:t> 2014</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Hofstra Private Wealth &amp; Taxation Institute</a:t>
                      </a:r>
                      <a:r>
                        <a:rPr lang="en-US" sz="600" baseline="0" dirty="0">
                          <a:latin typeface="Garamond" panose="02020404030301010803" pitchFamily="18" charset="0"/>
                        </a:rPr>
                        <a:t> – May 2017</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Ameriprise Financial – April 2022</a:t>
                      </a:r>
                    </a:p>
                  </a:txBody>
                  <a:tcPr marL="0" marR="0" marT="0" marB="0" anchor="ctr">
                    <a:lnL>
                      <a:noFill/>
                    </a:lnL>
                    <a:lnR>
                      <a:noFill/>
                    </a:lnR>
                    <a:lnT>
                      <a:noFill/>
                    </a:lnT>
                    <a:lnB>
                      <a:noFill/>
                    </a:lnB>
                  </a:tcPr>
                </a:tc>
                <a:extLst>
                  <a:ext uri="{0D108BD9-81ED-4DB2-BD59-A6C34878D82A}">
                    <a16:rowId xmlns:a16="http://schemas.microsoft.com/office/drawing/2014/main" val="10013"/>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Northern</a:t>
                      </a:r>
                      <a:r>
                        <a:rPr lang="en-US" sz="600" baseline="0" dirty="0">
                          <a:solidFill>
                            <a:schemeClr val="tx1"/>
                          </a:solidFill>
                          <a:latin typeface="Garamond" panose="02020404030301010803" pitchFamily="18" charset="0"/>
                        </a:rPr>
                        <a:t> Florida (Jacksonville) Estate Planning Council -  May 2014</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CalCPA Estate and Trust Planning Conference </a:t>
                      </a:r>
                      <a:r>
                        <a:rPr lang="en-US" sz="600" baseline="0" dirty="0">
                          <a:latin typeface="Garamond" panose="02020404030301010803" pitchFamily="18" charset="0"/>
                        </a:rPr>
                        <a:t>–</a:t>
                      </a:r>
                      <a:r>
                        <a:rPr lang="en-US" sz="600" dirty="0">
                          <a:latin typeface="Garamond" panose="02020404030301010803" pitchFamily="18" charset="0"/>
                        </a:rPr>
                        <a:t> July 2017</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Northcentral Pennsylvania Estate Planning Council – October 2022</a:t>
                      </a:r>
                    </a:p>
                  </a:txBody>
                  <a:tcPr marL="0" marR="0" marT="0" marB="0" anchor="ctr">
                    <a:lnL>
                      <a:noFill/>
                    </a:lnL>
                    <a:lnR>
                      <a:noFill/>
                    </a:lnR>
                    <a:lnT>
                      <a:noFill/>
                    </a:lnT>
                    <a:lnB>
                      <a:noFill/>
                    </a:lnB>
                  </a:tcPr>
                </a:tc>
                <a:extLst>
                  <a:ext uri="{0D108BD9-81ED-4DB2-BD59-A6C34878D82A}">
                    <a16:rowId xmlns:a16="http://schemas.microsoft.com/office/drawing/2014/main" val="10014"/>
                  </a:ext>
                </a:extLst>
              </a:tr>
              <a:tr h="14352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San Francisco IPI Roundtable – September 2014</a:t>
                      </a:r>
                      <a:r>
                        <a:rPr lang="en-US" sz="600" baseline="0" dirty="0">
                          <a:solidFill>
                            <a:schemeClr val="tx1"/>
                          </a:solidFill>
                          <a:latin typeface="Garamond" panose="02020404030301010803" pitchFamily="18" charset="0"/>
                        </a:rPr>
                        <a:t>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Allied Professionals Summit – September 2017</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Suncoast Estate Planning Council – November 2022 </a:t>
                      </a:r>
                    </a:p>
                  </a:txBody>
                  <a:tcPr marL="0" marR="0" marT="0" marB="0" anchor="ctr">
                    <a:lnL>
                      <a:noFill/>
                    </a:lnL>
                    <a:lnR>
                      <a:noFill/>
                    </a:lnR>
                    <a:lnT>
                      <a:noFill/>
                    </a:lnT>
                    <a:lnB>
                      <a:noFill/>
                    </a:lnB>
                  </a:tcPr>
                </a:tc>
                <a:extLst>
                  <a:ext uri="{0D108BD9-81ED-4DB2-BD59-A6C34878D82A}">
                    <a16:rowId xmlns:a16="http://schemas.microsoft.com/office/drawing/2014/main" val="10015"/>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Society</a:t>
                      </a:r>
                      <a:r>
                        <a:rPr lang="en-US" sz="600" baseline="0" dirty="0">
                          <a:solidFill>
                            <a:schemeClr val="tx1"/>
                          </a:solidFill>
                          <a:latin typeface="Garamond" panose="02020404030301010803" pitchFamily="18" charset="0"/>
                        </a:rPr>
                        <a:t> of FSP Webinar – September 2014</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SALI Fund Conference – October 2017</a:t>
                      </a:r>
                    </a:p>
                  </a:txBody>
                  <a:tcPr marL="0" marR="0" marT="0" marB="0" anchor="ctr">
                    <a:lnL>
                      <a:noFill/>
                    </a:lnL>
                    <a:lnR>
                      <a:noFill/>
                    </a:lnR>
                    <a:lnT>
                      <a:noFill/>
                    </a:lnT>
                    <a:lnB>
                      <a:noFill/>
                    </a:lnB>
                  </a:tcPr>
                </a:tc>
                <a:tc>
                  <a:txBody>
                    <a:bodyPr/>
                    <a:lstStyle/>
                    <a:p>
                      <a:pPr algn="l" rtl="0" fontAlgn="b"/>
                      <a:r>
                        <a:rPr lang="en-US" sz="600" dirty="0">
                          <a:latin typeface="Garamond" panose="02020404030301010803" pitchFamily="18" charset="0"/>
                        </a:rPr>
                        <a:t>Morgan Stanley Presentation (Pac South) – November 2022</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16"/>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Trusts</a:t>
                      </a:r>
                      <a:r>
                        <a:rPr lang="en-US" sz="600" baseline="0" dirty="0">
                          <a:solidFill>
                            <a:schemeClr val="tx1"/>
                          </a:solidFill>
                          <a:latin typeface="Garamond" panose="02020404030301010803" pitchFamily="18" charset="0"/>
                        </a:rPr>
                        <a:t> &amp; Estates Magazine Webinar  - October 2014</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Lehigh Valley Estate Planning Conference – October 2017</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(New England) – November 2022</a:t>
                      </a:r>
                    </a:p>
                  </a:txBody>
                  <a:tcPr marL="0" marR="0" marT="0" marB="0" anchor="ctr">
                    <a:lnL>
                      <a:noFill/>
                    </a:lnL>
                    <a:lnR>
                      <a:noFill/>
                    </a:lnR>
                    <a:lnT>
                      <a:noFill/>
                    </a:lnT>
                    <a:lnB>
                      <a:noFill/>
                    </a:lnB>
                  </a:tcPr>
                </a:tc>
                <a:extLst>
                  <a:ext uri="{0D108BD9-81ED-4DB2-BD59-A6C34878D82A}">
                    <a16:rowId xmlns:a16="http://schemas.microsoft.com/office/drawing/2014/main" val="10017"/>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Hawaii Tax Institute</a:t>
                      </a:r>
                      <a:r>
                        <a:rPr lang="en-US" sz="600" baseline="0" dirty="0">
                          <a:solidFill>
                            <a:schemeClr val="tx1"/>
                          </a:solidFill>
                          <a:latin typeface="Garamond" panose="02020404030301010803" pitchFamily="18" charset="0"/>
                        </a:rPr>
                        <a:t> – November 2014</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Heckerling Institute on Estate Planning – January 2018</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(Central) – November 2022</a:t>
                      </a:r>
                    </a:p>
                  </a:txBody>
                  <a:tcPr marL="0" marR="0" marT="0" marB="0" anchor="ctr">
                    <a:lnL>
                      <a:noFill/>
                    </a:lnL>
                    <a:lnR>
                      <a:noFill/>
                    </a:lnR>
                    <a:lnT>
                      <a:noFill/>
                    </a:lnT>
                    <a:lnB>
                      <a:noFill/>
                    </a:lnB>
                  </a:tcPr>
                </a:tc>
                <a:extLst>
                  <a:ext uri="{0D108BD9-81ED-4DB2-BD59-A6C34878D82A}">
                    <a16:rowId xmlns:a16="http://schemas.microsoft.com/office/drawing/2014/main" val="10018"/>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Heckerling Luncheon</a:t>
                      </a:r>
                      <a:r>
                        <a:rPr lang="en-US" sz="600" baseline="0" dirty="0">
                          <a:solidFill>
                            <a:schemeClr val="tx1"/>
                          </a:solidFill>
                          <a:latin typeface="Garamond" panose="02020404030301010803" pitchFamily="18" charset="0"/>
                        </a:rPr>
                        <a:t> – January 2015</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NYSSCPA International Taxation Conference – January 2018</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(Great Lakes) – November 2022</a:t>
                      </a:r>
                    </a:p>
                  </a:txBody>
                  <a:tcPr marL="0" marR="0" marT="0" marB="0" anchor="ctr">
                    <a:lnL>
                      <a:noFill/>
                    </a:lnL>
                    <a:lnR>
                      <a:noFill/>
                    </a:lnR>
                    <a:lnT>
                      <a:noFill/>
                    </a:lnT>
                    <a:lnB>
                      <a:noFill/>
                    </a:lnB>
                  </a:tcPr>
                </a:tc>
                <a:extLst>
                  <a:ext uri="{0D108BD9-81ED-4DB2-BD59-A6C34878D82A}">
                    <a16:rowId xmlns:a16="http://schemas.microsoft.com/office/drawing/2014/main" val="10019"/>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STEP</a:t>
                      </a:r>
                      <a:r>
                        <a:rPr lang="en-US" sz="600" baseline="0" dirty="0">
                          <a:solidFill>
                            <a:schemeClr val="tx1"/>
                          </a:solidFill>
                          <a:latin typeface="Garamond" panose="02020404030301010803" pitchFamily="18" charset="0"/>
                        </a:rPr>
                        <a:t> 5</a:t>
                      </a:r>
                      <a:r>
                        <a:rPr lang="en-US" sz="600" baseline="30000" dirty="0">
                          <a:solidFill>
                            <a:schemeClr val="tx1"/>
                          </a:solidFill>
                          <a:latin typeface="Garamond" panose="02020404030301010803" pitchFamily="18" charset="0"/>
                        </a:rPr>
                        <a:t>th</a:t>
                      </a:r>
                      <a:r>
                        <a:rPr lang="en-US" sz="600" baseline="0" dirty="0">
                          <a:solidFill>
                            <a:schemeClr val="tx1"/>
                          </a:solidFill>
                          <a:latin typeface="Garamond" panose="02020404030301010803" pitchFamily="18" charset="0"/>
                        </a:rPr>
                        <a:t> Annual Institute on Tax, Estate Planning &amp; the Economy – January 2015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Mercer County Estate Planning Council – February 2018</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(NY Metro) – December 2022</a:t>
                      </a:r>
                    </a:p>
                  </a:txBody>
                  <a:tcPr marL="0" marR="0" marT="0" marB="0" anchor="ctr">
                    <a:lnL>
                      <a:noFill/>
                    </a:lnL>
                    <a:lnR>
                      <a:noFill/>
                    </a:lnR>
                    <a:lnT>
                      <a:noFill/>
                    </a:lnT>
                    <a:lnB>
                      <a:noFill/>
                    </a:lnB>
                  </a:tcPr>
                </a:tc>
                <a:extLst>
                  <a:ext uri="{0D108BD9-81ED-4DB2-BD59-A6C34878D82A}">
                    <a16:rowId xmlns:a16="http://schemas.microsoft.com/office/drawing/2014/main" val="10020"/>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New York IPI Roundtable – March 2015 </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STEP Naples – February 2018</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(Southeast) – December 2022</a:t>
                      </a:r>
                    </a:p>
                  </a:txBody>
                  <a:tcPr marL="0" marR="0" marT="0" marB="0" anchor="ctr">
                    <a:lnL>
                      <a:noFill/>
                    </a:lnL>
                    <a:lnR>
                      <a:noFill/>
                    </a:lnR>
                    <a:lnT>
                      <a:noFill/>
                    </a:lnT>
                    <a:lnB>
                      <a:noFill/>
                    </a:lnB>
                  </a:tcPr>
                </a:tc>
                <a:extLst>
                  <a:ext uri="{0D108BD9-81ED-4DB2-BD59-A6C34878D82A}">
                    <a16:rowId xmlns:a16="http://schemas.microsoft.com/office/drawing/2014/main" val="10021"/>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Advisors In Philanthropy</a:t>
                      </a:r>
                      <a:r>
                        <a:rPr lang="en-US" sz="600" baseline="0" dirty="0">
                          <a:solidFill>
                            <a:schemeClr val="tx1"/>
                          </a:solidFill>
                          <a:latin typeface="Garamond" panose="02020404030301010803" pitchFamily="18" charset="0"/>
                        </a:rPr>
                        <a:t> Conference – April 2015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Hawaii Tax Institute – November 2018</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Heckerling Institute on Estate Planning – January 2023</a:t>
                      </a:r>
                    </a:p>
                  </a:txBody>
                  <a:tcPr marL="0" marR="0" marT="0" marB="0" anchor="ctr">
                    <a:lnL>
                      <a:noFill/>
                    </a:lnL>
                    <a:lnR>
                      <a:noFill/>
                    </a:lnR>
                    <a:lnT>
                      <a:noFill/>
                    </a:lnT>
                    <a:lnB>
                      <a:noFill/>
                    </a:lnB>
                  </a:tcPr>
                </a:tc>
                <a:extLst>
                  <a:ext uri="{0D108BD9-81ED-4DB2-BD59-A6C34878D82A}">
                    <a16:rowId xmlns:a16="http://schemas.microsoft.com/office/drawing/2014/main" val="10022"/>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American</a:t>
                      </a:r>
                      <a:r>
                        <a:rPr lang="en-US" sz="600" baseline="0" dirty="0">
                          <a:solidFill>
                            <a:schemeClr val="tx1"/>
                          </a:solidFill>
                          <a:latin typeface="Garamond" panose="02020404030301010803" pitchFamily="18" charset="0"/>
                        </a:rPr>
                        <a:t> Bar Associations Webinar – June 2015</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Heckerling Institute on Estate Planning – January 2019</a:t>
                      </a:r>
                    </a:p>
                  </a:txBody>
                  <a:tcPr marL="0" marR="0" marT="0" marB="0" anchor="ctr">
                    <a:lnL>
                      <a:noFill/>
                    </a:lnL>
                    <a:lnR>
                      <a:noFill/>
                    </a:lnR>
                    <a:lnT>
                      <a:noFill/>
                    </a:lnT>
                    <a:lnB>
                      <a:noFill/>
                    </a:lnB>
                  </a:tcPr>
                </a:tc>
                <a:tc>
                  <a:txBody>
                    <a:bodyPr/>
                    <a:lstStyle/>
                    <a:p>
                      <a:pPr algn="l" fontAlgn="b"/>
                      <a:r>
                        <a:rPr lang="en-US" sz="600" b="0" i="0" u="none" strike="noStrike" dirty="0">
                          <a:solidFill>
                            <a:srgbClr val="000000"/>
                          </a:solidFill>
                          <a:latin typeface="Garamond" panose="02020404030301010803" pitchFamily="18" charset="0"/>
                        </a:rPr>
                        <a:t>NAEPC Webinar – March 2023 </a:t>
                      </a:r>
                    </a:p>
                  </a:txBody>
                  <a:tcPr marL="0" marR="0" marT="0" marB="0" anchor="ctr">
                    <a:lnL>
                      <a:noFill/>
                    </a:lnL>
                    <a:lnR>
                      <a:noFill/>
                    </a:lnR>
                    <a:lnT>
                      <a:noFill/>
                    </a:lnT>
                    <a:lnB>
                      <a:noFill/>
                    </a:lnB>
                  </a:tcPr>
                </a:tc>
                <a:extLst>
                  <a:ext uri="{0D108BD9-81ED-4DB2-BD59-A6C34878D82A}">
                    <a16:rowId xmlns:a16="http://schemas.microsoft.com/office/drawing/2014/main" val="10023"/>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Million</a:t>
                      </a:r>
                      <a:r>
                        <a:rPr lang="en-US" sz="600" baseline="0" dirty="0">
                          <a:solidFill>
                            <a:schemeClr val="tx1"/>
                          </a:solidFill>
                          <a:latin typeface="Garamond" panose="02020404030301010803" pitchFamily="18" charset="0"/>
                        </a:rPr>
                        <a:t> Dollar Roundtable – June 2015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Sacred Heart University High Net Worth Conference – June 2019</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Marcum NYC Presentation – March 2023 </a:t>
                      </a:r>
                    </a:p>
                  </a:txBody>
                  <a:tcPr marL="0" marR="0" marT="0" marB="0" anchor="ctr">
                    <a:lnL>
                      <a:noFill/>
                    </a:lnL>
                    <a:lnR>
                      <a:noFill/>
                    </a:lnR>
                    <a:lnT>
                      <a:noFill/>
                    </a:lnT>
                    <a:lnB>
                      <a:noFill/>
                    </a:lnB>
                  </a:tcPr>
                </a:tc>
                <a:extLst>
                  <a:ext uri="{0D108BD9-81ED-4DB2-BD59-A6C34878D82A}">
                    <a16:rowId xmlns:a16="http://schemas.microsoft.com/office/drawing/2014/main" val="10024"/>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Penn</a:t>
                      </a:r>
                      <a:r>
                        <a:rPr lang="en-US" sz="600" baseline="0" dirty="0">
                          <a:solidFill>
                            <a:schemeClr val="tx1"/>
                          </a:solidFill>
                          <a:latin typeface="Garamond" panose="02020404030301010803" pitchFamily="18" charset="0"/>
                        </a:rPr>
                        <a:t> Mutual Symposium – June 2015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FPA of Orange County – October 2019</a:t>
                      </a:r>
                    </a:p>
                  </a:txBody>
                  <a:tcPr marL="0" marR="0" marT="0" marB="0" anchor="ctr">
                    <a:lnL>
                      <a:noFill/>
                    </a:lnL>
                    <a:lnR>
                      <a:noFill/>
                    </a:lnR>
                    <a:lnT>
                      <a:noFill/>
                    </a:lnT>
                    <a:lnB>
                      <a:noFill/>
                    </a:lnB>
                  </a:tcPr>
                </a:tc>
                <a:tc>
                  <a:txBody>
                    <a:bodyPr/>
                    <a:lstStyle/>
                    <a:p>
                      <a:pPr algn="l" rtl="0" fontAlgn="b"/>
                      <a:r>
                        <a:rPr lang="en-US" sz="600" b="0" i="0" u="none" strike="noStrike" dirty="0">
                          <a:solidFill>
                            <a:srgbClr val="000000"/>
                          </a:solidFill>
                          <a:latin typeface="Garamond" panose="02020404030301010803" pitchFamily="18" charset="0"/>
                        </a:rPr>
                        <a:t>Bucks County</a:t>
                      </a:r>
                      <a:r>
                        <a:rPr lang="en-US" sz="600" b="0" i="0" u="none" strike="noStrike">
                          <a:solidFill>
                            <a:srgbClr val="000000"/>
                          </a:solidFill>
                          <a:latin typeface="Garamond" panose="02020404030301010803" pitchFamily="18" charset="0"/>
                        </a:rPr>
                        <a:t>/ Montgomery </a:t>
                      </a:r>
                      <a:r>
                        <a:rPr lang="en-US" sz="600" b="0" i="0" u="none" strike="noStrike" dirty="0">
                          <a:solidFill>
                            <a:srgbClr val="000000"/>
                          </a:solidFill>
                          <a:latin typeface="Garamond" panose="02020404030301010803" pitchFamily="18" charset="0"/>
                        </a:rPr>
                        <a:t>County – April 2023</a:t>
                      </a:r>
                    </a:p>
                  </a:txBody>
                  <a:tcPr marL="0" marR="0" marT="0" marB="0" anchor="ctr">
                    <a:lnL>
                      <a:noFill/>
                    </a:lnL>
                    <a:lnR>
                      <a:noFill/>
                    </a:lnR>
                    <a:lnT>
                      <a:noFill/>
                    </a:lnT>
                    <a:lnB>
                      <a:noFill/>
                    </a:lnB>
                  </a:tcPr>
                </a:tc>
                <a:extLst>
                  <a:ext uri="{0D108BD9-81ED-4DB2-BD59-A6C34878D82A}">
                    <a16:rowId xmlns:a16="http://schemas.microsoft.com/office/drawing/2014/main" val="10025"/>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Northwestern Mutual Symposium</a:t>
                      </a:r>
                      <a:r>
                        <a:rPr lang="en-US" sz="600" baseline="0" dirty="0">
                          <a:solidFill>
                            <a:schemeClr val="tx1"/>
                          </a:solidFill>
                          <a:latin typeface="Garamond" panose="02020404030301010803" pitchFamily="18" charset="0"/>
                        </a:rPr>
                        <a:t> – June 2015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Hawaii Tax Institute – November 2019</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Notre Dame Tac &amp; Estate Planning Conference – October 2023</a:t>
                      </a:r>
                    </a:p>
                  </a:txBody>
                  <a:tcPr marL="0" marR="0" marT="0" marB="0" anchor="ctr">
                    <a:lnL>
                      <a:noFill/>
                    </a:lnL>
                    <a:lnR>
                      <a:noFill/>
                    </a:lnR>
                    <a:lnT>
                      <a:noFill/>
                    </a:lnT>
                    <a:lnB>
                      <a:noFill/>
                    </a:lnB>
                  </a:tcPr>
                </a:tc>
                <a:extLst>
                  <a:ext uri="{0D108BD9-81ED-4DB2-BD59-A6C34878D82A}">
                    <a16:rowId xmlns:a16="http://schemas.microsoft.com/office/drawing/2014/main" val="10026"/>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Guardian’s BRC Symposium</a:t>
                      </a:r>
                      <a:r>
                        <a:rPr lang="en-US" sz="600" baseline="0" dirty="0">
                          <a:solidFill>
                            <a:schemeClr val="tx1"/>
                          </a:solidFill>
                          <a:latin typeface="Garamond" panose="02020404030301010803" pitchFamily="18" charset="0"/>
                        </a:rPr>
                        <a:t> – August 2015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Heckerling Institute on Estate Planning – January 2020</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Hawaii Tax Institute – November  2023</a:t>
                      </a:r>
                    </a:p>
                  </a:txBody>
                  <a:tcPr marL="0" marR="0" marT="0" marB="0" anchor="ctr">
                    <a:lnL>
                      <a:noFill/>
                    </a:lnL>
                    <a:lnR>
                      <a:noFill/>
                    </a:lnR>
                    <a:lnT>
                      <a:noFill/>
                    </a:lnT>
                    <a:lnB>
                      <a:noFill/>
                    </a:lnB>
                  </a:tcPr>
                </a:tc>
                <a:extLst>
                  <a:ext uri="{0D108BD9-81ED-4DB2-BD59-A6C34878D82A}">
                    <a16:rowId xmlns:a16="http://schemas.microsoft.com/office/drawing/2014/main" val="10027"/>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Notre Dame Tax</a:t>
                      </a:r>
                      <a:r>
                        <a:rPr lang="en-US" sz="600" baseline="0" dirty="0">
                          <a:solidFill>
                            <a:schemeClr val="tx1"/>
                          </a:solidFill>
                          <a:latin typeface="Garamond" panose="02020404030301010803" pitchFamily="18" charset="0"/>
                        </a:rPr>
                        <a:t> &amp; Estate Planning Institute – September 2015</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Family Office Association – May 2020</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Heckerling Institute on Estate Planning –  January 2024</a:t>
                      </a:r>
                    </a:p>
                  </a:txBody>
                  <a:tcPr marL="0" marR="0" marT="0" marB="0" anchor="ctr">
                    <a:lnL>
                      <a:noFill/>
                    </a:lnL>
                    <a:lnR>
                      <a:noFill/>
                    </a:lnR>
                    <a:lnT>
                      <a:noFill/>
                    </a:lnT>
                    <a:lnB>
                      <a:noFill/>
                    </a:lnB>
                  </a:tcPr>
                </a:tc>
                <a:extLst>
                  <a:ext uri="{0D108BD9-81ED-4DB2-BD59-A6C34878D82A}">
                    <a16:rowId xmlns:a16="http://schemas.microsoft.com/office/drawing/2014/main" val="10028"/>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North</a:t>
                      </a:r>
                      <a:r>
                        <a:rPr lang="en-US" sz="600" baseline="0" dirty="0">
                          <a:solidFill>
                            <a:schemeClr val="tx1"/>
                          </a:solidFill>
                          <a:latin typeface="Garamond" panose="02020404030301010803" pitchFamily="18" charset="0"/>
                        </a:rPr>
                        <a:t> County San Diego Estate Planning Council – October 2015</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Trusts &amp; Estates Magazine Webinar – June 2020</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600" dirty="0">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29"/>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Westchester</a:t>
                      </a:r>
                      <a:r>
                        <a:rPr lang="en-US" sz="600" baseline="0" dirty="0">
                          <a:solidFill>
                            <a:schemeClr val="tx1"/>
                          </a:solidFill>
                          <a:latin typeface="Garamond" panose="02020404030301010803" pitchFamily="18" charset="0"/>
                        </a:rPr>
                        <a:t> Estate Planning Council – December 2015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Trusts &amp; Estates Magazine Webinar – September 2020</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600" dirty="0">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0"/>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Heckerling Institute on Estate Planning – January 2016</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Family Office Exchange Webinar – November 2020</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600" dirty="0">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1"/>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Lenox Advisors, Inc. Presentation – February</a:t>
                      </a:r>
                      <a:r>
                        <a:rPr lang="en-US" sz="600" baseline="0" dirty="0">
                          <a:solidFill>
                            <a:schemeClr val="tx1"/>
                          </a:solidFill>
                          <a:latin typeface="Garamond" panose="02020404030301010803" pitchFamily="18" charset="0"/>
                        </a:rPr>
                        <a:t> 2016</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Trusts &amp; Estate Magazine Webinar – January 20021</a:t>
                      </a:r>
                    </a:p>
                  </a:txBody>
                  <a:tcPr marL="0" marR="0" marT="0" marB="0" anchor="ctr">
                    <a:lnL>
                      <a:noFill/>
                    </a:lnL>
                    <a:lnR>
                      <a:noFill/>
                    </a:lnR>
                    <a:lnT>
                      <a:noFill/>
                    </a:lnT>
                    <a:lnB>
                      <a:noFill/>
                    </a:lnB>
                  </a:tcPr>
                </a:tc>
                <a:tc>
                  <a:txBody>
                    <a:bodyPr/>
                    <a:lstStyle/>
                    <a:p>
                      <a:pPr algn="l" fontAlgn="b"/>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2"/>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Berks County</a:t>
                      </a:r>
                      <a:r>
                        <a:rPr lang="en-US" sz="600" baseline="0" dirty="0">
                          <a:solidFill>
                            <a:schemeClr val="tx1"/>
                          </a:solidFill>
                          <a:latin typeface="Garamond" panose="02020404030301010803" pitchFamily="18" charset="0"/>
                        </a:rPr>
                        <a:t> Estate Planning Council – March 2016 </a:t>
                      </a:r>
                      <a:endParaRPr lang="en-US" sz="600" dirty="0">
                        <a:solidFill>
                          <a:schemeClr val="tx1"/>
                        </a:solidFill>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Trusts &amp; Estates Magazine Webinar – April 2021</a:t>
                      </a:r>
                    </a:p>
                  </a:txBody>
                  <a:tcPr marL="0" marR="0" marT="0" marB="0" anchor="ctr">
                    <a:lnL>
                      <a:noFill/>
                    </a:lnL>
                    <a:lnR>
                      <a:noFill/>
                    </a:lnR>
                    <a:lnT>
                      <a:noFill/>
                    </a:lnT>
                    <a:lnB>
                      <a:noFill/>
                    </a:lnB>
                  </a:tcPr>
                </a:tc>
                <a:tc>
                  <a:txBody>
                    <a:bodyPr/>
                    <a:lstStyle/>
                    <a:p>
                      <a:pPr algn="l" fontAlgn="b"/>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3"/>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South Dakota Law Review Symposium – April 2016</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Heckerling Institute on Estate Planning – May 2021</a:t>
                      </a:r>
                    </a:p>
                  </a:txBody>
                  <a:tcPr marL="0" marR="0" marT="0" marB="0" anchor="ctr">
                    <a:lnL>
                      <a:noFill/>
                    </a:lnL>
                    <a:lnR>
                      <a:noFill/>
                    </a:lnR>
                    <a:lnT>
                      <a:noFill/>
                    </a:lnT>
                    <a:lnB>
                      <a:noFill/>
                    </a:lnB>
                  </a:tcPr>
                </a:tc>
                <a:tc>
                  <a:txBody>
                    <a:bodyPr/>
                    <a:lstStyle/>
                    <a:p>
                      <a:pPr algn="l" fontAlgn="b"/>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4"/>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solidFill>
                            <a:schemeClr val="tx1"/>
                          </a:solidFill>
                          <a:latin typeface="Garamond" panose="02020404030301010803" pitchFamily="18" charset="0"/>
                        </a:rPr>
                        <a:t>Desert Estate Planning Council – April 2016</a:t>
                      </a:r>
                    </a:p>
                  </a:txBody>
                  <a:tcPr marL="0" marR="0" marT="0" marB="0" anchor="ctr">
                    <a:lnL>
                      <a:noFill/>
                    </a:lnL>
                    <a:lnR>
                      <a:noFill/>
                    </a:lnR>
                    <a:lnT>
                      <a:noFill/>
                    </a:lnT>
                    <a:lnB>
                      <a:noFill/>
                    </a:lnB>
                  </a:tcPr>
                </a:tc>
                <a:tc>
                  <a:txBody>
                    <a:bodyPr/>
                    <a:lstStyle/>
                    <a:p>
                      <a:pPr algn="l" rtl="0" fontAlgn="b"/>
                      <a:r>
                        <a:rPr lang="en-US" sz="600" dirty="0">
                          <a:latin typeface="Garamond" panose="02020404030301010803" pitchFamily="18" charset="0"/>
                        </a:rPr>
                        <a:t>Morgan Stanley Presentation (Mid-Atlantic Region) – April 2021</a:t>
                      </a:r>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tc>
                  <a:txBody>
                    <a:bodyPr/>
                    <a:lstStyle/>
                    <a:p>
                      <a:pPr algn="l" fontAlgn="b"/>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5"/>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Palm Springs Luncheon – April 2016</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(Midwest Region) – April 2021</a:t>
                      </a:r>
                    </a:p>
                  </a:txBody>
                  <a:tcPr marL="0" marR="0" marT="0" marB="0" anchor="ctr">
                    <a:lnL>
                      <a:noFill/>
                    </a:lnL>
                    <a:lnR>
                      <a:noFill/>
                    </a:lnR>
                    <a:lnT>
                      <a:noFill/>
                    </a:lnT>
                    <a:lnB>
                      <a:noFill/>
                    </a:lnB>
                  </a:tcPr>
                </a:tc>
                <a:tc>
                  <a:txBody>
                    <a:bodyPr/>
                    <a:lstStyle/>
                    <a:p>
                      <a:pPr algn="l" fontAlgn="b"/>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2575504809"/>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Trusts &amp;</a:t>
                      </a:r>
                      <a:r>
                        <a:rPr lang="en-US" sz="600" baseline="0" dirty="0">
                          <a:latin typeface="Garamond" panose="02020404030301010803" pitchFamily="18" charset="0"/>
                        </a:rPr>
                        <a:t> Estates Magazine Webinar – April 2016 </a:t>
                      </a:r>
                      <a:endParaRPr lang="en-US" sz="600" dirty="0">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(Southeast Region) – May 2021</a:t>
                      </a:r>
                    </a:p>
                  </a:txBody>
                  <a:tcPr marL="0" marR="0" marT="0" marB="0" anchor="ctr">
                    <a:lnL>
                      <a:noFill/>
                    </a:lnL>
                    <a:lnR>
                      <a:noFill/>
                    </a:lnR>
                    <a:lnT>
                      <a:noFill/>
                    </a:lnT>
                    <a:lnB>
                      <a:noFill/>
                    </a:lnB>
                  </a:tcPr>
                </a:tc>
                <a:tc>
                  <a:txBody>
                    <a:bodyPr/>
                    <a:lstStyle/>
                    <a:p>
                      <a:pPr algn="l" fontAlgn="b"/>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6"/>
                  </a:ext>
                </a:extLst>
              </a:tr>
              <a:tr h="127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Tiger 21 Meeting – May 2016</a:t>
                      </a: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(New England Region) – May 2021</a:t>
                      </a:r>
                    </a:p>
                  </a:txBody>
                  <a:tcPr marL="0" marR="0" marT="0" marB="0" anchor="ctr">
                    <a:lnL>
                      <a:noFill/>
                    </a:lnL>
                    <a:lnR>
                      <a:noFill/>
                    </a:lnR>
                    <a:lnT>
                      <a:noFill/>
                    </a:lnT>
                    <a:lnB>
                      <a:noFill/>
                    </a:lnB>
                  </a:tcPr>
                </a:tc>
                <a:tc>
                  <a:txBody>
                    <a:bodyPr/>
                    <a:lstStyle/>
                    <a:p>
                      <a:pPr algn="l" fontAlgn="b"/>
                      <a:endParaRPr lang="en-US" sz="600" b="0" i="0" u="none" strike="noStrike" dirty="0">
                        <a:solidFill>
                          <a:srgbClr val="000000"/>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7"/>
                  </a:ext>
                </a:extLst>
              </a:tr>
              <a:tr h="11439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Boston</a:t>
                      </a:r>
                      <a:r>
                        <a:rPr lang="en-US" sz="600" baseline="0" dirty="0">
                          <a:latin typeface="Garamond" panose="02020404030301010803" pitchFamily="18" charset="0"/>
                        </a:rPr>
                        <a:t> Estate Planning Council – May 2016 </a:t>
                      </a:r>
                      <a:endParaRPr lang="en-US" sz="600" dirty="0">
                        <a:latin typeface="Garamond" panose="02020404030301010803" pitchFamily="18" charset="0"/>
                      </a:endParaRPr>
                    </a:p>
                  </a:txBody>
                  <a:tcPr marL="0" marR="0" marT="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600" dirty="0">
                          <a:latin typeface="Garamond" panose="02020404030301010803" pitchFamily="18" charset="0"/>
                        </a:rPr>
                        <a:t>Morgan Stanley Presentation (Central Region) – May 2021</a:t>
                      </a:r>
                    </a:p>
                  </a:txBody>
                  <a:tcPr marL="0" marR="0" marT="0" marB="0" anchor="ctr">
                    <a:lnL>
                      <a:noFill/>
                    </a:lnL>
                    <a:lnR>
                      <a:noFill/>
                    </a:lnR>
                    <a:lnT>
                      <a:noFill/>
                    </a:lnT>
                    <a:lnB>
                      <a:noFill/>
                    </a:lnB>
                  </a:tcPr>
                </a:tc>
                <a:tc>
                  <a:txBody>
                    <a:bodyPr/>
                    <a:lstStyle/>
                    <a:p>
                      <a:pPr algn="l" fontAlgn="b"/>
                      <a:endParaRPr lang="en-US" sz="600" b="0" i="0" u="none" strike="noStrike" cap="none" baseline="0" dirty="0">
                        <a:solidFill>
                          <a:schemeClr val="tx1"/>
                        </a:solidFill>
                        <a:latin typeface="Garamond" panose="02020404030301010803"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38"/>
                  </a:ext>
                </a:extLst>
              </a:tr>
              <a:tr h="127000">
                <a:tc>
                  <a:txBody>
                    <a:bodyPr/>
                    <a:lstStyle/>
                    <a:p>
                      <a:pPr algn="l" rtl="0" fontAlgn="b"/>
                      <a:endParaRPr lang="en-US" sz="600" b="0" i="0" u="none" strike="noStrike" dirty="0">
                        <a:solidFill>
                          <a:srgbClr val="000000"/>
                        </a:solidFill>
                        <a:latin typeface="Arial"/>
                      </a:endParaRPr>
                    </a:p>
                  </a:txBody>
                  <a:tcPr marL="0" marR="0" marT="0" marB="0" anchor="ctr">
                    <a:lnL>
                      <a:noFill/>
                    </a:lnL>
                    <a:lnR>
                      <a:noFill/>
                    </a:lnR>
                    <a:lnT>
                      <a:noFill/>
                    </a:lnT>
                    <a:lnB>
                      <a:noFill/>
                    </a:lnB>
                  </a:tcPr>
                </a:tc>
                <a:tc>
                  <a:txBody>
                    <a:bodyPr/>
                    <a:lstStyle/>
                    <a:p>
                      <a:pPr algn="l" rtl="0" fontAlgn="b"/>
                      <a:endParaRPr lang="en-US" sz="600" b="0" i="0" u="none" strike="noStrike" dirty="0">
                        <a:solidFill>
                          <a:srgbClr val="000000"/>
                        </a:solidFill>
                        <a:latin typeface="Arial"/>
                      </a:endParaRPr>
                    </a:p>
                  </a:txBody>
                  <a:tcPr marL="0" marR="0" marT="0" marB="0" anchor="ctr">
                    <a:lnL>
                      <a:noFill/>
                    </a:lnL>
                    <a:lnR>
                      <a:noFill/>
                    </a:lnR>
                    <a:lnT>
                      <a:noFill/>
                    </a:lnT>
                    <a:lnB>
                      <a:noFill/>
                    </a:lnB>
                  </a:tcPr>
                </a:tc>
                <a:tc>
                  <a:txBody>
                    <a:bodyPr/>
                    <a:lstStyle/>
                    <a:p>
                      <a:pPr algn="l" fontAlgn="b"/>
                      <a:endParaRPr lang="en-US" sz="600" b="0" i="0" u="none" strike="noStrike" dirty="0">
                        <a:solidFill>
                          <a:srgbClr val="000000"/>
                        </a:solidFill>
                        <a:latin typeface="+mj-lt"/>
                      </a:endParaRPr>
                    </a:p>
                  </a:txBody>
                  <a:tcPr marL="0" marR="0" marT="0" marB="0" anchor="ctr">
                    <a:lnL>
                      <a:noFill/>
                    </a:lnL>
                    <a:lnR>
                      <a:noFill/>
                    </a:lnR>
                    <a:lnT>
                      <a:noFill/>
                    </a:lnT>
                    <a:lnB>
                      <a:noFill/>
                    </a:lnB>
                  </a:tcPr>
                </a:tc>
                <a:extLst>
                  <a:ext uri="{0D108BD9-81ED-4DB2-BD59-A6C34878D82A}">
                    <a16:rowId xmlns:a16="http://schemas.microsoft.com/office/drawing/2014/main" val="10039"/>
                  </a:ext>
                </a:extLst>
              </a:tr>
            </a:tbl>
          </a:graphicData>
        </a:graphic>
      </p:graphicFrame>
      <p:sp>
        <p:nvSpPr>
          <p:cNvPr id="8" name="Rectangle 2">
            <a:extLst>
              <a:ext uri="{FF2B5EF4-FFF2-40B4-BE49-F238E27FC236}">
                <a16:creationId xmlns:a16="http://schemas.microsoft.com/office/drawing/2014/main" id="{55A5EFC0-C101-48EF-AB6A-A03B318BA84C}"/>
              </a:ext>
            </a:extLst>
          </p:cNvPr>
          <p:cNvSpPr txBox="1">
            <a:spLocks noChangeArrowheads="1"/>
          </p:cNvSpPr>
          <p:nvPr/>
        </p:nvSpPr>
        <p:spPr>
          <a:xfrm>
            <a:off x="2190750" y="333435"/>
            <a:ext cx="7010400" cy="800861"/>
          </a:xfrm>
          <a:prstGeom prst="rect">
            <a:avLst/>
          </a:prstGeom>
        </p:spPr>
        <p:txBody>
          <a:bodyPr wrap="square" lIns="92075" tIns="46038" rIns="92075" bIns="46038" anchor="b">
            <a:spAutoFit/>
          </a:bodyPr>
          <a:lstStyle>
            <a:lvl1pPr>
              <a:defRPr sz="2350" b="1" i="1">
                <a:solidFill>
                  <a:schemeClr val="bg1"/>
                </a:solidFill>
                <a:latin typeface="Garamond"/>
                <a:ea typeface="+mj-ea"/>
                <a:cs typeface="Garamond"/>
              </a:defRPr>
            </a:lvl1pPr>
          </a:lstStyle>
          <a:p>
            <a:pPr algn="ctr"/>
            <a:r>
              <a:rPr lang="en-US" altLang="en-US" sz="2300" i="0" dirty="0">
                <a:solidFill>
                  <a:schemeClr val="tx1"/>
                </a:solidFill>
                <a:latin typeface="Garamond" panose="02020404030301010803" pitchFamily="18" charset="0"/>
              </a:rPr>
              <a:t>Co-Chairmen and Co-Chief Executive Officers </a:t>
            </a:r>
            <a:br>
              <a:rPr lang="en-US" altLang="en-US" sz="2300" i="0" dirty="0">
                <a:solidFill>
                  <a:schemeClr val="tx1"/>
                </a:solidFill>
                <a:latin typeface="Garamond" panose="02020404030301010803" pitchFamily="18" charset="0"/>
              </a:rPr>
            </a:br>
            <a:r>
              <a:rPr lang="en-US" altLang="en-US" sz="2300" i="0" u="sng" dirty="0">
                <a:solidFill>
                  <a:schemeClr val="tx1"/>
                </a:solidFill>
                <a:latin typeface="Garamond" panose="02020404030301010803" pitchFamily="18" charset="0"/>
                <a:cs typeface="Times New Roman" panose="02020603050405020304" pitchFamily="18" charset="0"/>
              </a:rPr>
              <a:t>Selected List of  Speaking Engagements (cont’d):</a:t>
            </a:r>
            <a:r>
              <a:rPr lang="en-US" altLang="en-US" sz="2300" i="0" dirty="0">
                <a:solidFill>
                  <a:schemeClr val="tx1"/>
                </a:solidFill>
                <a:latin typeface="Garamond" panose="02020404030301010803" pitchFamily="18" charset="0"/>
              </a:rPr>
              <a:t> </a:t>
            </a:r>
            <a:endParaRPr lang="en-US" altLang="en-US" sz="2300" b="0" i="0" kern="0" dirty="0">
              <a:solidFill>
                <a:schemeClr val="tx1"/>
              </a:solidFill>
              <a:latin typeface="Garamond" panose="02020404030301010803" pitchFamily="18" charset="0"/>
            </a:endParaRPr>
          </a:p>
        </p:txBody>
      </p:sp>
      <p:sp>
        <p:nvSpPr>
          <p:cNvPr id="2" name="Slide Number Placeholder 1">
            <a:extLst>
              <a:ext uri="{FF2B5EF4-FFF2-40B4-BE49-F238E27FC236}">
                <a16:creationId xmlns:a16="http://schemas.microsoft.com/office/drawing/2014/main" id="{91DA2F33-DEE6-70C0-832C-29103B4473F0}"/>
              </a:ext>
            </a:extLst>
          </p:cNvPr>
          <p:cNvSpPr>
            <a:spLocks noGrp="1"/>
          </p:cNvSpPr>
          <p:nvPr>
            <p:ph type="sldNum" sz="quarter" idx="4294967295"/>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59</a:t>
            </a:fld>
            <a:endParaRPr lang="en-US" dirty="0"/>
          </a:p>
        </p:txBody>
      </p:sp>
    </p:spTree>
    <p:extLst>
      <p:ext uri="{BB962C8B-B14F-4D97-AF65-F5344CB8AC3E}">
        <p14:creationId xmlns:p14="http://schemas.microsoft.com/office/powerpoint/2010/main" val="550688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a:extLst>
              <a:ext uri="{FF2B5EF4-FFF2-40B4-BE49-F238E27FC236}">
                <a16:creationId xmlns:a16="http://schemas.microsoft.com/office/drawing/2014/main" id="{D5DEDD8F-81B3-67B5-34EA-93D780B85690}"/>
              </a:ext>
            </a:extLst>
          </p:cNvPr>
          <p:cNvSpPr>
            <a:spLocks noGrp="1" noChangeArrowheads="1"/>
          </p:cNvSpPr>
          <p:nvPr>
            <p:ph idx="1"/>
          </p:nvPr>
        </p:nvSpPr>
        <p:spPr>
          <a:xfrm>
            <a:off x="169524" y="1548829"/>
            <a:ext cx="8912831" cy="4525963"/>
          </a:xfrm>
        </p:spPr>
        <p:txBody>
          <a:bodyPr/>
          <a:lstStyle/>
          <a:p>
            <a:pPr>
              <a:spcBef>
                <a:spcPts val="1400"/>
              </a:spcBef>
            </a:pPr>
            <a:r>
              <a:rPr lang="en-US" altLang="en-US" sz="2800" b="1" u="sng" dirty="0">
                <a:latin typeface="Garamond" panose="02020404030301010803" pitchFamily="18" charset="0"/>
              </a:rPr>
              <a:t>$68 trillion</a:t>
            </a:r>
            <a:r>
              <a:rPr lang="en-US" altLang="en-US" sz="2800" b="1" dirty="0">
                <a:latin typeface="Garamond" panose="02020404030301010803" pitchFamily="18" charset="0"/>
              </a:rPr>
              <a:t> </a:t>
            </a:r>
            <a:r>
              <a:rPr lang="en-US" altLang="en-US" sz="2800" dirty="0">
                <a:latin typeface="Garamond" panose="02020404030301010803" pitchFamily="18" charset="0"/>
              </a:rPr>
              <a:t>to pass next </a:t>
            </a:r>
            <a:r>
              <a:rPr lang="en-US" altLang="en-US" sz="2800" b="1" u="sng" dirty="0">
                <a:latin typeface="Garamond" panose="02020404030301010803" pitchFamily="18" charset="0"/>
              </a:rPr>
              <a:t>20 years</a:t>
            </a:r>
          </a:p>
          <a:p>
            <a:pPr lvl="1">
              <a:spcBef>
                <a:spcPts val="1400"/>
              </a:spcBef>
              <a:buFont typeface="Garamond" panose="02020404030301010803" pitchFamily="18" charset="0"/>
              <a:buChar char="–"/>
            </a:pPr>
            <a:r>
              <a:rPr lang="en-US" altLang="en-US" sz="2400" dirty="0">
                <a:latin typeface="Garamond" panose="02020404030301010803" pitchFamily="18" charset="0"/>
              </a:rPr>
              <a:t> From: </a:t>
            </a:r>
            <a:r>
              <a:rPr lang="en-US" altLang="en-US" sz="2400" b="1" u="sng" dirty="0">
                <a:latin typeface="Garamond" panose="02020404030301010803" pitchFamily="18" charset="0"/>
              </a:rPr>
              <a:t>Baby Boomers</a:t>
            </a:r>
            <a:r>
              <a:rPr lang="en-US" altLang="en-US" sz="2400" b="1" dirty="0">
                <a:latin typeface="Garamond" panose="02020404030301010803" pitchFamily="18" charset="0"/>
              </a:rPr>
              <a:t> </a:t>
            </a:r>
            <a:r>
              <a:rPr lang="en-US" altLang="en-US" sz="2400" dirty="0">
                <a:latin typeface="Garamond" panose="02020404030301010803" pitchFamily="18" charset="0"/>
              </a:rPr>
              <a:t>(Born 1946 – 1964)</a:t>
            </a:r>
          </a:p>
          <a:p>
            <a:pPr lvl="1">
              <a:spcBef>
                <a:spcPts val="1400"/>
              </a:spcBef>
              <a:buFont typeface="Garamond" panose="02020404030301010803" pitchFamily="18" charset="0"/>
              <a:buChar char="–"/>
            </a:pPr>
            <a:r>
              <a:rPr lang="en-US" altLang="en-US" sz="2400" dirty="0">
                <a:latin typeface="Garamond" panose="02020404030301010803" pitchFamily="18" charset="0"/>
              </a:rPr>
              <a:t> To: </a:t>
            </a:r>
            <a:r>
              <a:rPr lang="en-US" altLang="en-US" sz="2400" b="1" u="sng" dirty="0">
                <a:latin typeface="Garamond" panose="02020404030301010803" pitchFamily="18" charset="0"/>
              </a:rPr>
              <a:t>Generation X</a:t>
            </a:r>
            <a:r>
              <a:rPr lang="en-US" altLang="en-US" sz="2400" b="1" dirty="0">
                <a:latin typeface="Garamond" panose="02020404030301010803" pitchFamily="18" charset="0"/>
              </a:rPr>
              <a:t> </a:t>
            </a:r>
            <a:r>
              <a:rPr lang="en-US" altLang="en-US" sz="2400" dirty="0">
                <a:latin typeface="Garamond" panose="02020404030301010803" pitchFamily="18" charset="0"/>
              </a:rPr>
              <a:t>(Born between 1965 – 1980)</a:t>
            </a:r>
          </a:p>
          <a:p>
            <a:pPr marL="457200" lvl="1" indent="0">
              <a:spcBef>
                <a:spcPts val="1400"/>
              </a:spcBef>
              <a:buNone/>
            </a:pPr>
            <a:r>
              <a:rPr lang="en-US" altLang="en-US" sz="2400" b="1" dirty="0">
                <a:latin typeface="Garamond" panose="02020404030301010803" pitchFamily="18" charset="0"/>
              </a:rPr>
              <a:t>                                  (</a:t>
            </a:r>
            <a:r>
              <a:rPr lang="en-US" altLang="en-US" sz="2400" b="1" u="sng" dirty="0">
                <a:latin typeface="Garamond" panose="02020404030301010803" pitchFamily="18" charset="0"/>
              </a:rPr>
              <a:t>and</a:t>
            </a:r>
            <a:r>
              <a:rPr lang="en-US" altLang="en-US" sz="2400" b="1" dirty="0">
                <a:latin typeface="Garamond" panose="02020404030301010803" pitchFamily="18" charset="0"/>
              </a:rPr>
              <a:t>)</a:t>
            </a:r>
          </a:p>
          <a:p>
            <a:pPr marL="457200" lvl="1" indent="0">
              <a:spcBef>
                <a:spcPts val="1400"/>
              </a:spcBef>
              <a:buNone/>
            </a:pPr>
            <a:r>
              <a:rPr lang="en-US" altLang="en-US" sz="2400" dirty="0">
                <a:latin typeface="Garamond" panose="02020404030301010803" pitchFamily="18" charset="0"/>
              </a:rPr>
              <a:t>            </a:t>
            </a:r>
            <a:r>
              <a:rPr lang="en-US" altLang="en-US" sz="2400" b="1" u="sng" dirty="0">
                <a:latin typeface="Garamond" panose="02020404030301010803" pitchFamily="18" charset="0"/>
              </a:rPr>
              <a:t>Millennials</a:t>
            </a:r>
            <a:r>
              <a:rPr lang="en-US" altLang="en-US" sz="2400" dirty="0">
                <a:latin typeface="Garamond" panose="02020404030301010803" pitchFamily="18" charset="0"/>
              </a:rPr>
              <a:t> (Born between 1981 – 1996)</a:t>
            </a:r>
          </a:p>
          <a:p>
            <a:pPr>
              <a:spcBef>
                <a:spcPts val="1400"/>
              </a:spcBef>
              <a:buFont typeface="Arial" panose="020B0604020202020204" pitchFamily="34" charset="0"/>
              <a:buChar char="•"/>
            </a:pPr>
            <a:r>
              <a:rPr lang="en-US" altLang="en-US" sz="2800" b="1" u="sng" dirty="0">
                <a:latin typeface="Garamond" panose="02020404030301010803" pitchFamily="18" charset="0"/>
              </a:rPr>
              <a:t>Millennials</a:t>
            </a:r>
            <a:r>
              <a:rPr lang="en-US" altLang="en-US" sz="2800" b="1" dirty="0">
                <a:latin typeface="Garamond" panose="02020404030301010803" pitchFamily="18" charset="0"/>
              </a:rPr>
              <a:t>: </a:t>
            </a:r>
            <a:r>
              <a:rPr lang="en-US" altLang="en-US" sz="2800" dirty="0">
                <a:latin typeface="Garamond" panose="02020404030301010803" pitchFamily="18" charset="0"/>
              </a:rPr>
              <a:t>Will go from holding (next 10 – 20 years)</a:t>
            </a:r>
          </a:p>
          <a:p>
            <a:pPr lvl="1">
              <a:spcBef>
                <a:spcPts val="1400"/>
              </a:spcBef>
              <a:buFont typeface="Garamond" panose="02020404030301010803" pitchFamily="18" charset="0"/>
              <a:buChar char="–"/>
            </a:pPr>
            <a:r>
              <a:rPr lang="en-US" altLang="en-US" sz="2400" b="1" u="sng" dirty="0">
                <a:latin typeface="Garamond" panose="02020404030301010803" pitchFamily="18" charset="0"/>
              </a:rPr>
              <a:t>3%</a:t>
            </a:r>
            <a:r>
              <a:rPr lang="en-US" altLang="en-US" sz="2400" dirty="0">
                <a:latin typeface="Garamond" panose="02020404030301010803" pitchFamily="18" charset="0"/>
              </a:rPr>
              <a:t> of </a:t>
            </a:r>
            <a:r>
              <a:rPr lang="en-US" altLang="en-US" sz="2400" b="1" u="sng" dirty="0">
                <a:latin typeface="Garamond" panose="02020404030301010803" pitchFamily="18" charset="0"/>
              </a:rPr>
              <a:t>wealth</a:t>
            </a:r>
            <a:r>
              <a:rPr lang="en-US" altLang="en-US" sz="2400" dirty="0">
                <a:latin typeface="Garamond" panose="02020404030301010803" pitchFamily="18" charset="0"/>
              </a:rPr>
              <a:t> </a:t>
            </a:r>
          </a:p>
          <a:p>
            <a:pPr marL="457200" lvl="1" indent="0">
              <a:spcBef>
                <a:spcPts val="1400"/>
              </a:spcBef>
              <a:buNone/>
            </a:pPr>
            <a:r>
              <a:rPr lang="en-US" altLang="en-US" sz="2400" b="1" dirty="0">
                <a:latin typeface="Garamond" panose="02020404030301010803" pitchFamily="18" charset="0"/>
              </a:rPr>
              <a:t>    </a:t>
            </a:r>
            <a:r>
              <a:rPr lang="en-US" altLang="en-US" sz="2400" b="1" u="sng" dirty="0">
                <a:latin typeface="Garamond" panose="02020404030301010803" pitchFamily="18" charset="0"/>
              </a:rPr>
              <a:t>to</a:t>
            </a:r>
          </a:p>
          <a:p>
            <a:pPr lvl="1">
              <a:spcBef>
                <a:spcPts val="1400"/>
              </a:spcBef>
              <a:buFont typeface="Garamond" panose="02020404030301010803" pitchFamily="18" charset="0"/>
              <a:buChar char="–"/>
            </a:pPr>
            <a:r>
              <a:rPr lang="en-US" altLang="en-US" sz="2400" b="1" u="sng" dirty="0">
                <a:latin typeface="Garamond" panose="02020404030301010803" pitchFamily="18" charset="0"/>
              </a:rPr>
              <a:t>60%</a:t>
            </a:r>
            <a:r>
              <a:rPr lang="en-US" altLang="en-US" sz="2400" dirty="0">
                <a:latin typeface="Garamond" panose="02020404030301010803" pitchFamily="18" charset="0"/>
              </a:rPr>
              <a:t> of </a:t>
            </a:r>
            <a:r>
              <a:rPr lang="en-US" altLang="en-US" sz="2400" b="1" u="sng" dirty="0">
                <a:latin typeface="Garamond" panose="02020404030301010803" pitchFamily="18" charset="0"/>
              </a:rPr>
              <a:t>wealth </a:t>
            </a:r>
          </a:p>
          <a:p>
            <a:pPr marL="857250" lvl="2" indent="0">
              <a:buNone/>
            </a:pPr>
            <a:endParaRPr lang="en-US" altLang="en-US" sz="2000" dirty="0">
              <a:latin typeface="Garamond" panose="02020404030301010803" pitchFamily="18" charset="0"/>
            </a:endParaRPr>
          </a:p>
        </p:txBody>
      </p:sp>
      <p:sp>
        <p:nvSpPr>
          <p:cNvPr id="4" name="Slide Number Placeholder 1">
            <a:extLst>
              <a:ext uri="{FF2B5EF4-FFF2-40B4-BE49-F238E27FC236}">
                <a16:creationId xmlns:a16="http://schemas.microsoft.com/office/drawing/2014/main" id="{FEFD7B1D-EE50-3D6D-B4DB-1A10F57788EB}"/>
              </a:ext>
            </a:extLst>
          </p:cNvPr>
          <p:cNvSpPr txBox="1">
            <a:spLocks noChangeArrowheads="1"/>
          </p:cNvSpPr>
          <p:nvPr/>
        </p:nvSpPr>
        <p:spPr bwMode="auto">
          <a:xfrm>
            <a:off x="6858000" y="6534150"/>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en-US"/>
            </a:defPPr>
            <a:lvl1pPr algn="r" rtl="0" eaLnBrk="0" fontAlgn="base" hangingPunct="0">
              <a:spcBef>
                <a:spcPct val="20000"/>
              </a:spcBef>
              <a:spcAft>
                <a:spcPct val="0"/>
              </a:spcAft>
              <a:buChar char="•"/>
              <a:defRPr sz="3200" b="0" kern="1200">
                <a:solidFill>
                  <a:schemeClr val="tx1"/>
                </a:solidFill>
                <a:latin typeface="Arial" panose="020B0604020202020204" pitchFamily="34" charset="0"/>
                <a:ea typeface="+mn-ea"/>
                <a:cs typeface="+mn-cs"/>
              </a:defRPr>
            </a:lvl1pPr>
            <a:lvl2pPr marL="741363" indent="-284163" algn="l" rtl="0" eaLnBrk="0" fontAlgn="base" hangingPunct="0">
              <a:spcBef>
                <a:spcPct val="20000"/>
              </a:spcBef>
              <a:spcAft>
                <a:spcPct val="0"/>
              </a:spcAft>
              <a:buChar char="–"/>
              <a:defRPr sz="2800" kern="1200">
                <a:solidFill>
                  <a:schemeClr val="tx1"/>
                </a:solidFill>
                <a:latin typeface="Arial" panose="020B0604020202020204" pitchFamily="34" charset="0"/>
                <a:ea typeface="+mn-ea"/>
                <a:cs typeface="+mn-cs"/>
              </a:defRPr>
            </a:lvl2pPr>
            <a:lvl3pPr marL="1141413" indent="-227013"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3pPr>
            <a:lvl4pPr marL="15986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58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30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6pPr>
            <a:lvl7pPr marL="29702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7pPr>
            <a:lvl8pPr marL="34274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8pPr>
            <a:lvl9pPr marL="38846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9pPr>
          </a:lstStyle>
          <a:p>
            <a:pPr eaLnBrk="1" hangingPunct="1">
              <a:spcBef>
                <a:spcPct val="0"/>
              </a:spcBef>
              <a:buFontTx/>
              <a:buNone/>
            </a:pPr>
            <a:fld id="{6526AD5B-DA2A-4A0C-8FAC-2A5F32A263CB}" type="slidenum">
              <a:rPr lang="en-US" altLang="en-US" sz="1400" smtClean="0">
                <a:latin typeface="Garamond" panose="02020404030301010803" pitchFamily="18" charset="0"/>
              </a:rPr>
              <a:pPr eaLnBrk="1" hangingPunct="1">
                <a:spcBef>
                  <a:spcPct val="0"/>
                </a:spcBef>
                <a:buFontTx/>
                <a:buNone/>
              </a:pPr>
              <a:t>6</a:t>
            </a:fld>
            <a:endParaRPr lang="en-US" altLang="en-US" sz="1400" dirty="0">
              <a:latin typeface="Garamond" panose="02020404030301010803" pitchFamily="18" charset="0"/>
            </a:endParaRPr>
          </a:p>
        </p:txBody>
      </p:sp>
      <p:sp>
        <p:nvSpPr>
          <p:cNvPr id="7" name="Title 1">
            <a:extLst>
              <a:ext uri="{FF2B5EF4-FFF2-40B4-BE49-F238E27FC236}">
                <a16:creationId xmlns:a16="http://schemas.microsoft.com/office/drawing/2014/main" id="{608BCB91-582B-58FF-ED81-8154EC39E935}"/>
              </a:ext>
            </a:extLst>
          </p:cNvPr>
          <p:cNvSpPr>
            <a:spLocks noGrp="1" noChangeArrowheads="1"/>
          </p:cNvSpPr>
          <p:nvPr>
            <p:ph type="title"/>
          </p:nvPr>
        </p:nvSpPr>
        <p:spPr>
          <a:xfrm>
            <a:off x="1517150" y="243682"/>
            <a:ext cx="8229600" cy="1143000"/>
          </a:xfrm>
        </p:spPr>
        <p:txBody>
          <a:bodyPr/>
          <a:lstStyle/>
          <a:p>
            <a:r>
              <a:rPr lang="en-US" altLang="en-US" sz="2400" b="1" dirty="0">
                <a:solidFill>
                  <a:schemeClr val="tx1"/>
                </a:solidFill>
                <a:latin typeface="Garamond" panose="02020404030301010803" pitchFamily="18" charset="0"/>
              </a:rPr>
              <a:t>“Preserving Family Values by Encouraging </a:t>
            </a:r>
            <a:br>
              <a:rPr lang="en-US" altLang="en-US" sz="2400" b="1" dirty="0">
                <a:solidFill>
                  <a:schemeClr val="tx1"/>
                </a:solidFill>
                <a:latin typeface="Garamond" panose="02020404030301010803" pitchFamily="18" charset="0"/>
              </a:rPr>
            </a:br>
            <a:r>
              <a:rPr lang="en-US" altLang="en-US" sz="2400" b="1" dirty="0">
                <a:solidFill>
                  <a:schemeClr val="tx1"/>
                </a:solidFill>
                <a:latin typeface="Garamond" panose="02020404030301010803" pitchFamily="18" charset="0"/>
              </a:rPr>
              <a:t>Social &amp; Fiscal Responsibility with </a:t>
            </a:r>
            <a:br>
              <a:rPr lang="en-US" altLang="en-US" sz="2400" b="1" dirty="0">
                <a:solidFill>
                  <a:schemeClr val="tx1"/>
                </a:solidFill>
                <a:latin typeface="Garamond" panose="02020404030301010803" pitchFamily="18" charset="0"/>
              </a:rPr>
            </a:br>
            <a:r>
              <a:rPr lang="en-US" altLang="en-US" sz="2400" b="1" dirty="0">
                <a:solidFill>
                  <a:schemeClr val="tx1"/>
                </a:solidFill>
                <a:latin typeface="Garamond" panose="02020404030301010803" pitchFamily="18" charset="0"/>
              </a:rPr>
              <a:t>Modern Trust Structures”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a:extLst>
              <a:ext uri="{FF2B5EF4-FFF2-40B4-BE49-F238E27FC236}">
                <a16:creationId xmlns:a16="http://schemas.microsoft.com/office/drawing/2014/main" id="{409FE2CD-80AC-4339-BBB2-9E8D5ECAFB56}"/>
              </a:ext>
            </a:extLst>
          </p:cNvPr>
          <p:cNvSpPr txBox="1">
            <a:spLocks noChangeArrowheads="1"/>
          </p:cNvSpPr>
          <p:nvPr/>
        </p:nvSpPr>
        <p:spPr bwMode="auto">
          <a:xfrm>
            <a:off x="228600" y="1442145"/>
            <a:ext cx="8474529"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300"/>
              </a:spcBef>
              <a:buNone/>
              <a:defRPr/>
            </a:pPr>
            <a:r>
              <a:rPr lang="en-US" sz="750" b="1" u="sng" dirty="0">
                <a:solidFill>
                  <a:srgbClr val="000000"/>
                </a:solidFill>
                <a:latin typeface="Garamond" panose="02020404030301010803" pitchFamily="18" charset="0"/>
              </a:rPr>
              <a:t>Recent Selected Publications</a:t>
            </a:r>
            <a:r>
              <a:rPr lang="en-US" sz="750" b="1" dirty="0">
                <a:solidFill>
                  <a:srgbClr val="000000"/>
                </a:solidFill>
                <a:latin typeface="Garamond" panose="02020404030301010803" pitchFamily="18" charset="0"/>
              </a:rPr>
              <a:t>:</a:t>
            </a:r>
            <a:endParaRPr lang="en-US" altLang="en-US" sz="750" dirty="0">
              <a:solidFill>
                <a:srgbClr val="000000"/>
              </a:solidFill>
              <a:latin typeface="Garamond" panose="02020404030301010803" pitchFamily="18" charset="0"/>
            </a:endParaRPr>
          </a:p>
          <a:p>
            <a:pPr>
              <a:spcBef>
                <a:spcPts val="300"/>
              </a:spcBef>
              <a:buNone/>
              <a:defRPr/>
            </a:pPr>
            <a:r>
              <a:rPr lang="en-US" altLang="en-US" sz="750" dirty="0">
                <a:solidFill>
                  <a:srgbClr val="000000"/>
                </a:solidFill>
                <a:latin typeface="Garamond" panose="02020404030301010803" pitchFamily="18" charset="0"/>
              </a:rPr>
              <a:t>“Population Trends and Trust Planning” November 2023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“Importance of State Taxes in Estate Planning” September 2023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“The Safety of Trust Assets Versus Bank Assets” June 2023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“Supercharged Directed Trusts” April 2023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“Are Dynasty Trusts Only for The Ultra Wealthy?” November  2022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“Frequently Overlooked Trust Planning Considerations” June  2022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“Does a Perpetual Trust Need a Perpetual  Private Foundation?” April 2022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“Flexible Trusts to Deal With Future Uncertainties” January 2022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“Unique Trends and Approaches to Charitable Giving” November 2021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“Zero Tax Trusts?” September 2021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"Important Trust Trends” June 2021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“Interesting Trends With Millennials and Trusts” February 2021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“Is a Wealth Tax in Our Future?” December 2020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“The Uniform Voidable Transactions Act – Continue to Be Aware” October 2020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“How Long-Term Trusts Can Assist With Uncertainties Like Covid-19” August 2020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“Safety of Client Trust Assets” June 2020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“Marinating Control in an Uncertain Environment” June 2020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“Can a Grantor Have His Cake and Eat It Too?” November 2019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“An Update on Third-Party Discretionary Interest Planning with Spendthrift” October 2019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“Privacy vs. Secrecy” August 2019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“Trust Designs in Light of Kaestner And Other Trends” May 2019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“Interesting Trends with Modern Trusts: Income vs. Estate Taxes” December 2018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FontTx/>
              <a:buNone/>
              <a:defRPr/>
            </a:pPr>
            <a:r>
              <a:rPr lang="en-US" altLang="en-US" sz="750" dirty="0">
                <a:solidFill>
                  <a:srgbClr val="000000"/>
                </a:solidFill>
                <a:latin typeface="Garamond" panose="02020404030301010803" pitchFamily="18" charset="0"/>
              </a:rPr>
              <a:t>“Decanting is a Popular Strategy, But Don’t Ignore Several Key Consideration” August 2018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a:t>
            </a:r>
            <a:r>
              <a:rPr lang="en-US" sz="750" dirty="0">
                <a:latin typeface="Garamond" panose="02020404030301010803" pitchFamily="18" charset="0"/>
              </a:rPr>
              <a:t>Trends and Opportunities for NRAs With U.S. Beneficiaries” June 2018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“Does Estate Tax Repeal Really Matter?” December 2017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“Are Incentive Trusts Gaining Popularity?” October 2017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 </a:t>
            </a:r>
          </a:p>
          <a:p>
            <a:pPr>
              <a:spcBef>
                <a:spcPts val="300"/>
              </a:spcBef>
              <a:buNone/>
              <a:defRPr/>
            </a:pPr>
            <a:r>
              <a:rPr lang="en-US" altLang="en-US" sz="750" dirty="0">
                <a:solidFill>
                  <a:srgbClr val="000000"/>
                </a:solidFill>
                <a:latin typeface="Garamond" panose="02020404030301010803" pitchFamily="18" charset="0"/>
              </a:rPr>
              <a:t>“A Trust for Every Asset” August 2017 </a:t>
            </a:r>
            <a:r>
              <a:rPr lang="en-US" altLang="en-US" sz="750" u="sng" dirty="0">
                <a:solidFill>
                  <a:srgbClr val="000000"/>
                </a:solidFill>
                <a:latin typeface="Garamond" panose="02020404030301010803" pitchFamily="18" charset="0"/>
              </a:rPr>
              <a:t>Trusts &amp; Estates</a:t>
            </a:r>
            <a:r>
              <a:rPr lang="en-US" altLang="en-US" sz="750" b="1" dirty="0">
                <a:solidFill>
                  <a:srgbClr val="000000"/>
                </a:solidFill>
                <a:latin typeface="Garamond" panose="02020404030301010803" pitchFamily="18" charset="0"/>
              </a:rPr>
              <a:t> </a:t>
            </a:r>
            <a:r>
              <a:rPr lang="en-US" altLang="en-US" sz="750" dirty="0">
                <a:solidFill>
                  <a:srgbClr val="000000"/>
                </a:solidFill>
                <a:latin typeface="Garamond" panose="02020404030301010803" pitchFamily="18" charset="0"/>
              </a:rPr>
              <a:t>magazine</a:t>
            </a:r>
          </a:p>
          <a:p>
            <a:pPr>
              <a:spcBef>
                <a:spcPts val="300"/>
              </a:spcBef>
              <a:buNone/>
              <a:defRPr/>
            </a:pPr>
            <a:r>
              <a:rPr lang="en-US" altLang="en-US" sz="750" dirty="0">
                <a:solidFill>
                  <a:srgbClr val="000000"/>
                </a:solidFill>
                <a:latin typeface="Garamond" panose="02020404030301010803" pitchFamily="18" charset="0"/>
              </a:rPr>
              <a:t>“The Trust Spendthrift Provision – Does it Really Protect?” December 2016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“Be Aware of the Uniform Voidable Transactions Act” October 2016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“The Private Family Trust Company and Powerful Alternatives” February 2016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“Drafting Modern Trusts” December 2015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a:t>
            </a:r>
          </a:p>
          <a:p>
            <a:pPr>
              <a:spcBef>
                <a:spcPts val="300"/>
              </a:spcBef>
              <a:buNone/>
              <a:defRPr/>
            </a:pPr>
            <a:r>
              <a:rPr lang="en-US" altLang="en-US" sz="750" dirty="0">
                <a:solidFill>
                  <a:srgbClr val="000000"/>
                </a:solidFill>
                <a:latin typeface="Garamond" panose="02020404030301010803" pitchFamily="18" charset="0"/>
              </a:rPr>
              <a:t>“Domestic Trust Situs Opportunities for International Families” October 2015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 </a:t>
            </a:r>
          </a:p>
          <a:p>
            <a:pPr>
              <a:spcBef>
                <a:spcPts val="300"/>
              </a:spcBef>
              <a:buNone/>
              <a:defRPr/>
            </a:pPr>
            <a:r>
              <a:rPr lang="en-US" altLang="en-US" sz="750" dirty="0">
                <a:solidFill>
                  <a:srgbClr val="000000"/>
                </a:solidFill>
                <a:latin typeface="Garamond" panose="02020404030301010803" pitchFamily="18" charset="0"/>
              </a:rPr>
              <a:t>“Trust Options for Residential Real Estate” August 2015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 </a:t>
            </a:r>
          </a:p>
          <a:p>
            <a:pPr>
              <a:buNone/>
              <a:defRPr/>
            </a:pPr>
            <a:endParaRPr lang="en-US" altLang="en-US" sz="700" dirty="0">
              <a:solidFill>
                <a:srgbClr val="000000"/>
              </a:solidFill>
              <a:latin typeface="Garamond" panose="02020404030301010803" pitchFamily="18" charset="0"/>
            </a:endParaRPr>
          </a:p>
          <a:p>
            <a:pPr eaLnBrk="1" hangingPunct="1">
              <a:spcBef>
                <a:spcPts val="300"/>
              </a:spcBef>
              <a:buFontTx/>
              <a:buNone/>
              <a:defRPr/>
            </a:pPr>
            <a:endParaRPr lang="en-US" altLang="en-US" sz="800" dirty="0">
              <a:solidFill>
                <a:srgbClr val="000000"/>
              </a:solidFill>
              <a:latin typeface="Garamond" panose="02020404030301010803" pitchFamily="18" charset="0"/>
            </a:endParaRPr>
          </a:p>
          <a:p>
            <a:pPr>
              <a:buFontTx/>
              <a:buNone/>
              <a:defRPr/>
            </a:pPr>
            <a:endParaRPr lang="en-US" altLang="en-US" sz="850" dirty="0">
              <a:solidFill>
                <a:srgbClr val="000000"/>
              </a:solidFill>
              <a:latin typeface="Garamond" panose="02020404030301010803" pitchFamily="18" charset="0"/>
            </a:endParaRPr>
          </a:p>
          <a:p>
            <a:pPr>
              <a:buFontTx/>
              <a:buNone/>
              <a:defRPr/>
            </a:pPr>
            <a:endParaRPr lang="en-US" altLang="en-US" sz="950" dirty="0">
              <a:solidFill>
                <a:srgbClr val="000000"/>
              </a:solidFill>
              <a:latin typeface="Garamond" panose="02020404030301010803" pitchFamily="18" charset="0"/>
            </a:endParaRPr>
          </a:p>
        </p:txBody>
      </p:sp>
      <p:sp>
        <p:nvSpPr>
          <p:cNvPr id="7" name="Rectangle 2">
            <a:extLst>
              <a:ext uri="{FF2B5EF4-FFF2-40B4-BE49-F238E27FC236}">
                <a16:creationId xmlns:a16="http://schemas.microsoft.com/office/drawing/2014/main" id="{6BA8F691-FB5F-470C-9724-3A01FE35BCCF}"/>
              </a:ext>
            </a:extLst>
          </p:cNvPr>
          <p:cNvSpPr txBox="1">
            <a:spLocks noChangeArrowheads="1"/>
          </p:cNvSpPr>
          <p:nvPr/>
        </p:nvSpPr>
        <p:spPr>
          <a:xfrm>
            <a:off x="2133600" y="254537"/>
            <a:ext cx="7010400" cy="922626"/>
          </a:xfrm>
          <a:prstGeom prst="rect">
            <a:avLst/>
          </a:prstGeom>
        </p:spPr>
        <p:txBody>
          <a:bodyPr wrap="square" lIns="92075" tIns="46038" rIns="92075" bIns="46038">
            <a:spAutoFit/>
          </a:bodyPr>
          <a:lstStyle>
            <a:lvl1pPr>
              <a:defRPr sz="2350" b="1" i="1">
                <a:solidFill>
                  <a:schemeClr val="bg1"/>
                </a:solidFill>
                <a:latin typeface="Garamond"/>
                <a:ea typeface="+mj-ea"/>
                <a:cs typeface="Garamond"/>
              </a:defRPr>
            </a:lvl1pPr>
          </a:lstStyle>
          <a:p>
            <a:pPr algn="ctr">
              <a:lnSpc>
                <a:spcPct val="115000"/>
              </a:lnSpc>
            </a:pPr>
            <a:r>
              <a:rPr lang="en-US" altLang="en-US" sz="2400" i="0" kern="0" dirty="0">
                <a:solidFill>
                  <a:schemeClr val="tx1"/>
                </a:solidFill>
                <a:latin typeface="Garamond" panose="02020404030301010803" pitchFamily="18" charset="0"/>
              </a:rPr>
              <a:t>Co-Chairmen and Co-Chief Executive Officers </a:t>
            </a:r>
            <a:br>
              <a:rPr lang="en-US" altLang="en-US" sz="2400" i="0" kern="0" dirty="0">
                <a:solidFill>
                  <a:schemeClr val="tx1"/>
                </a:solidFill>
                <a:latin typeface="Garamond" panose="02020404030301010803" pitchFamily="18" charset="0"/>
              </a:rPr>
            </a:br>
            <a:r>
              <a:rPr lang="en-US" altLang="en-US" sz="2400" i="0" u="sng" kern="0" dirty="0">
                <a:solidFill>
                  <a:schemeClr val="tx1"/>
                </a:solidFill>
                <a:latin typeface="Garamond" panose="02020404030301010803" pitchFamily="18" charset="0"/>
                <a:cs typeface="Times New Roman" panose="02020603050405020304" pitchFamily="18" charset="0"/>
              </a:rPr>
              <a:t>Selected List of  Publications:</a:t>
            </a:r>
            <a:r>
              <a:rPr lang="en-US" altLang="en-US" sz="2400" i="0" kern="0" dirty="0">
                <a:solidFill>
                  <a:schemeClr val="tx1"/>
                </a:solidFill>
                <a:latin typeface="Garamond" panose="02020404030301010803" pitchFamily="18" charset="0"/>
              </a:rPr>
              <a:t> </a:t>
            </a:r>
          </a:p>
        </p:txBody>
      </p:sp>
      <p:sp>
        <p:nvSpPr>
          <p:cNvPr id="2" name="Slide Number Placeholder 1">
            <a:extLst>
              <a:ext uri="{FF2B5EF4-FFF2-40B4-BE49-F238E27FC236}">
                <a16:creationId xmlns:a16="http://schemas.microsoft.com/office/drawing/2014/main" id="{064E82C5-EF83-2F01-4998-F2B9ED5F8682}"/>
              </a:ext>
            </a:extLst>
          </p:cNvPr>
          <p:cNvSpPr txBox="1">
            <a:spLocks/>
          </p:cNvSpPr>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60</a:t>
            </a:fld>
            <a:endParaRPr lang="en-US" dirty="0"/>
          </a:p>
        </p:txBody>
      </p:sp>
    </p:spTree>
    <p:extLst>
      <p:ext uri="{BB962C8B-B14F-4D97-AF65-F5344CB8AC3E}">
        <p14:creationId xmlns:p14="http://schemas.microsoft.com/office/powerpoint/2010/main" val="16275625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901B478F-629C-4C9A-83DD-7D4FB71869F4}"/>
              </a:ext>
            </a:extLst>
          </p:cNvPr>
          <p:cNvSpPr txBox="1">
            <a:spLocks noChangeArrowheads="1"/>
          </p:cNvSpPr>
          <p:nvPr/>
        </p:nvSpPr>
        <p:spPr>
          <a:xfrm>
            <a:off x="2133600" y="272865"/>
            <a:ext cx="7010400" cy="922626"/>
          </a:xfrm>
          <a:prstGeom prst="rect">
            <a:avLst/>
          </a:prstGeom>
        </p:spPr>
        <p:txBody>
          <a:bodyPr wrap="square" lIns="92075" tIns="46038" rIns="92075" bIns="46038">
            <a:spAutoFit/>
          </a:bodyPr>
          <a:lstStyle>
            <a:lvl1pPr>
              <a:defRPr sz="2350" b="1" i="1">
                <a:solidFill>
                  <a:schemeClr val="bg1"/>
                </a:solidFill>
                <a:latin typeface="Garamond"/>
                <a:ea typeface="+mj-ea"/>
                <a:cs typeface="Garamond"/>
              </a:defRPr>
            </a:lvl1pPr>
          </a:lstStyle>
          <a:p>
            <a:pPr algn="ctr">
              <a:lnSpc>
                <a:spcPct val="115000"/>
              </a:lnSpc>
            </a:pPr>
            <a:r>
              <a:rPr lang="en-US" altLang="en-US" sz="2400" i="0" kern="0" dirty="0">
                <a:solidFill>
                  <a:schemeClr val="tx1"/>
                </a:solidFill>
                <a:latin typeface="Garamond" panose="02020404030301010803" pitchFamily="18" charset="0"/>
              </a:rPr>
              <a:t>Co-Chairmen and Co-Chief Executive Officers </a:t>
            </a:r>
            <a:br>
              <a:rPr lang="en-US" altLang="en-US" sz="2400" i="0" kern="0" dirty="0">
                <a:solidFill>
                  <a:schemeClr val="tx1"/>
                </a:solidFill>
                <a:latin typeface="Garamond" panose="02020404030301010803" pitchFamily="18" charset="0"/>
              </a:rPr>
            </a:br>
            <a:r>
              <a:rPr lang="en-US" altLang="en-US" sz="2400" i="0" u="sng" kern="0" dirty="0">
                <a:solidFill>
                  <a:schemeClr val="tx1"/>
                </a:solidFill>
                <a:latin typeface="Garamond" panose="02020404030301010803" pitchFamily="18" charset="0"/>
                <a:cs typeface="Times New Roman" panose="02020603050405020304" pitchFamily="18" charset="0"/>
              </a:rPr>
              <a:t>Selected List of  Publications (cont’d):</a:t>
            </a:r>
            <a:r>
              <a:rPr lang="en-US" altLang="en-US" sz="2400" i="0" kern="0" dirty="0">
                <a:solidFill>
                  <a:schemeClr val="tx1"/>
                </a:solidFill>
                <a:latin typeface="Garamond" panose="02020404030301010803" pitchFamily="18" charset="0"/>
              </a:rPr>
              <a:t> </a:t>
            </a:r>
          </a:p>
        </p:txBody>
      </p:sp>
      <p:sp>
        <p:nvSpPr>
          <p:cNvPr id="9" name="Text Box 3">
            <a:extLst>
              <a:ext uri="{FF2B5EF4-FFF2-40B4-BE49-F238E27FC236}">
                <a16:creationId xmlns:a16="http://schemas.microsoft.com/office/drawing/2014/main" id="{8CD8BB4A-5DF7-4428-9FDC-8430CFD8CD9B}"/>
              </a:ext>
            </a:extLst>
          </p:cNvPr>
          <p:cNvSpPr txBox="1">
            <a:spLocks noChangeArrowheads="1"/>
          </p:cNvSpPr>
          <p:nvPr/>
        </p:nvSpPr>
        <p:spPr bwMode="auto">
          <a:xfrm>
            <a:off x="228600" y="1495727"/>
            <a:ext cx="8534400" cy="5217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400"/>
              </a:spcBef>
              <a:buNone/>
              <a:defRPr/>
            </a:pPr>
            <a:r>
              <a:rPr lang="en-US" altLang="en-US" sz="750" dirty="0">
                <a:solidFill>
                  <a:srgbClr val="000000"/>
                </a:solidFill>
                <a:latin typeface="Garamond" panose="02020404030301010803" pitchFamily="18" charset="0"/>
              </a:rPr>
              <a:t>“Charitable Giving with Non-Charitable Trusts” June 2015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 </a:t>
            </a:r>
          </a:p>
          <a:p>
            <a:pPr eaLnBrk="1" hangingPunct="1">
              <a:spcBef>
                <a:spcPts val="400"/>
              </a:spcBef>
              <a:buNone/>
              <a:defRPr/>
            </a:pPr>
            <a:r>
              <a:rPr lang="en-US" altLang="en-US" sz="750" dirty="0">
                <a:solidFill>
                  <a:srgbClr val="000000"/>
                </a:solidFill>
                <a:latin typeface="Garamond" panose="02020404030301010803" pitchFamily="18" charset="0"/>
              </a:rPr>
              <a:t>“Should you keep a trust quiet (silent) from beneficiaries?” April 2015 </a:t>
            </a:r>
            <a:r>
              <a:rPr lang="en-US" altLang="en-US" sz="750" u="sng" dirty="0">
                <a:solidFill>
                  <a:srgbClr val="000000"/>
                </a:solidFill>
                <a:latin typeface="Garamond" panose="02020404030301010803" pitchFamily="18" charset="0"/>
              </a:rPr>
              <a:t>Trusts &amp; Estates</a:t>
            </a:r>
            <a:r>
              <a:rPr lang="en-US" altLang="en-US" sz="750" dirty="0">
                <a:solidFill>
                  <a:srgbClr val="000000"/>
                </a:solidFill>
                <a:latin typeface="Garamond" panose="02020404030301010803" pitchFamily="18" charset="0"/>
              </a:rPr>
              <a:t> magazine </a:t>
            </a:r>
          </a:p>
          <a:p>
            <a:pPr eaLnBrk="1" hangingPunct="1">
              <a:spcBef>
                <a:spcPts val="400"/>
              </a:spcBef>
              <a:buNone/>
              <a:defRPr/>
            </a:pPr>
            <a:r>
              <a:rPr lang="en-US" altLang="en-US" sz="750" dirty="0">
                <a:solidFill>
                  <a:srgbClr val="000000"/>
                </a:solidFill>
                <a:latin typeface="Garamond" panose="02020404030301010803" pitchFamily="18" charset="0"/>
              </a:rPr>
              <a:t>“Trusts without Beneficiaries – What is the Purpose?” February 2015 </a:t>
            </a:r>
            <a:r>
              <a:rPr lang="en-US" altLang="en-US" sz="750" u="sng" dirty="0">
                <a:solidFill>
                  <a:srgbClr val="000000"/>
                </a:solidFill>
                <a:latin typeface="Garamond" panose="02020404030301010803" pitchFamily="18" charset="0"/>
              </a:rPr>
              <a:t>Trusts &amp; Estates </a:t>
            </a:r>
            <a:r>
              <a:rPr lang="en-US" altLang="en-US" sz="750" dirty="0">
                <a:solidFill>
                  <a:srgbClr val="000000"/>
                </a:solidFill>
                <a:latin typeface="Garamond" panose="02020404030301010803" pitchFamily="18" charset="0"/>
              </a:rPr>
              <a:t>magazine</a:t>
            </a:r>
          </a:p>
          <a:p>
            <a:pPr eaLnBrk="1" hangingPunct="1">
              <a:spcBef>
                <a:spcPts val="400"/>
              </a:spcBef>
              <a:buNone/>
              <a:defRPr/>
            </a:pPr>
            <a:r>
              <a:rPr lang="en-US" altLang="en-US" sz="750" dirty="0">
                <a:solidFill>
                  <a:srgbClr val="000000"/>
                </a:solidFill>
                <a:latin typeface="Garamond" panose="02020404030301010803" pitchFamily="18" charset="0"/>
                <a:cs typeface="Arial" panose="020B0604020202020204" pitchFamily="34" charset="0"/>
              </a:rPr>
              <a:t> “Myths About Trusts &amp; Investment Management: The Glass is Half Full!” December 2014 </a:t>
            </a:r>
            <a:r>
              <a:rPr lang="en-US" altLang="en-US" sz="750" u="sng" dirty="0">
                <a:solidFill>
                  <a:srgbClr val="000000"/>
                </a:solidFill>
                <a:latin typeface="Garamond" panose="02020404030301010803" pitchFamily="18" charset="0"/>
                <a:cs typeface="Arial" panose="020B0604020202020204" pitchFamily="34" charset="0"/>
              </a:rPr>
              <a:t>Trusts &amp; Estates </a:t>
            </a:r>
            <a:r>
              <a:rPr lang="en-US" altLang="en-US" sz="750" dirty="0">
                <a:solidFill>
                  <a:srgbClr val="000000"/>
                </a:solidFill>
                <a:latin typeface="Garamond" panose="02020404030301010803" pitchFamily="18" charset="0"/>
                <a:cs typeface="Arial" panose="020B0604020202020204" pitchFamily="34" charset="0"/>
              </a:rPr>
              <a:t>magazine</a:t>
            </a:r>
          </a:p>
          <a:p>
            <a:pPr eaLnBrk="1" hangingPunct="1">
              <a:spcBef>
                <a:spcPts val="400"/>
              </a:spcBef>
              <a:buNone/>
              <a:defRPr/>
            </a:pPr>
            <a:r>
              <a:rPr lang="en-US" altLang="en-US" sz="750" dirty="0">
                <a:solidFill>
                  <a:srgbClr val="000000"/>
                </a:solidFill>
                <a:latin typeface="Garamond" panose="02020404030301010803" pitchFamily="18" charset="0"/>
                <a:cs typeface="Arial" panose="020B0604020202020204" pitchFamily="34" charset="0"/>
              </a:rPr>
              <a:t>“Defend Against  Attacks on DAPTs” October 2014 </a:t>
            </a:r>
            <a:r>
              <a:rPr lang="en-US" altLang="en-US" sz="750" u="sng" dirty="0">
                <a:solidFill>
                  <a:srgbClr val="000000"/>
                </a:solidFill>
                <a:latin typeface="Garamond" panose="02020404030301010803" pitchFamily="18" charset="0"/>
                <a:cs typeface="Arial" panose="020B0604020202020204" pitchFamily="34" charset="0"/>
              </a:rPr>
              <a:t>Trusts &amp; Estates </a:t>
            </a:r>
            <a:r>
              <a:rPr lang="en-US" altLang="en-US" sz="750" dirty="0">
                <a:solidFill>
                  <a:srgbClr val="000000"/>
                </a:solidFill>
                <a:latin typeface="Garamond" panose="02020404030301010803" pitchFamily="18" charset="0"/>
                <a:cs typeface="Arial" panose="020B0604020202020204" pitchFamily="34" charset="0"/>
              </a:rPr>
              <a:t>magazine </a:t>
            </a:r>
          </a:p>
          <a:p>
            <a:pPr eaLnBrk="1" hangingPunct="1">
              <a:spcBef>
                <a:spcPts val="400"/>
              </a:spcBef>
              <a:buNone/>
              <a:defRPr/>
            </a:pPr>
            <a:r>
              <a:rPr lang="en-US" altLang="en-US" sz="750" dirty="0">
                <a:solidFill>
                  <a:srgbClr val="000000"/>
                </a:solidFill>
                <a:latin typeface="Garamond" panose="02020404030301010803" pitchFamily="18" charset="0"/>
                <a:cs typeface="Arial" panose="020B0604020202020204" pitchFamily="34" charset="0"/>
              </a:rPr>
              <a:t>“What’s Trending in the Estate Planning World” August 2014 </a:t>
            </a:r>
            <a:r>
              <a:rPr lang="en-US" altLang="en-US" sz="750" u="sng" dirty="0">
                <a:solidFill>
                  <a:srgbClr val="000000"/>
                </a:solidFill>
                <a:latin typeface="Garamond" panose="02020404030301010803" pitchFamily="18" charset="0"/>
                <a:cs typeface="Arial" panose="020B0604020202020204" pitchFamily="34" charset="0"/>
              </a:rPr>
              <a:t>Trusts &amp; Estates </a:t>
            </a:r>
            <a:r>
              <a:rPr lang="en-US" altLang="en-US" sz="750" dirty="0">
                <a:solidFill>
                  <a:srgbClr val="000000"/>
                </a:solidFill>
                <a:latin typeface="Garamond" panose="02020404030301010803" pitchFamily="18" charset="0"/>
                <a:cs typeface="Arial" panose="020B0604020202020204" pitchFamily="34" charset="0"/>
              </a:rPr>
              <a:t>magazine</a:t>
            </a:r>
          </a:p>
          <a:p>
            <a:pPr eaLnBrk="1" hangingPunct="1">
              <a:spcBef>
                <a:spcPts val="400"/>
              </a:spcBef>
              <a:buNone/>
              <a:defRPr/>
            </a:pPr>
            <a:r>
              <a:rPr lang="en-US" altLang="en-US" sz="750" dirty="0">
                <a:solidFill>
                  <a:srgbClr val="000000"/>
                </a:solidFill>
                <a:latin typeface="Garamond" panose="02020404030301010803" pitchFamily="18" charset="0"/>
                <a:cs typeface="Arial" panose="020B0604020202020204" pitchFamily="34" charset="0"/>
              </a:rPr>
              <a:t>“Trust Planning in 2012 and Beyond” May 2012 </a:t>
            </a:r>
            <a:r>
              <a:rPr lang="en-US" altLang="en-US" sz="750" u="sng" dirty="0">
                <a:solidFill>
                  <a:srgbClr val="000000"/>
                </a:solidFill>
                <a:latin typeface="Garamond" panose="02020404030301010803" pitchFamily="18" charset="0"/>
                <a:cs typeface="Arial" panose="020B0604020202020204" pitchFamily="34" charset="0"/>
              </a:rPr>
              <a:t>Trusts &amp; Estates </a:t>
            </a:r>
            <a:r>
              <a:rPr lang="en-US" altLang="en-US" sz="750" dirty="0">
                <a:solidFill>
                  <a:srgbClr val="000000"/>
                </a:solidFill>
                <a:latin typeface="Garamond" panose="02020404030301010803" pitchFamily="18" charset="0"/>
                <a:cs typeface="Arial" panose="020B0604020202020204" pitchFamily="34" charset="0"/>
              </a:rPr>
              <a:t>magazine</a:t>
            </a:r>
          </a:p>
          <a:p>
            <a:pPr eaLnBrk="1" hangingPunct="1">
              <a:spcBef>
                <a:spcPts val="400"/>
              </a:spcBef>
              <a:buNone/>
              <a:defRPr/>
            </a:pPr>
            <a:r>
              <a:rPr lang="en-US" altLang="en-US" sz="750" dirty="0">
                <a:solidFill>
                  <a:srgbClr val="000000"/>
                </a:solidFill>
                <a:latin typeface="Garamond" panose="02020404030301010803" pitchFamily="18" charset="0"/>
                <a:cs typeface="Arial" panose="020B0604020202020204" pitchFamily="34" charset="0"/>
              </a:rPr>
              <a:t>“State Premium Tax Planning” June 2011 </a:t>
            </a:r>
            <a:r>
              <a:rPr lang="en-US" altLang="en-US" sz="750" u="sng" dirty="0">
                <a:solidFill>
                  <a:srgbClr val="000000"/>
                </a:solidFill>
                <a:latin typeface="Garamond" panose="02020404030301010803" pitchFamily="18" charset="0"/>
                <a:cs typeface="Arial" panose="020B0604020202020204" pitchFamily="34" charset="0"/>
              </a:rPr>
              <a:t>Trusts &amp; Estates </a:t>
            </a:r>
            <a:r>
              <a:rPr lang="en-US" altLang="en-US" sz="750" dirty="0">
                <a:solidFill>
                  <a:srgbClr val="000000"/>
                </a:solidFill>
                <a:latin typeface="Garamond" panose="02020404030301010803" pitchFamily="18" charset="0"/>
                <a:cs typeface="Arial" panose="020B0604020202020204" pitchFamily="34" charset="0"/>
              </a:rPr>
              <a:t>magazine</a:t>
            </a:r>
          </a:p>
          <a:p>
            <a:pPr eaLnBrk="1" hangingPunct="1">
              <a:spcBef>
                <a:spcPts val="400"/>
              </a:spcBef>
              <a:buNone/>
              <a:defRPr/>
            </a:pPr>
            <a:r>
              <a:rPr lang="en-US" altLang="en-US" sz="750" dirty="0">
                <a:solidFill>
                  <a:srgbClr val="000000"/>
                </a:solidFill>
                <a:latin typeface="Garamond" panose="02020404030301010803" pitchFamily="18" charset="0"/>
              </a:rPr>
              <a:t>“Private Trust Company 101” April 2011, Family Office Exchange (FOX) </a:t>
            </a:r>
            <a:r>
              <a:rPr lang="en-US" altLang="en-US" sz="750" u="sng" dirty="0">
                <a:solidFill>
                  <a:srgbClr val="000000"/>
                </a:solidFill>
                <a:latin typeface="Garamond" panose="02020404030301010803" pitchFamily="18" charset="0"/>
              </a:rPr>
              <a:t>FOXConnects</a:t>
            </a:r>
            <a:endParaRPr lang="en-US" altLang="en-US" sz="750" dirty="0">
              <a:solidFill>
                <a:srgbClr val="000000"/>
              </a:solidFill>
              <a:latin typeface="Garamond" panose="02020404030301010803" pitchFamily="18" charset="0"/>
            </a:endParaRPr>
          </a:p>
          <a:p>
            <a:pPr eaLnBrk="1" hangingPunct="1">
              <a:spcBef>
                <a:spcPts val="400"/>
              </a:spcBef>
              <a:buNone/>
              <a:defRPr/>
            </a:pPr>
            <a:r>
              <a:rPr lang="en-US" altLang="en-US" sz="750" dirty="0">
                <a:solidFill>
                  <a:srgbClr val="000000"/>
                </a:solidFill>
                <a:latin typeface="Garamond" panose="02020404030301010803" pitchFamily="18" charset="0"/>
              </a:rPr>
              <a:t>Family Office Exchange (FOX): Fall Forum Resource Center White Paper </a:t>
            </a:r>
            <a:r>
              <a:rPr lang="en-US" altLang="en-US" sz="750" dirty="0">
                <a:solidFill>
                  <a:srgbClr val="000000"/>
                </a:solidFill>
                <a:latin typeface="Garamond" panose="02020404030301010803" pitchFamily="18" charset="0"/>
                <a:cs typeface="Arial" panose="020B0604020202020204" pitchFamily="34" charset="0"/>
              </a:rPr>
              <a:t>– </a:t>
            </a:r>
            <a:r>
              <a:rPr lang="en-US" altLang="en-US" sz="750" dirty="0">
                <a:solidFill>
                  <a:srgbClr val="000000"/>
                </a:solidFill>
                <a:latin typeface="Garamond" panose="02020404030301010803" pitchFamily="18" charset="0"/>
              </a:rPr>
              <a:t>“The Modern Dynasty Trust: Flexibility and Control”</a:t>
            </a:r>
          </a:p>
          <a:p>
            <a:pPr eaLnBrk="1" hangingPunct="1">
              <a:spcBef>
                <a:spcPts val="400"/>
              </a:spcBef>
              <a:buFontTx/>
              <a:buNone/>
              <a:defRPr/>
            </a:pPr>
            <a:r>
              <a:rPr lang="en-US" altLang="en-US" sz="750" dirty="0">
                <a:solidFill>
                  <a:srgbClr val="000000"/>
                </a:solidFill>
                <a:latin typeface="Garamond" panose="02020404030301010803" pitchFamily="18" charset="0"/>
              </a:rPr>
              <a:t>Family Office Exchange (FOX): Fall Forum Resource Center White Paper </a:t>
            </a:r>
            <a:r>
              <a:rPr lang="en-US" altLang="en-US" sz="750" dirty="0">
                <a:solidFill>
                  <a:srgbClr val="000000"/>
                </a:solidFill>
                <a:latin typeface="Garamond" panose="02020404030301010803" pitchFamily="18" charset="0"/>
                <a:cs typeface="Arial" panose="020B0604020202020204" pitchFamily="34" charset="0"/>
              </a:rPr>
              <a:t>– </a:t>
            </a:r>
            <a:r>
              <a:rPr lang="en-US" altLang="en-US" sz="750" dirty="0">
                <a:solidFill>
                  <a:srgbClr val="000000"/>
                </a:solidFill>
                <a:latin typeface="Garamond" panose="02020404030301010803" pitchFamily="18" charset="0"/>
              </a:rPr>
              <a:t>“Trust Administration of the Ultra Wealth: The Private Trust Company and Other Key Alternatives”</a:t>
            </a:r>
          </a:p>
          <a:p>
            <a:pPr eaLnBrk="1" hangingPunct="1">
              <a:spcBef>
                <a:spcPts val="400"/>
              </a:spcBef>
              <a:buNone/>
              <a:defRPr/>
            </a:pPr>
            <a:r>
              <a:rPr lang="en-US" altLang="en-US" sz="750" dirty="0">
                <a:solidFill>
                  <a:srgbClr val="000000"/>
                </a:solidFill>
                <a:latin typeface="Garamond" panose="02020404030301010803" pitchFamily="18" charset="0"/>
              </a:rPr>
              <a:t>Family Office Exchange (FOX): Fall Forum Resource Center White Paper </a:t>
            </a:r>
            <a:r>
              <a:rPr lang="en-US" altLang="en-US" sz="750" dirty="0">
                <a:solidFill>
                  <a:srgbClr val="000000"/>
                </a:solidFill>
                <a:latin typeface="Garamond" panose="02020404030301010803" pitchFamily="18" charset="0"/>
                <a:cs typeface="Arial" panose="020B0604020202020204" pitchFamily="34" charset="0"/>
              </a:rPr>
              <a:t>– </a:t>
            </a:r>
            <a:r>
              <a:rPr lang="en-US" altLang="en-US" sz="750" dirty="0">
                <a:solidFill>
                  <a:srgbClr val="000000"/>
                </a:solidFill>
                <a:latin typeface="Garamond" panose="02020404030301010803" pitchFamily="18" charset="0"/>
              </a:rPr>
              <a:t>“Modernizing an Existing Irrevocable Trust: Reformation, Modification and Decanting”</a:t>
            </a:r>
          </a:p>
          <a:p>
            <a:pPr eaLnBrk="1" hangingPunct="1">
              <a:spcBef>
                <a:spcPts val="400"/>
              </a:spcBef>
              <a:buNone/>
              <a:defRPr/>
            </a:pPr>
            <a:r>
              <a:rPr lang="en-US" altLang="en-US" sz="750" dirty="0">
                <a:solidFill>
                  <a:srgbClr val="000000"/>
                </a:solidFill>
                <a:latin typeface="Garamond" panose="02020404030301010803" pitchFamily="18" charset="0"/>
              </a:rPr>
              <a:t>Family Office Exchange (FOX): Fall Forum Resource Center White Paper </a:t>
            </a:r>
            <a:r>
              <a:rPr lang="en-US" altLang="en-US" sz="750" dirty="0">
                <a:solidFill>
                  <a:srgbClr val="000000"/>
                </a:solidFill>
                <a:latin typeface="Garamond" panose="02020404030301010803" pitchFamily="18" charset="0"/>
                <a:cs typeface="Arial" panose="020B0604020202020204" pitchFamily="34" charset="0"/>
              </a:rPr>
              <a:t>– </a:t>
            </a:r>
            <a:r>
              <a:rPr lang="en-US" altLang="en-US" sz="750" dirty="0">
                <a:solidFill>
                  <a:srgbClr val="000000"/>
                </a:solidFill>
                <a:latin typeface="Garamond" panose="02020404030301010803" pitchFamily="18" charset="0"/>
              </a:rPr>
              <a:t>“Large Domestic Insurance Premiums: Do Not Forget to Plan for the State Premium Tax”</a:t>
            </a:r>
          </a:p>
          <a:p>
            <a:pPr eaLnBrk="1" hangingPunct="1">
              <a:spcBef>
                <a:spcPts val="400"/>
              </a:spcBef>
              <a:buNone/>
              <a:defRPr/>
            </a:pPr>
            <a:r>
              <a:rPr lang="en-US" altLang="en-US" sz="750" dirty="0">
                <a:solidFill>
                  <a:srgbClr val="000000"/>
                </a:solidFill>
                <a:latin typeface="Garamond" panose="02020404030301010803" pitchFamily="18" charset="0"/>
              </a:rPr>
              <a:t>Family Office Exchange (FOX): Fall Forum Resource Center White Paper </a:t>
            </a:r>
            <a:r>
              <a:rPr lang="en-US" altLang="en-US" sz="750" dirty="0">
                <a:solidFill>
                  <a:srgbClr val="000000"/>
                </a:solidFill>
                <a:latin typeface="Garamond" panose="02020404030301010803" pitchFamily="18" charset="0"/>
                <a:cs typeface="Arial" panose="020B0604020202020204" pitchFamily="34" charset="0"/>
              </a:rPr>
              <a:t>–</a:t>
            </a:r>
            <a:r>
              <a:rPr lang="en-US" altLang="en-US" sz="750" dirty="0">
                <a:solidFill>
                  <a:srgbClr val="000000"/>
                </a:solidFill>
                <a:latin typeface="Garamond" panose="02020404030301010803" pitchFamily="18" charset="0"/>
              </a:rPr>
              <a:t> “Directed Trusts, Trust Protectors &amp; Special Purpose Entities”</a:t>
            </a:r>
          </a:p>
          <a:p>
            <a:pPr eaLnBrk="1" hangingPunct="1">
              <a:spcBef>
                <a:spcPts val="400"/>
              </a:spcBef>
              <a:buNone/>
              <a:defRPr/>
            </a:pPr>
            <a:r>
              <a:rPr lang="en-US" altLang="en-US" sz="750" dirty="0">
                <a:solidFill>
                  <a:srgbClr val="000000"/>
                </a:solidFill>
                <a:latin typeface="Garamond" panose="02020404030301010803" pitchFamily="18" charset="0"/>
                <a:cs typeface="Arial" panose="020B0604020202020204" pitchFamily="34" charset="0"/>
              </a:rPr>
              <a:t>“Delegated Vs. Directed Trusts” July 2006 </a:t>
            </a:r>
            <a:r>
              <a:rPr lang="en-US" altLang="en-US" sz="750" u="sng" dirty="0">
                <a:solidFill>
                  <a:srgbClr val="000000"/>
                </a:solidFill>
                <a:latin typeface="Garamond" panose="02020404030301010803" pitchFamily="18" charset="0"/>
                <a:cs typeface="Arial" panose="020B0604020202020204" pitchFamily="34" charset="0"/>
              </a:rPr>
              <a:t>Trusts &amp; Estates Magazine</a:t>
            </a:r>
            <a:endParaRPr lang="en-US" altLang="en-US" sz="750" dirty="0">
              <a:solidFill>
                <a:srgbClr val="000000"/>
              </a:solidFill>
              <a:latin typeface="Garamond" panose="02020404030301010803" pitchFamily="18" charset="0"/>
              <a:cs typeface="Arial" panose="020B0604020202020204" pitchFamily="34" charset="0"/>
            </a:endParaRPr>
          </a:p>
          <a:p>
            <a:pPr eaLnBrk="1" hangingPunct="1">
              <a:spcBef>
                <a:spcPts val="400"/>
              </a:spcBef>
              <a:buFontTx/>
              <a:buNone/>
              <a:defRPr/>
            </a:pPr>
            <a:r>
              <a:rPr lang="en-US" altLang="en-US" sz="750" dirty="0">
                <a:solidFill>
                  <a:srgbClr val="000000"/>
                </a:solidFill>
                <a:latin typeface="Garamond" panose="02020404030301010803" pitchFamily="18" charset="0"/>
                <a:cs typeface="Arial" panose="020B0604020202020204" pitchFamily="34" charset="0"/>
              </a:rPr>
              <a:t>“The PPLI Solution (Chapter 6: “Trust Administration: The Domestic Advantage”)”  February 2005</a:t>
            </a:r>
            <a:r>
              <a:rPr lang="en-US" altLang="en-US" sz="750" u="sng" dirty="0">
                <a:solidFill>
                  <a:srgbClr val="000000"/>
                </a:solidFill>
                <a:latin typeface="Garamond" panose="02020404030301010803" pitchFamily="18" charset="0"/>
                <a:cs typeface="Arial" panose="020B0604020202020204" pitchFamily="34" charset="0"/>
              </a:rPr>
              <a:t> Bloomberg Press</a:t>
            </a:r>
          </a:p>
          <a:p>
            <a:pPr eaLnBrk="1" hangingPunct="1">
              <a:spcBef>
                <a:spcPts val="400"/>
              </a:spcBef>
              <a:buNone/>
              <a:defRPr/>
            </a:pPr>
            <a:r>
              <a:rPr lang="en-US" sz="750" dirty="0">
                <a:solidFill>
                  <a:srgbClr val="000000"/>
                </a:solidFill>
                <a:latin typeface="Garamond" panose="02020404030301010803" pitchFamily="18" charset="0"/>
                <a:cs typeface="Arial" pitchFamily="34" charset="0"/>
              </a:rPr>
              <a:t>“Estate Planning and the State Premium Tax” February 2005 </a:t>
            </a:r>
            <a:r>
              <a:rPr lang="en-US" sz="750" u="sng" dirty="0">
                <a:solidFill>
                  <a:srgbClr val="000000"/>
                </a:solidFill>
                <a:latin typeface="Garamond" panose="02020404030301010803" pitchFamily="18" charset="0"/>
                <a:cs typeface="Arial" pitchFamily="34" charset="0"/>
              </a:rPr>
              <a:t>AUS</a:t>
            </a:r>
          </a:p>
          <a:p>
            <a:pPr eaLnBrk="1" hangingPunct="1">
              <a:spcBef>
                <a:spcPts val="400"/>
              </a:spcBef>
              <a:buNone/>
              <a:defRPr/>
            </a:pPr>
            <a:r>
              <a:rPr lang="en-US" sz="750" dirty="0">
                <a:solidFill>
                  <a:srgbClr val="000000"/>
                </a:solidFill>
                <a:latin typeface="Garamond" panose="02020404030301010803" pitchFamily="18" charset="0"/>
                <a:cs typeface="Arial" pitchFamily="34" charset="0"/>
              </a:rPr>
              <a:t>“What Does the 2001 Tax Relief Act and Estate Tax Phase-Out Mean for the States?  It Is Not a Rosy Picture – the Impact Is Already Dramatic!” March 2004 </a:t>
            </a:r>
            <a:r>
              <a:rPr lang="en-US" sz="750" u="sng" dirty="0">
                <a:solidFill>
                  <a:srgbClr val="000000"/>
                </a:solidFill>
                <a:latin typeface="Garamond" panose="02020404030301010803" pitchFamily="18" charset="0"/>
                <a:cs typeface="Arial" pitchFamily="34" charset="0"/>
              </a:rPr>
              <a:t>Nebraska Lawyer</a:t>
            </a:r>
          </a:p>
          <a:p>
            <a:pPr eaLnBrk="1" hangingPunct="1">
              <a:spcBef>
                <a:spcPts val="400"/>
              </a:spcBef>
              <a:buNone/>
              <a:defRPr/>
            </a:pPr>
            <a:r>
              <a:rPr lang="en-US" sz="750" dirty="0">
                <a:solidFill>
                  <a:srgbClr val="000000"/>
                </a:solidFill>
                <a:latin typeface="Garamond" panose="02020404030301010803" pitchFamily="18" charset="0"/>
                <a:cs typeface="Arial" pitchFamily="34" charset="0"/>
              </a:rPr>
              <a:t>Footnoted: "Dynasty Trusts and the Rule Against Perpetuities" 116 </a:t>
            </a:r>
            <a:r>
              <a:rPr lang="en-US" sz="750" u="sng" dirty="0">
                <a:solidFill>
                  <a:srgbClr val="000000"/>
                </a:solidFill>
                <a:latin typeface="Garamond" panose="02020404030301010803" pitchFamily="18" charset="0"/>
                <a:cs typeface="Arial" pitchFamily="34" charset="0"/>
              </a:rPr>
              <a:t>Harvard Law Review</a:t>
            </a:r>
            <a:r>
              <a:rPr lang="en-US" sz="750" dirty="0">
                <a:solidFill>
                  <a:srgbClr val="000000"/>
                </a:solidFill>
                <a:latin typeface="Garamond" panose="02020404030301010803" pitchFamily="18" charset="0"/>
                <a:cs typeface="Arial" pitchFamily="34" charset="0"/>
              </a:rPr>
              <a:t> 2588 (2003)</a:t>
            </a:r>
            <a:endParaRPr lang="en-US" altLang="en-US" sz="750" dirty="0">
              <a:solidFill>
                <a:srgbClr val="000000"/>
              </a:solidFill>
              <a:latin typeface="Garamond" panose="02020404030301010803" pitchFamily="18" charset="0"/>
            </a:endParaRPr>
          </a:p>
          <a:p>
            <a:pPr>
              <a:spcBef>
                <a:spcPts val="400"/>
              </a:spcBef>
              <a:buNone/>
              <a:defRPr/>
            </a:pPr>
            <a:r>
              <a:rPr lang="en-US" sz="750" dirty="0">
                <a:solidFill>
                  <a:srgbClr val="000000"/>
                </a:solidFill>
                <a:latin typeface="Garamond" panose="02020404030301010803" pitchFamily="18" charset="0"/>
                <a:cs typeface="Arial" pitchFamily="34" charset="0"/>
              </a:rPr>
              <a:t>“Freezers - our Future Coffins” August 2002 </a:t>
            </a:r>
            <a:r>
              <a:rPr lang="en-US" sz="750" u="sng" dirty="0">
                <a:solidFill>
                  <a:srgbClr val="000000"/>
                </a:solidFill>
                <a:latin typeface="Garamond" panose="02020404030301010803" pitchFamily="18" charset="0"/>
                <a:cs typeface="Arial" pitchFamily="34" charset="0"/>
              </a:rPr>
              <a:t>Trusts &amp; Estates Magazine</a:t>
            </a:r>
          </a:p>
          <a:p>
            <a:pPr>
              <a:spcBef>
                <a:spcPts val="400"/>
              </a:spcBef>
              <a:buNone/>
              <a:defRPr/>
            </a:pPr>
            <a:r>
              <a:rPr lang="en-US" sz="750" dirty="0">
                <a:solidFill>
                  <a:srgbClr val="000000"/>
                </a:solidFill>
                <a:latin typeface="Garamond" panose="02020404030301010803" pitchFamily="18" charset="0"/>
                <a:cs typeface="Arial" pitchFamily="34" charset="0"/>
              </a:rPr>
              <a:t>“How To Play the Current Downturn – And Plan for a Decade of Evolving Estate Tax Rules” January 2002 </a:t>
            </a:r>
            <a:r>
              <a:rPr lang="en-US" sz="750" u="sng" dirty="0">
                <a:solidFill>
                  <a:srgbClr val="000000"/>
                </a:solidFill>
                <a:latin typeface="Garamond" panose="02020404030301010803" pitchFamily="18" charset="0"/>
                <a:cs typeface="Arial" pitchFamily="34" charset="0"/>
              </a:rPr>
              <a:t>Trusts &amp; Estates Magazine</a:t>
            </a:r>
            <a:endParaRPr lang="en-US" altLang="en-US" sz="750" dirty="0">
              <a:solidFill>
                <a:srgbClr val="000000"/>
              </a:solidFill>
              <a:latin typeface="Garamond" panose="02020404030301010803" pitchFamily="18" charset="0"/>
            </a:endParaRPr>
          </a:p>
          <a:p>
            <a:pPr>
              <a:spcBef>
                <a:spcPts val="400"/>
              </a:spcBef>
              <a:buNone/>
              <a:defRPr/>
            </a:pPr>
            <a:r>
              <a:rPr lang="en-US" sz="750" dirty="0">
                <a:solidFill>
                  <a:srgbClr val="000000"/>
                </a:solidFill>
                <a:latin typeface="Garamond" panose="02020404030301010803" pitchFamily="18" charset="0"/>
                <a:cs typeface="Arial" pitchFamily="34" charset="0"/>
              </a:rPr>
              <a:t>“Non-Disclosure Agreements – Help or Hindrance to a Client’s Planning” August 2001 </a:t>
            </a:r>
            <a:r>
              <a:rPr lang="en-US" sz="750" u="sng" dirty="0">
                <a:solidFill>
                  <a:srgbClr val="000000"/>
                </a:solidFill>
                <a:latin typeface="Garamond" panose="02020404030301010803" pitchFamily="18" charset="0"/>
                <a:cs typeface="Arial" pitchFamily="34" charset="0"/>
              </a:rPr>
              <a:t>Trusts &amp; Estates Magazine</a:t>
            </a:r>
          </a:p>
          <a:p>
            <a:pPr>
              <a:spcBef>
                <a:spcPts val="400"/>
              </a:spcBef>
              <a:buNone/>
              <a:defRPr/>
            </a:pPr>
            <a:r>
              <a:rPr lang="en-US" sz="750" dirty="0">
                <a:solidFill>
                  <a:srgbClr val="000000"/>
                </a:solidFill>
                <a:latin typeface="Garamond" panose="02020404030301010803" pitchFamily="18" charset="0"/>
                <a:cs typeface="Arial" pitchFamily="34" charset="0"/>
              </a:rPr>
              <a:t>“Multi-Disciplinary Practices Important due to Economic, Tax Uncertainty” August 2001 </a:t>
            </a:r>
            <a:r>
              <a:rPr lang="en-US" sz="750" u="sng" dirty="0">
                <a:solidFill>
                  <a:srgbClr val="000000"/>
                </a:solidFill>
                <a:latin typeface="Garamond" panose="02020404030301010803" pitchFamily="18" charset="0"/>
                <a:cs typeface="Arial" pitchFamily="34" charset="0"/>
              </a:rPr>
              <a:t>Trusts &amp; Estates Magazine</a:t>
            </a:r>
            <a:endParaRPr lang="en-US" sz="750" dirty="0">
              <a:solidFill>
                <a:srgbClr val="000000"/>
              </a:solidFill>
              <a:latin typeface="Garamond" panose="02020404030301010803" pitchFamily="18" charset="0"/>
              <a:cs typeface="Arial" pitchFamily="34" charset="0"/>
            </a:endParaRPr>
          </a:p>
          <a:p>
            <a:pPr>
              <a:spcBef>
                <a:spcPts val="400"/>
              </a:spcBef>
              <a:buNone/>
              <a:defRPr/>
            </a:pPr>
            <a:r>
              <a:rPr lang="en-US" sz="750" dirty="0">
                <a:solidFill>
                  <a:srgbClr val="000000"/>
                </a:solidFill>
                <a:latin typeface="Garamond" panose="02020404030301010803" pitchFamily="18" charset="0"/>
              </a:rPr>
              <a:t>“Death Tax Uncertainty Makes Flexible and Family Value Estate Planning More Important Than Ever” January 2001 </a:t>
            </a:r>
            <a:r>
              <a:rPr lang="en-US" sz="750" u="sng" dirty="0">
                <a:solidFill>
                  <a:srgbClr val="000000"/>
                </a:solidFill>
                <a:latin typeface="Garamond" panose="02020404030301010803" pitchFamily="18" charset="0"/>
              </a:rPr>
              <a:t>trusts &amp; Estates Magazine</a:t>
            </a:r>
          </a:p>
          <a:p>
            <a:pPr>
              <a:spcBef>
                <a:spcPts val="400"/>
              </a:spcBef>
              <a:buNone/>
              <a:defRPr/>
            </a:pPr>
            <a:r>
              <a:rPr lang="en-US" sz="750" dirty="0">
                <a:solidFill>
                  <a:srgbClr val="000000"/>
                </a:solidFill>
                <a:latin typeface="Garamond" panose="02020404030301010803" pitchFamily="18" charset="0"/>
              </a:rPr>
              <a:t>“Smart Start - Establishing A Dynasty Trust in South Dakota” November 2000 </a:t>
            </a:r>
            <a:r>
              <a:rPr lang="en-US" sz="750" u="sng" dirty="0">
                <a:solidFill>
                  <a:srgbClr val="000000"/>
                </a:solidFill>
                <a:latin typeface="Garamond" panose="02020404030301010803" pitchFamily="18" charset="0"/>
              </a:rPr>
              <a:t>Departures Magazine </a:t>
            </a:r>
          </a:p>
          <a:p>
            <a:pPr>
              <a:spcBef>
                <a:spcPts val="400"/>
              </a:spcBef>
              <a:buNone/>
              <a:defRPr/>
            </a:pPr>
            <a:r>
              <a:rPr lang="en-US" sz="750" dirty="0">
                <a:solidFill>
                  <a:srgbClr val="000000"/>
                </a:solidFill>
                <a:latin typeface="Garamond" panose="02020404030301010803" pitchFamily="18" charset="0"/>
              </a:rPr>
              <a:t>“South Dakota Dynasty Trust” June 2000 </a:t>
            </a:r>
            <a:r>
              <a:rPr lang="en-US" sz="750" u="sng" dirty="0">
                <a:solidFill>
                  <a:srgbClr val="000000"/>
                </a:solidFill>
                <a:latin typeface="Garamond" panose="02020404030301010803" pitchFamily="18" charset="0"/>
              </a:rPr>
              <a:t>Millionaire</a:t>
            </a:r>
          </a:p>
          <a:p>
            <a:pPr>
              <a:spcBef>
                <a:spcPts val="400"/>
              </a:spcBef>
              <a:buNone/>
              <a:defRPr/>
            </a:pPr>
            <a:r>
              <a:rPr lang="en-US" sz="750" dirty="0">
                <a:solidFill>
                  <a:srgbClr val="000000"/>
                </a:solidFill>
                <a:latin typeface="Garamond" panose="02020404030301010803" pitchFamily="18" charset="0"/>
              </a:rPr>
              <a:t>“Population Trends, New Wealth Creation and HR 10 are Keys to the Future” January 2000 </a:t>
            </a:r>
            <a:r>
              <a:rPr lang="en-US" sz="750" u="sng" dirty="0">
                <a:solidFill>
                  <a:srgbClr val="000000"/>
                </a:solidFill>
                <a:latin typeface="Garamond" panose="02020404030301010803" pitchFamily="18" charset="0"/>
              </a:rPr>
              <a:t>Trusts &amp; Estates Magazine</a:t>
            </a:r>
          </a:p>
          <a:p>
            <a:pPr>
              <a:spcBef>
                <a:spcPts val="400"/>
              </a:spcBef>
              <a:buNone/>
              <a:defRPr/>
            </a:pPr>
            <a:r>
              <a:rPr lang="en-US" sz="750" dirty="0">
                <a:solidFill>
                  <a:srgbClr val="000000"/>
                </a:solidFill>
                <a:latin typeface="Garamond" panose="02020404030301010803" pitchFamily="18" charset="0"/>
              </a:rPr>
              <a:t>“Changing the Situs of a Trust:  Shopping for Income Tax Savings” September 1999 </a:t>
            </a:r>
            <a:r>
              <a:rPr lang="en-US" sz="750" u="sng" dirty="0">
                <a:solidFill>
                  <a:srgbClr val="000000"/>
                </a:solidFill>
                <a:latin typeface="Garamond" panose="02020404030301010803" pitchFamily="18" charset="0"/>
              </a:rPr>
              <a:t>Trusts &amp; Estates Magazine</a:t>
            </a:r>
          </a:p>
          <a:p>
            <a:pPr>
              <a:spcBef>
                <a:spcPts val="400"/>
              </a:spcBef>
              <a:buNone/>
              <a:defRPr/>
            </a:pPr>
            <a:r>
              <a:rPr lang="en-US" sz="750" dirty="0">
                <a:solidFill>
                  <a:srgbClr val="000000"/>
                </a:solidFill>
                <a:latin typeface="Garamond" panose="02020404030301010803" pitchFamily="18" charset="0"/>
              </a:rPr>
              <a:t>“A Generation Skipping Trust:  Unlimited Duration? Why Not?  June 1999 </a:t>
            </a:r>
            <a:r>
              <a:rPr lang="en-US" sz="750" u="sng" dirty="0">
                <a:solidFill>
                  <a:srgbClr val="000000"/>
                </a:solidFill>
                <a:latin typeface="Garamond" panose="02020404030301010803" pitchFamily="18" charset="0"/>
              </a:rPr>
              <a:t>Trusts &amp; Estates Magazine</a:t>
            </a:r>
            <a:endParaRPr lang="en-US" sz="750" dirty="0">
              <a:solidFill>
                <a:srgbClr val="000000"/>
              </a:solidFill>
              <a:latin typeface="Garamond" panose="02020404030301010803" pitchFamily="18" charset="0"/>
            </a:endParaRPr>
          </a:p>
          <a:p>
            <a:pPr>
              <a:spcBef>
                <a:spcPts val="400"/>
              </a:spcBef>
              <a:buNone/>
              <a:defRPr/>
            </a:pPr>
            <a:r>
              <a:rPr lang="en-US" sz="750" dirty="0">
                <a:solidFill>
                  <a:srgbClr val="000000"/>
                </a:solidFill>
                <a:latin typeface="Garamond" panose="02020404030301010803" pitchFamily="18" charset="0"/>
              </a:rPr>
              <a:t>“Delegating Responsibility:  Trustees Explore The Once Taboo”  March 1999 </a:t>
            </a:r>
            <a:r>
              <a:rPr lang="en-US" sz="750" u="sng" dirty="0">
                <a:solidFill>
                  <a:srgbClr val="000000"/>
                </a:solidFill>
                <a:latin typeface="Garamond" panose="02020404030301010803" pitchFamily="18" charset="0"/>
              </a:rPr>
              <a:t>Trusts &amp; Estates Magazine</a:t>
            </a:r>
            <a:endParaRPr lang="en-US" sz="750" dirty="0">
              <a:solidFill>
                <a:srgbClr val="000000"/>
              </a:solidFill>
              <a:latin typeface="Garamond" panose="02020404030301010803" pitchFamily="18" charset="0"/>
            </a:endParaRPr>
          </a:p>
          <a:p>
            <a:pPr>
              <a:buFontTx/>
              <a:buNone/>
              <a:defRPr/>
            </a:pPr>
            <a:endParaRPr lang="en-US" altLang="en-US" sz="950" dirty="0">
              <a:solidFill>
                <a:srgbClr val="000000"/>
              </a:solidFill>
              <a:latin typeface="Garamond" panose="02020404030301010803" pitchFamily="18" charset="0"/>
            </a:endParaRPr>
          </a:p>
        </p:txBody>
      </p:sp>
      <p:sp>
        <p:nvSpPr>
          <p:cNvPr id="2" name="Slide Number Placeholder 1">
            <a:extLst>
              <a:ext uri="{FF2B5EF4-FFF2-40B4-BE49-F238E27FC236}">
                <a16:creationId xmlns:a16="http://schemas.microsoft.com/office/drawing/2014/main" id="{6DCCC8F9-8A3A-0026-9E49-F86EAD065FBD}"/>
              </a:ext>
            </a:extLst>
          </p:cNvPr>
          <p:cNvSpPr txBox="1">
            <a:spLocks/>
          </p:cNvSpPr>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61</a:t>
            </a:fld>
            <a:endParaRPr lang="en-US" dirty="0"/>
          </a:p>
        </p:txBody>
      </p:sp>
    </p:spTree>
    <p:extLst>
      <p:ext uri="{BB962C8B-B14F-4D97-AF65-F5344CB8AC3E}">
        <p14:creationId xmlns:p14="http://schemas.microsoft.com/office/powerpoint/2010/main" val="28756725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a:extLst>
              <a:ext uri="{FF2B5EF4-FFF2-40B4-BE49-F238E27FC236}">
                <a16:creationId xmlns:a16="http://schemas.microsoft.com/office/drawing/2014/main" id="{A8DB81D2-0F8B-4B30-8AF6-3560EACDB278}"/>
              </a:ext>
            </a:extLst>
          </p:cNvPr>
          <p:cNvSpPr txBox="1">
            <a:spLocks noChangeArrowheads="1"/>
          </p:cNvSpPr>
          <p:nvPr/>
        </p:nvSpPr>
        <p:spPr bwMode="auto">
          <a:xfrm>
            <a:off x="228600" y="1565406"/>
            <a:ext cx="8915400" cy="2479205"/>
          </a:xfrm>
          <a:prstGeom prst="rect">
            <a:avLst/>
          </a:prstGeom>
          <a:noFill/>
          <a:ln w="12700">
            <a:noFill/>
            <a:miter lim="800000"/>
            <a:headEnd type="none" w="sm" len="sm"/>
            <a:tailEnd type="none" w="sm" len="sm"/>
          </a:ln>
        </p:spPr>
        <p:txBody>
          <a:bodyPr wrap="square">
            <a:spAutoFit/>
          </a:bodyPr>
          <a:lstStyle/>
          <a:p>
            <a:pPr>
              <a:lnSpc>
                <a:spcPct val="85000"/>
              </a:lnSpc>
              <a:spcBef>
                <a:spcPts val="800"/>
              </a:spcBef>
              <a:defRPr/>
            </a:pPr>
            <a:r>
              <a:rPr lang="en-US" sz="800" dirty="0">
                <a:solidFill>
                  <a:srgbClr val="000000"/>
                </a:solidFill>
                <a:latin typeface="Garamond" panose="02020404030301010803" pitchFamily="18" charset="0"/>
              </a:rPr>
              <a:t>“Modern Trusts Are Being Created With More Flexibility Resulting in Assets Remaining in Trusts for Longer Periods of Time”  January 1999 </a:t>
            </a:r>
            <a:r>
              <a:rPr lang="en-US" sz="800" u="sng" dirty="0">
                <a:solidFill>
                  <a:srgbClr val="000000"/>
                </a:solidFill>
                <a:latin typeface="Garamond" panose="02020404030301010803" pitchFamily="18" charset="0"/>
              </a:rPr>
              <a:t>Trusts &amp; Estate Magazine                                                                                                                              </a:t>
            </a:r>
          </a:p>
          <a:p>
            <a:pPr>
              <a:lnSpc>
                <a:spcPct val="85000"/>
              </a:lnSpc>
              <a:spcBef>
                <a:spcPts val="800"/>
              </a:spcBef>
              <a:defRPr/>
            </a:pPr>
            <a:r>
              <a:rPr lang="en-US" sz="800" dirty="0">
                <a:solidFill>
                  <a:srgbClr val="000000"/>
                </a:solidFill>
                <a:latin typeface="Garamond" panose="02020404030301010803" pitchFamily="18" charset="0"/>
              </a:rPr>
              <a:t>“Sale to a “Defective” Trust Application as a Life Insurance Technique”  April 1998 </a:t>
            </a:r>
            <a:r>
              <a:rPr lang="en-US" sz="800" u="sng" dirty="0">
                <a:solidFill>
                  <a:srgbClr val="000000"/>
                </a:solidFill>
                <a:latin typeface="Garamond" panose="02020404030301010803" pitchFamily="18" charset="0"/>
              </a:rPr>
              <a:t>Trusts &amp; Estate Magazine</a:t>
            </a:r>
          </a:p>
          <a:p>
            <a:pPr>
              <a:lnSpc>
                <a:spcPct val="85000"/>
              </a:lnSpc>
              <a:spcBef>
                <a:spcPts val="800"/>
              </a:spcBef>
              <a:defRPr/>
            </a:pPr>
            <a:r>
              <a:rPr lang="en-US" sz="800" dirty="0">
                <a:solidFill>
                  <a:srgbClr val="000000"/>
                </a:solidFill>
                <a:latin typeface="Garamond" panose="02020404030301010803" pitchFamily="18" charset="0"/>
              </a:rPr>
              <a:t>“The Modern Dynasty Trust:  Flexibility is more important than ever”  January 1998 </a:t>
            </a:r>
            <a:r>
              <a:rPr lang="en-US" sz="800" u="sng" dirty="0">
                <a:solidFill>
                  <a:srgbClr val="000000"/>
                </a:solidFill>
                <a:latin typeface="Garamond" panose="02020404030301010803" pitchFamily="18" charset="0"/>
              </a:rPr>
              <a:t>Trusts &amp; Estates Magazine</a:t>
            </a:r>
          </a:p>
          <a:p>
            <a:pPr>
              <a:lnSpc>
                <a:spcPct val="85000"/>
              </a:lnSpc>
              <a:spcBef>
                <a:spcPts val="800"/>
              </a:spcBef>
              <a:defRPr/>
            </a:pPr>
            <a:r>
              <a:rPr lang="en-US" sz="800" dirty="0">
                <a:solidFill>
                  <a:srgbClr val="000000"/>
                </a:solidFill>
                <a:latin typeface="Garamond" panose="02020404030301010803" pitchFamily="18" charset="0"/>
              </a:rPr>
              <a:t>“Trust Forum Shopping:  The Next Generation”  August 1997 </a:t>
            </a:r>
            <a:r>
              <a:rPr lang="en-US" sz="800" u="sng" dirty="0">
                <a:solidFill>
                  <a:srgbClr val="000000"/>
                </a:solidFill>
                <a:latin typeface="Garamond" panose="02020404030301010803" pitchFamily="18" charset="0"/>
              </a:rPr>
              <a:t>Trusts &amp; Estates Magazine</a:t>
            </a:r>
            <a:r>
              <a:rPr lang="en-US" sz="800" dirty="0">
                <a:solidFill>
                  <a:srgbClr val="000000"/>
                </a:solidFill>
                <a:latin typeface="Garamond" panose="02020404030301010803" pitchFamily="18" charset="0"/>
              </a:rPr>
              <a:t> </a:t>
            </a:r>
          </a:p>
          <a:p>
            <a:pPr>
              <a:lnSpc>
                <a:spcPct val="85000"/>
              </a:lnSpc>
              <a:spcBef>
                <a:spcPts val="800"/>
              </a:spcBef>
              <a:defRPr/>
            </a:pPr>
            <a:r>
              <a:rPr lang="en-US" sz="800" dirty="0">
                <a:solidFill>
                  <a:srgbClr val="000000"/>
                </a:solidFill>
                <a:latin typeface="Garamond" panose="02020404030301010803" pitchFamily="18" charset="0"/>
              </a:rPr>
              <a:t>“Who benefits from the Suspension of Sec 4980A’s Excise Tax?”  April 1997 </a:t>
            </a:r>
            <a:r>
              <a:rPr lang="en-US" sz="800" u="sng" dirty="0">
                <a:solidFill>
                  <a:srgbClr val="000000"/>
                </a:solidFill>
                <a:latin typeface="Garamond" panose="02020404030301010803" pitchFamily="18" charset="0"/>
              </a:rPr>
              <a:t>Trusts &amp; Estates Magazine</a:t>
            </a:r>
          </a:p>
          <a:p>
            <a:pPr>
              <a:lnSpc>
                <a:spcPct val="85000"/>
              </a:lnSpc>
              <a:spcBef>
                <a:spcPts val="800"/>
              </a:spcBef>
              <a:defRPr/>
            </a:pPr>
            <a:r>
              <a:rPr lang="en-US" sz="800" dirty="0">
                <a:solidFill>
                  <a:srgbClr val="000000"/>
                </a:solidFill>
                <a:latin typeface="Garamond" panose="02020404030301010803" pitchFamily="18" charset="0"/>
              </a:rPr>
              <a:t>“Dynasty Trust”  September 1996 </a:t>
            </a:r>
            <a:r>
              <a:rPr lang="en-US" sz="800" u="sng" dirty="0">
                <a:solidFill>
                  <a:srgbClr val="000000"/>
                </a:solidFill>
                <a:latin typeface="Garamond" panose="02020404030301010803" pitchFamily="18" charset="0"/>
              </a:rPr>
              <a:t>The CPA Journal</a:t>
            </a:r>
          </a:p>
          <a:p>
            <a:pPr>
              <a:lnSpc>
                <a:spcPct val="85000"/>
              </a:lnSpc>
              <a:spcBef>
                <a:spcPts val="800"/>
              </a:spcBef>
              <a:defRPr/>
            </a:pPr>
            <a:r>
              <a:rPr lang="en-US" sz="800" dirty="0">
                <a:solidFill>
                  <a:srgbClr val="000000"/>
                </a:solidFill>
                <a:latin typeface="Garamond" panose="02020404030301010803" pitchFamily="18" charset="0"/>
              </a:rPr>
              <a:t>“Trust Planning:  Experts Critical Analysis of the Dynasty Trust, A Unique Planning Device to Preserve and Create Wealth”  June 1996 </a:t>
            </a:r>
            <a:r>
              <a:rPr lang="en-US" sz="800" u="sng" dirty="0">
                <a:solidFill>
                  <a:srgbClr val="000000"/>
                </a:solidFill>
                <a:latin typeface="Garamond" panose="02020404030301010803" pitchFamily="18" charset="0"/>
              </a:rPr>
              <a:t>Insights and Strategies CCH</a:t>
            </a:r>
          </a:p>
          <a:p>
            <a:pPr>
              <a:lnSpc>
                <a:spcPct val="85000"/>
              </a:lnSpc>
              <a:spcBef>
                <a:spcPts val="800"/>
              </a:spcBef>
              <a:defRPr/>
            </a:pPr>
            <a:r>
              <a:rPr lang="en-US" sz="800" dirty="0">
                <a:solidFill>
                  <a:srgbClr val="000000"/>
                </a:solidFill>
                <a:latin typeface="Garamond" panose="02020404030301010803" pitchFamily="18" charset="0"/>
              </a:rPr>
              <a:t>“Dynasty Trust Planning and Your Artwork”  May 1996 </a:t>
            </a:r>
            <a:r>
              <a:rPr lang="en-US" sz="800" u="sng" dirty="0">
                <a:solidFill>
                  <a:srgbClr val="000000"/>
                </a:solidFill>
                <a:latin typeface="Garamond" panose="02020404030301010803" pitchFamily="18" charset="0"/>
              </a:rPr>
              <a:t>Christie’s Auction News</a:t>
            </a:r>
            <a:r>
              <a:rPr lang="en-US" sz="800" dirty="0">
                <a:solidFill>
                  <a:srgbClr val="000000"/>
                </a:solidFill>
                <a:latin typeface="Garamond" panose="02020404030301010803" pitchFamily="18" charset="0"/>
              </a:rPr>
              <a:t> </a:t>
            </a:r>
          </a:p>
          <a:p>
            <a:pPr>
              <a:lnSpc>
                <a:spcPct val="85000"/>
              </a:lnSpc>
              <a:spcBef>
                <a:spcPts val="800"/>
              </a:spcBef>
              <a:defRPr/>
            </a:pPr>
            <a:r>
              <a:rPr lang="en-US" sz="800" dirty="0">
                <a:solidFill>
                  <a:srgbClr val="000000"/>
                </a:solidFill>
                <a:latin typeface="Garamond" panose="02020404030301010803" pitchFamily="18" charset="0"/>
              </a:rPr>
              <a:t>“Dynasty Trusts:  What the Future Holds for Today’s Technique”  April 1996 </a:t>
            </a:r>
            <a:r>
              <a:rPr lang="en-US" sz="800" u="sng" dirty="0">
                <a:solidFill>
                  <a:srgbClr val="000000"/>
                </a:solidFill>
                <a:latin typeface="Garamond" panose="02020404030301010803" pitchFamily="18" charset="0"/>
              </a:rPr>
              <a:t>Trusts &amp; Estates Magazine</a:t>
            </a:r>
          </a:p>
          <a:p>
            <a:pPr>
              <a:lnSpc>
                <a:spcPct val="85000"/>
              </a:lnSpc>
              <a:spcBef>
                <a:spcPts val="800"/>
              </a:spcBef>
              <a:defRPr/>
            </a:pPr>
            <a:r>
              <a:rPr lang="en-US" sz="800" dirty="0">
                <a:solidFill>
                  <a:srgbClr val="000000"/>
                </a:solidFill>
                <a:latin typeface="Garamond" panose="02020404030301010803" pitchFamily="18" charset="0"/>
              </a:rPr>
              <a:t>“When to Consider a Corporate Trustee”  Part II   December/January 1996, </a:t>
            </a:r>
            <a:r>
              <a:rPr lang="en-US" sz="800" u="sng" dirty="0">
                <a:solidFill>
                  <a:srgbClr val="000000"/>
                </a:solidFill>
                <a:latin typeface="Garamond" panose="02020404030301010803" pitchFamily="18" charset="0"/>
              </a:rPr>
              <a:t>AICPA Planner</a:t>
            </a:r>
            <a:endParaRPr lang="en-US" sz="800" dirty="0">
              <a:solidFill>
                <a:srgbClr val="000000"/>
              </a:solidFill>
              <a:latin typeface="Garamond" panose="02020404030301010803" pitchFamily="18" charset="0"/>
            </a:endParaRPr>
          </a:p>
          <a:p>
            <a:pPr>
              <a:lnSpc>
                <a:spcPct val="85000"/>
              </a:lnSpc>
              <a:spcBef>
                <a:spcPts val="800"/>
              </a:spcBef>
              <a:defRPr/>
            </a:pPr>
            <a:r>
              <a:rPr lang="en-US" sz="800" dirty="0">
                <a:solidFill>
                  <a:srgbClr val="000000"/>
                </a:solidFill>
                <a:latin typeface="Garamond" panose="02020404030301010803" pitchFamily="18" charset="0"/>
              </a:rPr>
              <a:t>“When to Consider a Corporate Trustee”  Part I  November 1995 </a:t>
            </a:r>
            <a:r>
              <a:rPr lang="en-US" sz="800" u="sng" dirty="0">
                <a:solidFill>
                  <a:srgbClr val="000000"/>
                </a:solidFill>
                <a:latin typeface="Garamond" panose="02020404030301010803" pitchFamily="18" charset="0"/>
              </a:rPr>
              <a:t>AICPA Planner</a:t>
            </a:r>
          </a:p>
          <a:p>
            <a:pPr>
              <a:lnSpc>
                <a:spcPct val="85000"/>
              </a:lnSpc>
              <a:spcBef>
                <a:spcPts val="800"/>
              </a:spcBef>
              <a:defRPr/>
            </a:pPr>
            <a:endParaRPr lang="en-US" sz="800" u="sng" dirty="0">
              <a:solidFill>
                <a:srgbClr val="000000"/>
              </a:solidFill>
              <a:latin typeface="Garamond" panose="02020404030301010803" pitchFamily="18" charset="0"/>
              <a:cs typeface="Arial" pitchFamily="34" charset="0"/>
            </a:endParaRPr>
          </a:p>
        </p:txBody>
      </p:sp>
      <p:sp>
        <p:nvSpPr>
          <p:cNvPr id="7" name="Rectangle 2">
            <a:extLst>
              <a:ext uri="{FF2B5EF4-FFF2-40B4-BE49-F238E27FC236}">
                <a16:creationId xmlns:a16="http://schemas.microsoft.com/office/drawing/2014/main" id="{6F4C4A29-BEBC-4D51-A594-6865FC5F2104}"/>
              </a:ext>
            </a:extLst>
          </p:cNvPr>
          <p:cNvSpPr txBox="1">
            <a:spLocks noChangeArrowheads="1"/>
          </p:cNvSpPr>
          <p:nvPr/>
        </p:nvSpPr>
        <p:spPr>
          <a:xfrm>
            <a:off x="2157454" y="293570"/>
            <a:ext cx="7010400" cy="922626"/>
          </a:xfrm>
          <a:prstGeom prst="rect">
            <a:avLst/>
          </a:prstGeom>
        </p:spPr>
        <p:txBody>
          <a:bodyPr wrap="square" lIns="92075" tIns="46038" rIns="92075" bIns="46038">
            <a:spAutoFit/>
          </a:bodyPr>
          <a:lstStyle>
            <a:lvl1pPr>
              <a:defRPr sz="2350" b="1" i="1">
                <a:solidFill>
                  <a:schemeClr val="bg1"/>
                </a:solidFill>
                <a:latin typeface="Garamond"/>
                <a:ea typeface="+mj-ea"/>
                <a:cs typeface="Garamond"/>
              </a:defRPr>
            </a:lvl1pPr>
          </a:lstStyle>
          <a:p>
            <a:pPr algn="ctr">
              <a:lnSpc>
                <a:spcPct val="115000"/>
              </a:lnSpc>
            </a:pPr>
            <a:r>
              <a:rPr lang="en-US" altLang="en-US" sz="2400" i="0" kern="0" dirty="0">
                <a:solidFill>
                  <a:schemeClr val="tx1"/>
                </a:solidFill>
                <a:latin typeface="Garamond" panose="02020404030301010803" pitchFamily="18" charset="0"/>
              </a:rPr>
              <a:t>Co-Chairmen and Co-Chief Executive Officers  </a:t>
            </a:r>
            <a:br>
              <a:rPr lang="en-US" altLang="en-US" sz="2400" i="0" kern="0" dirty="0">
                <a:solidFill>
                  <a:schemeClr val="tx1"/>
                </a:solidFill>
                <a:latin typeface="Garamond" panose="02020404030301010803" pitchFamily="18" charset="0"/>
              </a:rPr>
            </a:br>
            <a:r>
              <a:rPr lang="en-US" altLang="en-US" sz="2400" i="0" u="sng" kern="0" dirty="0">
                <a:solidFill>
                  <a:schemeClr val="tx1"/>
                </a:solidFill>
                <a:latin typeface="Garamond" panose="02020404030301010803" pitchFamily="18" charset="0"/>
                <a:cs typeface="Times New Roman" panose="02020603050405020304" pitchFamily="18" charset="0"/>
              </a:rPr>
              <a:t>Selected List of  Publications (cont’d):</a:t>
            </a:r>
            <a:r>
              <a:rPr lang="en-US" altLang="en-US" sz="2400" i="0" kern="0" dirty="0">
                <a:solidFill>
                  <a:schemeClr val="tx1"/>
                </a:solidFill>
                <a:latin typeface="Garamond" panose="02020404030301010803" pitchFamily="18" charset="0"/>
              </a:rPr>
              <a:t> </a:t>
            </a:r>
          </a:p>
        </p:txBody>
      </p:sp>
      <p:sp>
        <p:nvSpPr>
          <p:cNvPr id="2" name="Slide Number Placeholder 1">
            <a:extLst>
              <a:ext uri="{FF2B5EF4-FFF2-40B4-BE49-F238E27FC236}">
                <a16:creationId xmlns:a16="http://schemas.microsoft.com/office/drawing/2014/main" id="{D204C5A2-155C-9CA6-60C3-3B412E5CCDE5}"/>
              </a:ext>
            </a:extLst>
          </p:cNvPr>
          <p:cNvSpPr txBox="1">
            <a:spLocks/>
          </p:cNvSpPr>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62</a:t>
            </a:fld>
            <a:endParaRPr lang="en-US" dirty="0"/>
          </a:p>
        </p:txBody>
      </p:sp>
    </p:spTree>
    <p:extLst>
      <p:ext uri="{BB962C8B-B14F-4D97-AF65-F5344CB8AC3E}">
        <p14:creationId xmlns:p14="http://schemas.microsoft.com/office/powerpoint/2010/main" val="1436616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6F4C4A29-BEBC-4D51-A594-6865FC5F2104}"/>
              </a:ext>
            </a:extLst>
          </p:cNvPr>
          <p:cNvSpPr txBox="1">
            <a:spLocks noChangeArrowheads="1"/>
          </p:cNvSpPr>
          <p:nvPr/>
        </p:nvSpPr>
        <p:spPr>
          <a:xfrm>
            <a:off x="2133600" y="297804"/>
            <a:ext cx="7010400" cy="922626"/>
          </a:xfrm>
          <a:prstGeom prst="rect">
            <a:avLst/>
          </a:prstGeom>
        </p:spPr>
        <p:txBody>
          <a:bodyPr wrap="square" lIns="92075" tIns="46038" rIns="92075" bIns="46038">
            <a:spAutoFit/>
          </a:bodyPr>
          <a:lstStyle>
            <a:lvl1pPr>
              <a:defRPr sz="2350" b="1" i="1">
                <a:solidFill>
                  <a:schemeClr val="bg1"/>
                </a:solidFill>
                <a:latin typeface="Garamond"/>
                <a:ea typeface="+mj-ea"/>
                <a:cs typeface="Garamond"/>
              </a:defRPr>
            </a:lvl1pPr>
          </a:lstStyle>
          <a:p>
            <a:pPr algn="ctr">
              <a:lnSpc>
                <a:spcPct val="115000"/>
              </a:lnSpc>
            </a:pPr>
            <a:r>
              <a:rPr lang="en-US" altLang="en-US" sz="2400" i="0" kern="0" dirty="0">
                <a:solidFill>
                  <a:schemeClr val="tx1"/>
                </a:solidFill>
                <a:latin typeface="Garamond" panose="02020404030301010803" pitchFamily="18" charset="0"/>
              </a:rPr>
              <a:t>Co-Chairmen and Co-Chief Executive Officers  </a:t>
            </a:r>
            <a:br>
              <a:rPr lang="en-US" altLang="en-US" sz="2400" i="0" kern="0" dirty="0">
                <a:solidFill>
                  <a:schemeClr val="tx1"/>
                </a:solidFill>
                <a:latin typeface="Garamond" panose="02020404030301010803" pitchFamily="18" charset="0"/>
              </a:rPr>
            </a:br>
            <a:r>
              <a:rPr lang="en-US" altLang="en-US" sz="2400" i="0" u="sng" kern="0" dirty="0">
                <a:solidFill>
                  <a:schemeClr val="tx1"/>
                </a:solidFill>
                <a:latin typeface="Garamond" panose="02020404030301010803" pitchFamily="18" charset="0"/>
                <a:cs typeface="Times New Roman" panose="02020603050405020304" pitchFamily="18" charset="0"/>
              </a:rPr>
              <a:t>Selected List of  Publications (cont’d):</a:t>
            </a:r>
            <a:r>
              <a:rPr lang="en-US" altLang="en-US" sz="2400" i="0" kern="0" dirty="0">
                <a:solidFill>
                  <a:schemeClr val="tx1"/>
                </a:solidFill>
                <a:latin typeface="Garamond" panose="02020404030301010803" pitchFamily="18" charset="0"/>
              </a:rPr>
              <a:t> </a:t>
            </a:r>
          </a:p>
        </p:txBody>
      </p:sp>
      <p:sp>
        <p:nvSpPr>
          <p:cNvPr id="8" name="Text Box 3">
            <a:extLst>
              <a:ext uri="{FF2B5EF4-FFF2-40B4-BE49-F238E27FC236}">
                <a16:creationId xmlns:a16="http://schemas.microsoft.com/office/drawing/2014/main" id="{34904EF4-99A3-4C0D-A997-02193BD03DFE}"/>
              </a:ext>
            </a:extLst>
          </p:cNvPr>
          <p:cNvSpPr txBox="1">
            <a:spLocks noChangeArrowheads="1"/>
          </p:cNvSpPr>
          <p:nvPr/>
        </p:nvSpPr>
        <p:spPr bwMode="auto">
          <a:xfrm>
            <a:off x="223157" y="1483073"/>
            <a:ext cx="8610601"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450"/>
              </a:spcBef>
              <a:buFontTx/>
              <a:buNone/>
            </a:pPr>
            <a:r>
              <a:rPr lang="en-US" altLang="en-US" sz="1600" b="1" u="sng" dirty="0">
                <a:solidFill>
                  <a:srgbClr val="000000"/>
                </a:solidFill>
                <a:latin typeface="Garamond" panose="02020404030301010803" pitchFamily="18" charset="0"/>
                <a:cs typeface="Arial" panose="020B0604020202020204" pitchFamily="34" charset="0"/>
              </a:rPr>
              <a:t>Tapes and Published Outlines Available</a:t>
            </a:r>
            <a:r>
              <a:rPr lang="en-US" altLang="en-US" sz="1600" b="1" dirty="0">
                <a:solidFill>
                  <a:srgbClr val="000000"/>
                </a:solidFill>
                <a:latin typeface="Garamond" panose="02020404030301010803" pitchFamily="18" charset="0"/>
                <a:cs typeface="Arial" panose="020B0604020202020204" pitchFamily="34" charset="0"/>
              </a:rPr>
              <a:t>:</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1997 Million Dollar Roundtable - Atlanta, Georgia (Dynasty Trusts)</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1998 American Bar Association Advanced Drafting Meeting - Dallas, Texas (Dynasty Trusts)</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1998 Texas Bar Association Advanced Drafting Meeting - Dallas, Texas (Dynasty Trusts)</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1999 National AICPA Technical PFS Conference - Las Vegas, Nevada (Dynasty Trusts) </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2000 Sky – TV Net Worth (Dynasty Trusts)</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2000 Salomon Smith Barney National Sales and Marketing Focus (Dynasty Trusts)</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2004 Society of Financial Services Professionals (SFSP) – "Park Avenue Meets Main Street: Family Office Techniques for the Millionaire Next Door" DVD</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2005 International Forum – “Advanced Planning with a Modern Corporate Trustee”</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2006 Society of Financial Services Professionals (SFSP) – “Advanced &amp; Creative Estate Planning (with a Modern Corporate Trustee) in an Uncertain Tax and Economic Environment”</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2006 Million Dollar Round Table – “Creative Uses of Life Insurance in Trust Planning” San Diego</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2007 AALU National Webinar – “Creative Uses of Life Insurance in Trust Planning”</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2008 AICPA Tax Strategies for the High-Income Individual- May 9, 2008 – “Selection of Domestic Trust Jurisdictions: Does It Make A Difference?"</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2009 Family Office Metrics Webinar –  “The 21st Century Private Family Trust Company”</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2009 Institute for Private Investors (IPI) – “2010: Uncertainty Means Opportunity for Modern Trust Planning”</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2010 Family Office Exchange (FOX) Webinar – “The 21</a:t>
            </a:r>
            <a:r>
              <a:rPr lang="en-US" altLang="en-US" sz="1200" baseline="30000" dirty="0">
                <a:solidFill>
                  <a:srgbClr val="000000"/>
                </a:solidFill>
                <a:latin typeface="Garamond" panose="02020404030301010803" pitchFamily="18" charset="0"/>
                <a:cs typeface="Arial" panose="020B0604020202020204" pitchFamily="34" charset="0"/>
              </a:rPr>
              <a:t>st</a:t>
            </a:r>
            <a:r>
              <a:rPr lang="en-US" altLang="en-US" sz="1200" dirty="0">
                <a:solidFill>
                  <a:srgbClr val="000000"/>
                </a:solidFill>
                <a:latin typeface="Garamond" panose="02020404030301010803" pitchFamily="18" charset="0"/>
                <a:cs typeface="Arial" panose="020B0604020202020204" pitchFamily="34" charset="0"/>
              </a:rPr>
              <a:t> Century Family Bank Dynasty Trust: What, Why, When, Where, How, Who?”</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2015 Million Dollar Round Table – “Unique &amp; Creative Uses of Modern Trusts Involving Investments and Insurance” </a:t>
            </a:r>
          </a:p>
          <a:p>
            <a:pPr>
              <a:spcBef>
                <a:spcPts val="450"/>
              </a:spcBef>
              <a:buFontTx/>
              <a:buNone/>
            </a:pPr>
            <a:r>
              <a:rPr lang="en-US" altLang="en-US" sz="1200" dirty="0">
                <a:solidFill>
                  <a:srgbClr val="000000"/>
                </a:solidFill>
                <a:latin typeface="Garamond" panose="02020404030301010803" pitchFamily="18" charset="0"/>
                <a:cs typeface="Arial" panose="020B0604020202020204" pitchFamily="34" charset="0"/>
              </a:rPr>
              <a:t>2016 42</a:t>
            </a:r>
            <a:r>
              <a:rPr lang="en-US" altLang="en-US" sz="1200" baseline="30000" dirty="0">
                <a:solidFill>
                  <a:srgbClr val="000000"/>
                </a:solidFill>
                <a:latin typeface="Garamond" panose="02020404030301010803" pitchFamily="18" charset="0"/>
                <a:cs typeface="Arial" panose="020B0604020202020204" pitchFamily="34" charset="0"/>
              </a:rPr>
              <a:t>nd</a:t>
            </a:r>
            <a:r>
              <a:rPr lang="en-US" altLang="en-US" sz="1200" dirty="0">
                <a:solidFill>
                  <a:srgbClr val="000000"/>
                </a:solidFill>
                <a:latin typeface="Garamond" panose="02020404030301010803" pitchFamily="18" charset="0"/>
                <a:cs typeface="Arial" panose="020B0604020202020204" pitchFamily="34" charset="0"/>
              </a:rPr>
              <a:t> Annual Notre Dame Tax and Estate Planning Institute – “Creating Modern Trust Structures: The Different Ways They Should Be Used”</a:t>
            </a:r>
          </a:p>
          <a:p>
            <a:pPr>
              <a:spcBef>
                <a:spcPts val="600"/>
              </a:spcBef>
              <a:buFontTx/>
              <a:buNone/>
            </a:pPr>
            <a:endParaRPr lang="en-US" altLang="en-US" sz="1200" dirty="0">
              <a:solidFill>
                <a:srgbClr val="000000"/>
              </a:solidFill>
              <a:latin typeface="Garamond" panose="02020404030301010803" pitchFamily="18" charset="0"/>
            </a:endParaRPr>
          </a:p>
        </p:txBody>
      </p:sp>
      <p:sp>
        <p:nvSpPr>
          <p:cNvPr id="2" name="Slide Number Placeholder 1">
            <a:extLst>
              <a:ext uri="{FF2B5EF4-FFF2-40B4-BE49-F238E27FC236}">
                <a16:creationId xmlns:a16="http://schemas.microsoft.com/office/drawing/2014/main" id="{AA858061-9345-B24C-2E28-38F33BB8561D}"/>
              </a:ext>
            </a:extLst>
          </p:cNvPr>
          <p:cNvSpPr txBox="1">
            <a:spLocks/>
          </p:cNvSpPr>
          <p:nvPr/>
        </p:nvSpPr>
        <p:spPr>
          <a:xfrm>
            <a:off x="6976110" y="6340475"/>
            <a:ext cx="20574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400" b="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5BBC545D-99B1-462A-8A26-562BCED542E4}" type="slidenum">
              <a:rPr lang="en-US" smtClean="0"/>
              <a:pPr/>
              <a:t>63</a:t>
            </a:fld>
            <a:endParaRPr lang="en-US" dirty="0"/>
          </a:p>
        </p:txBody>
      </p:sp>
    </p:spTree>
    <p:extLst>
      <p:ext uri="{BB962C8B-B14F-4D97-AF65-F5344CB8AC3E}">
        <p14:creationId xmlns:p14="http://schemas.microsoft.com/office/powerpoint/2010/main" val="105947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a:extLst>
              <a:ext uri="{FF2B5EF4-FFF2-40B4-BE49-F238E27FC236}">
                <a16:creationId xmlns:a16="http://schemas.microsoft.com/office/drawing/2014/main" id="{D5DEDD8F-81B3-67B5-34EA-93D780B85690}"/>
              </a:ext>
            </a:extLst>
          </p:cNvPr>
          <p:cNvSpPr>
            <a:spLocks noGrp="1" noChangeArrowheads="1"/>
          </p:cNvSpPr>
          <p:nvPr>
            <p:ph idx="1"/>
          </p:nvPr>
        </p:nvSpPr>
        <p:spPr>
          <a:xfrm>
            <a:off x="169524" y="1548829"/>
            <a:ext cx="8912831" cy="4525963"/>
          </a:xfrm>
        </p:spPr>
        <p:txBody>
          <a:bodyPr/>
          <a:lstStyle/>
          <a:p>
            <a:pPr>
              <a:lnSpc>
                <a:spcPct val="150000"/>
              </a:lnSpc>
              <a:spcBef>
                <a:spcPts val="1800"/>
              </a:spcBef>
              <a:buFont typeface="Arial" panose="020B0604020202020204" pitchFamily="34" charset="0"/>
              <a:buChar char="•"/>
            </a:pPr>
            <a:r>
              <a:rPr lang="en-US" altLang="en-US" sz="3000" b="1" u="sng" dirty="0">
                <a:latin typeface="Garamond" panose="02020404030301010803" pitchFamily="18" charset="0"/>
              </a:rPr>
              <a:t>Real estate</a:t>
            </a:r>
            <a:r>
              <a:rPr lang="en-US" altLang="en-US" sz="3000" b="1" dirty="0">
                <a:latin typeface="Garamond" panose="02020404030301010803" pitchFamily="18" charset="0"/>
              </a:rPr>
              <a:t> - </a:t>
            </a:r>
            <a:r>
              <a:rPr lang="en-US" altLang="en-US" sz="3000" b="1" u="sng" dirty="0">
                <a:latin typeface="Garamond" panose="02020404030301010803" pitchFamily="18" charset="0"/>
              </a:rPr>
              <a:t>$38.8 trillion</a:t>
            </a:r>
          </a:p>
          <a:p>
            <a:pPr>
              <a:lnSpc>
                <a:spcPct val="150000"/>
              </a:lnSpc>
              <a:spcBef>
                <a:spcPts val="1800"/>
              </a:spcBef>
            </a:pPr>
            <a:r>
              <a:rPr lang="en-US" altLang="en-US" sz="3000" b="1" u="sng" dirty="0">
                <a:latin typeface="Garamond" panose="02020404030301010803" pitchFamily="18" charset="0"/>
              </a:rPr>
              <a:t>Equities</a:t>
            </a:r>
            <a:r>
              <a:rPr lang="en-US" altLang="en-US" sz="3000" b="1" dirty="0">
                <a:latin typeface="Garamond" panose="02020404030301010803" pitchFamily="18" charset="0"/>
              </a:rPr>
              <a:t> - </a:t>
            </a:r>
            <a:r>
              <a:rPr lang="en-US" altLang="en-US" sz="3000" b="1" u="sng" dirty="0">
                <a:latin typeface="Garamond" panose="02020404030301010803" pitchFamily="18" charset="0"/>
              </a:rPr>
              <a:t>$35.7 trillion</a:t>
            </a:r>
          </a:p>
          <a:p>
            <a:pPr>
              <a:lnSpc>
                <a:spcPct val="150000"/>
              </a:lnSpc>
              <a:spcBef>
                <a:spcPts val="1800"/>
              </a:spcBef>
            </a:pPr>
            <a:r>
              <a:rPr lang="en-US" altLang="en-US" sz="3000" b="1" u="sng" dirty="0">
                <a:latin typeface="Garamond" panose="02020404030301010803" pitchFamily="18" charset="0"/>
              </a:rPr>
              <a:t>Pensions</a:t>
            </a:r>
            <a:r>
              <a:rPr lang="en-US" altLang="en-US" sz="3000" b="1" dirty="0">
                <a:latin typeface="Garamond" panose="02020404030301010803" pitchFamily="18" charset="0"/>
              </a:rPr>
              <a:t> - </a:t>
            </a:r>
            <a:r>
              <a:rPr lang="en-US" altLang="en-US" sz="3000" b="1" u="sng" dirty="0">
                <a:latin typeface="Garamond" panose="02020404030301010803" pitchFamily="18" charset="0"/>
              </a:rPr>
              <a:t>$30 trillion</a:t>
            </a:r>
          </a:p>
          <a:p>
            <a:pPr>
              <a:lnSpc>
                <a:spcPct val="150000"/>
              </a:lnSpc>
              <a:spcBef>
                <a:spcPts val="1800"/>
              </a:spcBef>
            </a:pPr>
            <a:r>
              <a:rPr lang="en-US" altLang="en-US" sz="3000" b="1" u="sng" dirty="0">
                <a:latin typeface="Garamond" panose="02020404030301010803" pitchFamily="18" charset="0"/>
              </a:rPr>
              <a:t>Business interests</a:t>
            </a:r>
            <a:r>
              <a:rPr lang="en-US" altLang="en-US" sz="3000" b="1" dirty="0">
                <a:latin typeface="Garamond" panose="02020404030301010803" pitchFamily="18" charset="0"/>
              </a:rPr>
              <a:t> - </a:t>
            </a:r>
            <a:r>
              <a:rPr lang="en-US" altLang="en-US" sz="3000" b="1" u="sng" dirty="0">
                <a:latin typeface="Garamond" panose="02020404030301010803" pitchFamily="18" charset="0"/>
              </a:rPr>
              <a:t>$17 trillion </a:t>
            </a:r>
          </a:p>
        </p:txBody>
      </p:sp>
      <p:sp>
        <p:nvSpPr>
          <p:cNvPr id="4" name="Slide Number Placeholder 1">
            <a:extLst>
              <a:ext uri="{FF2B5EF4-FFF2-40B4-BE49-F238E27FC236}">
                <a16:creationId xmlns:a16="http://schemas.microsoft.com/office/drawing/2014/main" id="{FEFD7B1D-EE50-3D6D-B4DB-1A10F57788EB}"/>
              </a:ext>
            </a:extLst>
          </p:cNvPr>
          <p:cNvSpPr txBox="1">
            <a:spLocks noChangeArrowheads="1"/>
          </p:cNvSpPr>
          <p:nvPr/>
        </p:nvSpPr>
        <p:spPr bwMode="auto">
          <a:xfrm>
            <a:off x="6858000" y="6534150"/>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en-US"/>
            </a:defPPr>
            <a:lvl1pPr algn="r" rtl="0" eaLnBrk="0" fontAlgn="base" hangingPunct="0">
              <a:spcBef>
                <a:spcPct val="20000"/>
              </a:spcBef>
              <a:spcAft>
                <a:spcPct val="0"/>
              </a:spcAft>
              <a:buChar char="•"/>
              <a:defRPr sz="3200" b="0" kern="1200">
                <a:solidFill>
                  <a:schemeClr val="tx1"/>
                </a:solidFill>
                <a:latin typeface="Arial" panose="020B0604020202020204" pitchFamily="34" charset="0"/>
                <a:ea typeface="+mn-ea"/>
                <a:cs typeface="+mn-cs"/>
              </a:defRPr>
            </a:lvl1pPr>
            <a:lvl2pPr marL="741363" indent="-284163" algn="l" rtl="0" eaLnBrk="0" fontAlgn="base" hangingPunct="0">
              <a:spcBef>
                <a:spcPct val="20000"/>
              </a:spcBef>
              <a:spcAft>
                <a:spcPct val="0"/>
              </a:spcAft>
              <a:buChar char="–"/>
              <a:defRPr sz="2800" kern="1200">
                <a:solidFill>
                  <a:schemeClr val="tx1"/>
                </a:solidFill>
                <a:latin typeface="Arial" panose="020B0604020202020204" pitchFamily="34" charset="0"/>
                <a:ea typeface="+mn-ea"/>
                <a:cs typeface="+mn-cs"/>
              </a:defRPr>
            </a:lvl2pPr>
            <a:lvl3pPr marL="1141413" indent="-227013"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3pPr>
            <a:lvl4pPr marL="15986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5813" indent="-227013"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30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6pPr>
            <a:lvl7pPr marL="29702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7pPr>
            <a:lvl8pPr marL="34274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8pPr>
            <a:lvl9pPr marL="3884613" indent="-227013"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9pPr>
          </a:lstStyle>
          <a:p>
            <a:pPr eaLnBrk="1" hangingPunct="1">
              <a:spcBef>
                <a:spcPct val="0"/>
              </a:spcBef>
              <a:buFontTx/>
              <a:buNone/>
            </a:pPr>
            <a:fld id="{6526AD5B-DA2A-4A0C-8FAC-2A5F32A263CB}" type="slidenum">
              <a:rPr lang="en-US" altLang="en-US" sz="1400" smtClean="0">
                <a:latin typeface="Garamond" panose="02020404030301010803" pitchFamily="18" charset="0"/>
              </a:rPr>
              <a:pPr eaLnBrk="1" hangingPunct="1">
                <a:spcBef>
                  <a:spcPct val="0"/>
                </a:spcBef>
                <a:buFontTx/>
                <a:buNone/>
              </a:pPr>
              <a:t>7</a:t>
            </a:fld>
            <a:endParaRPr lang="en-US" altLang="en-US" sz="1400" dirty="0">
              <a:latin typeface="Garamond" panose="02020404030301010803" pitchFamily="18" charset="0"/>
            </a:endParaRPr>
          </a:p>
        </p:txBody>
      </p:sp>
      <p:sp>
        <p:nvSpPr>
          <p:cNvPr id="7" name="Title 1">
            <a:extLst>
              <a:ext uri="{FF2B5EF4-FFF2-40B4-BE49-F238E27FC236}">
                <a16:creationId xmlns:a16="http://schemas.microsoft.com/office/drawing/2014/main" id="{608BCB91-582B-58FF-ED81-8154EC39E935}"/>
              </a:ext>
            </a:extLst>
          </p:cNvPr>
          <p:cNvSpPr>
            <a:spLocks noGrp="1" noChangeArrowheads="1"/>
          </p:cNvSpPr>
          <p:nvPr>
            <p:ph type="title"/>
          </p:nvPr>
        </p:nvSpPr>
        <p:spPr>
          <a:xfrm>
            <a:off x="1436467" y="211708"/>
            <a:ext cx="8229600" cy="1143000"/>
          </a:xfrm>
        </p:spPr>
        <p:txBody>
          <a:bodyPr/>
          <a:lstStyle/>
          <a:p>
            <a:r>
              <a:rPr lang="en-US" altLang="en-US" sz="3300" b="1" dirty="0">
                <a:solidFill>
                  <a:schemeClr val="tx1"/>
                </a:solidFill>
                <a:latin typeface="Garamond" panose="02020404030301010803" pitchFamily="18" charset="0"/>
              </a:rPr>
              <a:t>Summary of Inheritance by </a:t>
            </a:r>
            <a:br>
              <a:rPr lang="en-US" altLang="en-US" sz="3300" b="1" dirty="0">
                <a:solidFill>
                  <a:schemeClr val="tx1"/>
                </a:solidFill>
                <a:latin typeface="Garamond" panose="02020404030301010803" pitchFamily="18" charset="0"/>
              </a:rPr>
            </a:br>
            <a:r>
              <a:rPr lang="en-US" altLang="en-US" sz="3300" b="1" dirty="0">
                <a:solidFill>
                  <a:schemeClr val="tx1"/>
                </a:solidFill>
                <a:latin typeface="Garamond" panose="02020404030301010803" pitchFamily="18" charset="0"/>
              </a:rPr>
              <a:t>Asset in U.S.: </a:t>
            </a:r>
          </a:p>
        </p:txBody>
      </p:sp>
    </p:spTree>
    <p:extLst>
      <p:ext uri="{BB962C8B-B14F-4D97-AF65-F5344CB8AC3E}">
        <p14:creationId xmlns:p14="http://schemas.microsoft.com/office/powerpoint/2010/main" val="3175674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xfrm>
            <a:off x="8776716" y="6561718"/>
            <a:ext cx="325119" cy="260350"/>
          </a:xfrm>
          <a:prstGeom prst="rect">
            <a:avLst/>
          </a:prstGeom>
        </p:spPr>
        <p:txBody>
          <a:bodyPr vert="horz" wrap="square" lIns="0" tIns="0" rIns="0" bIns="0" rtlCol="0">
            <a:spAutoFit/>
          </a:bodyPr>
          <a:lstStyle>
            <a:defPPr>
              <a:defRPr kern="0"/>
            </a:defPPr>
            <a:lvl1pPr>
              <a:defRPr sz="1400" b="0" i="0">
                <a:solidFill>
                  <a:schemeClr val="tx1"/>
                </a:solidFill>
                <a:latin typeface="Garamond"/>
                <a:cs typeface="Garamond"/>
              </a:defRPr>
            </a:lvl1pPr>
          </a:lstStyle>
          <a:p>
            <a:pPr marL="38100">
              <a:lnSpc>
                <a:spcPts val="1590"/>
              </a:lnSpc>
            </a:pPr>
            <a:fld id="{81D60167-4931-47E6-BA6A-407CBD079E47}" type="slidenum">
              <a:rPr lang="en-US" smtClean="0"/>
              <a:pPr marL="38100">
                <a:lnSpc>
                  <a:spcPts val="1590"/>
                </a:lnSpc>
              </a:pPr>
              <a:t>8</a:t>
            </a:fld>
            <a:endParaRPr dirty="0"/>
          </a:p>
        </p:txBody>
      </p:sp>
      <p:sp>
        <p:nvSpPr>
          <p:cNvPr id="12" name="Title 1">
            <a:extLst>
              <a:ext uri="{FF2B5EF4-FFF2-40B4-BE49-F238E27FC236}">
                <a16:creationId xmlns:a16="http://schemas.microsoft.com/office/drawing/2014/main" id="{85390928-2574-506D-B137-0BE66E3C4F54}"/>
              </a:ext>
            </a:extLst>
          </p:cNvPr>
          <p:cNvSpPr txBox="1">
            <a:spLocks noChangeArrowheads="1"/>
          </p:cNvSpPr>
          <p:nvPr/>
        </p:nvSpPr>
        <p:spPr bwMode="auto">
          <a:xfrm>
            <a:off x="2157475" y="97857"/>
            <a:ext cx="6781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0" cap="none" spc="0" normalizeH="0" baseline="0" noProof="0" dirty="0">
                <a:ln>
                  <a:noFill/>
                </a:ln>
                <a:solidFill>
                  <a:srgbClr val="000000"/>
                </a:solidFill>
                <a:effectLst/>
                <a:uLnTx/>
                <a:uFillTx/>
                <a:latin typeface="Garamond" panose="02020404030301010803" pitchFamily="18" charset="0"/>
                <a:ea typeface="+mj-ea"/>
                <a:cs typeface="+mj-cs"/>
              </a:rPr>
              <a:t>Baby Boomers Hold Half of the Nation’s $140 Trillion in Wealth</a:t>
            </a:r>
            <a:r>
              <a:rPr kumimoji="0" lang="en-US" altLang="en-US" sz="3200" b="1" i="0" u="none" strike="noStrike" kern="0" cap="none" spc="0" normalizeH="0" baseline="0" noProof="0" dirty="0">
                <a:ln>
                  <a:noFill/>
                </a:ln>
                <a:solidFill>
                  <a:schemeClr val="tx1"/>
                </a:solidFill>
                <a:effectLst/>
                <a:uLnTx/>
                <a:uFillTx/>
                <a:latin typeface="Garamond" panose="02020404030301010803" pitchFamily="18" charset="0"/>
                <a:ea typeface="+mj-ea"/>
                <a:cs typeface="+mj-cs"/>
              </a:rPr>
              <a:t>:</a:t>
            </a:r>
            <a:endParaRPr kumimoji="0" lang="en-US" altLang="en-US" sz="3200" b="0" i="0" u="none" strike="noStrike" kern="0" cap="none" spc="0" normalizeH="0" baseline="0" noProof="0" dirty="0">
              <a:ln>
                <a:noFill/>
              </a:ln>
              <a:solidFill>
                <a:schemeClr val="tx1"/>
              </a:solidFill>
              <a:effectLst/>
              <a:uLnTx/>
              <a:uFillTx/>
              <a:latin typeface="Arial"/>
              <a:ea typeface="+mj-ea"/>
              <a:cs typeface="+mj-cs"/>
            </a:endParaRPr>
          </a:p>
        </p:txBody>
      </p:sp>
      <p:pic>
        <p:nvPicPr>
          <p:cNvPr id="8" name="Picture 7">
            <a:extLst>
              <a:ext uri="{FF2B5EF4-FFF2-40B4-BE49-F238E27FC236}">
                <a16:creationId xmlns:a16="http://schemas.microsoft.com/office/drawing/2014/main" id="{993EE48A-C3E2-DE33-C070-147C68D89691}"/>
              </a:ext>
            </a:extLst>
          </p:cNvPr>
          <p:cNvPicPr>
            <a:picLocks noChangeAspect="1"/>
          </p:cNvPicPr>
          <p:nvPr/>
        </p:nvPicPr>
        <p:blipFill>
          <a:blip r:embed="rId2"/>
          <a:stretch>
            <a:fillRect/>
          </a:stretch>
        </p:blipFill>
        <p:spPr>
          <a:xfrm>
            <a:off x="853604" y="1600200"/>
            <a:ext cx="7436791" cy="4282232"/>
          </a:xfrm>
          <a:prstGeom prst="rect">
            <a:avLst/>
          </a:prstGeom>
        </p:spPr>
      </p:pic>
      <p:sp>
        <p:nvSpPr>
          <p:cNvPr id="10" name="TextBox 9">
            <a:extLst>
              <a:ext uri="{FF2B5EF4-FFF2-40B4-BE49-F238E27FC236}">
                <a16:creationId xmlns:a16="http://schemas.microsoft.com/office/drawing/2014/main" id="{EF3B275B-CE07-3E37-B4E4-8923F8A9D7CA}"/>
              </a:ext>
            </a:extLst>
          </p:cNvPr>
          <p:cNvSpPr txBox="1"/>
          <p:nvPr/>
        </p:nvSpPr>
        <p:spPr>
          <a:xfrm>
            <a:off x="80265" y="6296319"/>
            <a:ext cx="9405257" cy="276999"/>
          </a:xfrm>
          <a:prstGeom prst="rect">
            <a:avLst/>
          </a:prstGeom>
          <a:noFill/>
        </p:spPr>
        <p:txBody>
          <a:bodyPr wrap="square">
            <a:spAutoFit/>
          </a:bodyPr>
          <a:lstStyle/>
          <a:p>
            <a:pPr marL="50800">
              <a:lnSpc>
                <a:spcPct val="100000"/>
              </a:lnSpc>
            </a:pPr>
            <a:r>
              <a:rPr lang="en-US" sz="1200" b="1" u="sng" dirty="0">
                <a:solidFill>
                  <a:srgbClr val="001F5F"/>
                </a:solidFill>
                <a:uFill>
                  <a:solidFill>
                    <a:srgbClr val="001F5F"/>
                  </a:solidFill>
                </a:uFill>
                <a:latin typeface="Garamond"/>
                <a:cs typeface="Garamond"/>
              </a:rPr>
              <a:t>Source</a:t>
            </a:r>
            <a:r>
              <a:rPr lang="en-US" sz="1200" b="1" dirty="0">
                <a:solidFill>
                  <a:srgbClr val="001F5F"/>
                </a:solidFill>
                <a:latin typeface="Garamond"/>
                <a:cs typeface="Garamond"/>
              </a:rPr>
              <a:t>:</a:t>
            </a:r>
            <a:r>
              <a:rPr lang="en-US" sz="1200" b="1" spc="-30" dirty="0">
                <a:solidFill>
                  <a:srgbClr val="001F5F"/>
                </a:solidFill>
                <a:latin typeface="Garamond"/>
                <a:cs typeface="Garamond"/>
              </a:rPr>
              <a:t> </a:t>
            </a:r>
            <a:r>
              <a:rPr lang="en-US" sz="1200" i="1" spc="-30" dirty="0">
                <a:solidFill>
                  <a:schemeClr val="tx1"/>
                </a:solidFill>
                <a:latin typeface="Garamond"/>
                <a:cs typeface="Garamond"/>
              </a:rPr>
              <a:t>New York Times</a:t>
            </a:r>
            <a:r>
              <a:rPr lang="en-US" sz="1200" i="1" dirty="0">
                <a:solidFill>
                  <a:schemeClr val="tx1"/>
                </a:solidFill>
                <a:latin typeface="Garamond"/>
                <a:cs typeface="Garamond"/>
              </a:rPr>
              <a:t>,</a:t>
            </a:r>
            <a:r>
              <a:rPr lang="en-US" sz="1200" i="1" spc="-15" dirty="0">
                <a:solidFill>
                  <a:schemeClr val="tx1"/>
                </a:solidFill>
                <a:latin typeface="Garamond"/>
                <a:cs typeface="Garamond"/>
              </a:rPr>
              <a:t> </a:t>
            </a:r>
            <a:r>
              <a:rPr lang="en-US" sz="1200" dirty="0">
                <a:solidFill>
                  <a:schemeClr val="tx1"/>
                </a:solidFill>
                <a:latin typeface="Garamond"/>
                <a:cs typeface="Garamond"/>
              </a:rPr>
              <a:t>“The Greatest Wealth Transfer in History Is Here, With Familiar (Rich) Winners</a:t>
            </a:r>
            <a:r>
              <a:rPr lang="en-US" sz="1200" dirty="0">
                <a:latin typeface="Garamond"/>
                <a:cs typeface="Garamond"/>
              </a:rPr>
              <a:t>” May 23, 2023</a:t>
            </a:r>
          </a:p>
        </p:txBody>
      </p:sp>
    </p:spTree>
    <p:extLst>
      <p:ext uri="{BB962C8B-B14F-4D97-AF65-F5344CB8AC3E}">
        <p14:creationId xmlns:p14="http://schemas.microsoft.com/office/powerpoint/2010/main" val="3989543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xfrm>
            <a:off x="8776716" y="6561718"/>
            <a:ext cx="325119" cy="260350"/>
          </a:xfrm>
          <a:prstGeom prst="rect">
            <a:avLst/>
          </a:prstGeom>
        </p:spPr>
        <p:txBody>
          <a:bodyPr vert="horz" wrap="square" lIns="0" tIns="0" rIns="0" bIns="0" rtlCol="0">
            <a:spAutoFit/>
          </a:bodyPr>
          <a:lstStyle>
            <a:defPPr>
              <a:defRPr kern="0"/>
            </a:defPPr>
            <a:lvl1pPr>
              <a:defRPr sz="1400" b="0" i="0">
                <a:solidFill>
                  <a:schemeClr val="tx1"/>
                </a:solidFill>
                <a:latin typeface="Garamond"/>
                <a:cs typeface="Garamond"/>
              </a:defRPr>
            </a:lvl1pPr>
          </a:lstStyle>
          <a:p>
            <a:pPr marL="38100">
              <a:lnSpc>
                <a:spcPts val="1590"/>
              </a:lnSpc>
            </a:pPr>
            <a:fld id="{81D60167-4931-47E6-BA6A-407CBD079E47}" type="slidenum">
              <a:rPr lang="en-US" smtClean="0"/>
              <a:pPr marL="38100">
                <a:lnSpc>
                  <a:spcPts val="1590"/>
                </a:lnSpc>
              </a:pPr>
              <a:t>9</a:t>
            </a:fld>
            <a:endParaRPr dirty="0"/>
          </a:p>
        </p:txBody>
      </p:sp>
      <p:pic>
        <p:nvPicPr>
          <p:cNvPr id="11" name="Picture 10">
            <a:extLst>
              <a:ext uri="{FF2B5EF4-FFF2-40B4-BE49-F238E27FC236}">
                <a16:creationId xmlns:a16="http://schemas.microsoft.com/office/drawing/2014/main" id="{B5407CA1-FFEC-84CA-F0D0-035A00E0D0FC}"/>
              </a:ext>
            </a:extLst>
          </p:cNvPr>
          <p:cNvPicPr>
            <a:picLocks noChangeAspect="1"/>
          </p:cNvPicPr>
          <p:nvPr/>
        </p:nvPicPr>
        <p:blipFill>
          <a:blip r:embed="rId2"/>
          <a:stretch>
            <a:fillRect/>
          </a:stretch>
        </p:blipFill>
        <p:spPr>
          <a:xfrm>
            <a:off x="1845361" y="1532518"/>
            <a:ext cx="5453277" cy="5029200"/>
          </a:xfrm>
          <a:prstGeom prst="rect">
            <a:avLst/>
          </a:prstGeom>
        </p:spPr>
      </p:pic>
      <p:sp>
        <p:nvSpPr>
          <p:cNvPr id="12" name="Title 1">
            <a:extLst>
              <a:ext uri="{FF2B5EF4-FFF2-40B4-BE49-F238E27FC236}">
                <a16:creationId xmlns:a16="http://schemas.microsoft.com/office/drawing/2014/main" id="{85390928-2574-506D-B137-0BE66E3C4F54}"/>
              </a:ext>
            </a:extLst>
          </p:cNvPr>
          <p:cNvSpPr txBox="1">
            <a:spLocks noChangeArrowheads="1"/>
          </p:cNvSpPr>
          <p:nvPr/>
        </p:nvSpPr>
        <p:spPr bwMode="auto">
          <a:xfrm>
            <a:off x="1938123" y="76200"/>
            <a:ext cx="6781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3200" b="1" dirty="0">
                <a:solidFill>
                  <a:srgbClr val="000000"/>
                </a:solidFill>
                <a:latin typeface="Garamond" panose="02020404030301010803" pitchFamily="18" charset="0"/>
              </a:rPr>
              <a:t>Annual Wealth Projected to be</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3200" b="1" dirty="0">
                <a:solidFill>
                  <a:srgbClr val="000000"/>
                </a:solidFill>
                <a:latin typeface="Garamond" panose="02020404030301010803" pitchFamily="18" charset="0"/>
              </a:rPr>
              <a:t> Inherited by Each Generation</a:t>
            </a:r>
            <a:r>
              <a:rPr kumimoji="0" lang="en-US" altLang="en-US" sz="3200" b="1" i="0" u="none" strike="noStrike" kern="0" cap="none" spc="0" normalizeH="0" baseline="0" noProof="0" dirty="0">
                <a:ln>
                  <a:noFill/>
                </a:ln>
                <a:solidFill>
                  <a:schemeClr val="tx1"/>
                </a:solidFill>
                <a:effectLst/>
                <a:uLnTx/>
                <a:uFillTx/>
                <a:latin typeface="Garamond" panose="02020404030301010803" pitchFamily="18" charset="0"/>
                <a:ea typeface="+mj-ea"/>
                <a:cs typeface="+mj-cs"/>
              </a:rPr>
              <a:t>:</a:t>
            </a:r>
            <a:endParaRPr kumimoji="0" lang="en-US" altLang="en-US" sz="3200" b="0" i="0" u="none" strike="noStrike" kern="0" cap="none" spc="0" normalizeH="0" baseline="0" noProof="0" dirty="0">
              <a:ln>
                <a:noFill/>
              </a:ln>
              <a:solidFill>
                <a:schemeClr val="tx1"/>
              </a:solidFill>
              <a:effectLst/>
              <a:uLnTx/>
              <a:uFillTx/>
              <a:latin typeface="Arial"/>
              <a:ea typeface="+mj-ea"/>
              <a:cs typeface="+mj-cs"/>
            </a:endParaRPr>
          </a:p>
        </p:txBody>
      </p:sp>
    </p:spTree>
    <p:extLst>
      <p:ext uri="{BB962C8B-B14F-4D97-AF65-F5344CB8AC3E}">
        <p14:creationId xmlns:p14="http://schemas.microsoft.com/office/powerpoint/2010/main" val="1207756053"/>
      </p:ext>
    </p:extLst>
  </p:cSld>
  <p:clrMapOvr>
    <a:masterClrMapping/>
  </p:clrMapOvr>
</p:sld>
</file>

<file path=ppt/theme/theme1.xml><?xml version="1.0" encoding="utf-8"?>
<a:theme xmlns:a="http://schemas.openxmlformats.org/drawingml/2006/main" name="Theme1">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1DCC5524-00DD-443F-9D69-D0CCCDFAC1E5}" vid="{11E44107-C24D-4224-9A88-BCAA1149AA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9993</TotalTime>
  <Words>9051</Words>
  <Application>Microsoft Office PowerPoint</Application>
  <PresentationFormat>On-screen Show (4:3)</PresentationFormat>
  <Paragraphs>1042</Paragraphs>
  <Slides>63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Arial</vt:lpstr>
      <vt:lpstr>Calibri</vt:lpstr>
      <vt:lpstr>Courier New</vt:lpstr>
      <vt:lpstr>Garamond</vt:lpstr>
      <vt:lpstr>Times New Roman</vt:lpstr>
      <vt:lpstr>Wingdings</vt:lpstr>
      <vt:lpstr>Theme1</vt:lpstr>
      <vt:lpstr>PowerPoint Presentation</vt:lpstr>
      <vt:lpstr>“Preserving Family Values by Encouraging  Social &amp; Fiscal Responsibility with  Modern Trust Structures” </vt:lpstr>
      <vt:lpstr>“The Main Generations  in the U.S Today: </vt:lpstr>
      <vt:lpstr>Millennials Currently  Outnumber Baby Boomers:</vt:lpstr>
      <vt:lpstr>PowerPoint Presentation</vt:lpstr>
      <vt:lpstr>“Preserving Family Values by Encouraging  Social &amp; Fiscal Responsibility with  Modern Trust Structures” </vt:lpstr>
      <vt:lpstr>Summary of Inheritance by  Asset in U.S.: </vt:lpstr>
      <vt:lpstr>PowerPoint Presentation</vt:lpstr>
      <vt:lpstr>PowerPoint Presentation</vt:lpstr>
      <vt:lpstr>Inheritance: </vt:lpstr>
      <vt:lpstr>Inheritance (cont’d): </vt:lpstr>
      <vt:lpstr>“Giving While Living” </vt:lpstr>
      <vt:lpstr>Overview – Flexible Modern Directed Trusts:</vt:lpstr>
      <vt:lpstr>PowerPoint Presentation</vt:lpstr>
      <vt:lpstr>Traditional Trust Investing [Versus] Flexible Modern Directed Trust:</vt:lpstr>
      <vt:lpstr>Key Investment Management  Advantages of the  Flexible Modern Directed Trust:</vt:lpstr>
      <vt:lpstr>Model Family Office Portfolio:</vt:lpstr>
      <vt:lpstr>Adding Investment Management LLC to the Flexible Modern Directed Trust:</vt:lpstr>
      <vt:lpstr>Example: Flexible Modern Directed Trust  With Investment Management LLC:</vt:lpstr>
      <vt:lpstr>PowerPoint Presentation</vt:lpstr>
      <vt:lpstr>PowerPoint Presentation</vt:lpstr>
      <vt:lpstr>PowerPoint Presentation</vt:lpstr>
      <vt:lpstr>PowerPoint Presentation</vt:lpstr>
      <vt:lpstr>Grantor Appoints a Trust Protector  With Following Powers: (Vary by State Statute) </vt:lpstr>
      <vt:lpstr>Typical Flexible Modern  Directed Trust with Trust Protector:</vt:lpstr>
      <vt:lpstr>Selected Popular Modern Directed Trust States with No State Income Tax:</vt:lpstr>
      <vt:lpstr>“Preserving Family Values by Encouraging  Social &amp; Fiscal Responsibility with  Modern Trust Structures” </vt:lpstr>
      <vt:lpstr>Designing the Incentive  Family Dynasty Trust: </vt:lpstr>
      <vt:lpstr>Designing the Incentive  Family Dynasty Trust (cont’d): </vt:lpstr>
      <vt:lpstr>Sample Incentive Provisions  for Directed Trusts:</vt:lpstr>
      <vt:lpstr>Millennials Are Starting  Families Later in Life:</vt:lpstr>
      <vt:lpstr>Divorce: </vt:lpstr>
      <vt:lpstr> Inheritance &amp; Divorce:</vt:lpstr>
      <vt:lpstr> Inheritance &amp;  Divorce (cont’d):</vt:lpstr>
      <vt:lpstr>Discretionary Interest Statute  (Flexible Modern Directed Trust):  </vt:lpstr>
      <vt:lpstr>Additional Incentive Provisions for Divorce Planning &amp; Directed Trusts (cont’d):</vt:lpstr>
      <vt:lpstr>Promotion of  Social Responsibility: </vt:lpstr>
      <vt:lpstr>Charitable Giving:</vt:lpstr>
      <vt:lpstr>Inheritance (cont’d): </vt:lpstr>
      <vt:lpstr>Sample Incentive Provisions  for Directed Trusts (cont’d):</vt:lpstr>
      <vt:lpstr>Summary of Popular Methods for Changing Existing Trust Situs to Another State:</vt:lpstr>
      <vt:lpstr>Advantages of Non-Judicial  Validation Statutes:</vt:lpstr>
      <vt:lpstr> Example: Non-Judicial Validation Statute:</vt:lpstr>
      <vt:lpstr>Protecting Family Heirlooms  [and] Pets – Purpose Trust:  </vt:lpstr>
      <vt:lpstr>Protecting Family Heirlooms  [and] Pets – Purpose Trust (cont’d):  </vt:lpstr>
      <vt:lpstr>PowerPoint Presentation</vt:lpstr>
      <vt:lpstr>“Preserving Family Values by Encouraging  Social &amp; Fiscal Responsibility with  Modern Trust Structures” </vt:lpstr>
      <vt:lpstr>PowerPoint Presentation</vt:lpstr>
      <vt:lpstr>PowerPoint Presentation</vt:lpstr>
      <vt:lpstr>PowerPoint Presentation</vt:lpstr>
      <vt:lpstr>Appendix C Private Family Trust Companies (PFTC) - Introduction: </vt:lpstr>
      <vt:lpstr>PowerPoint Presentation</vt:lpstr>
      <vt:lpstr>Appendix C PFTC Advantages: </vt:lpstr>
      <vt:lpstr>Appendix C PFTC Advantages (cont’d): </vt:lpstr>
      <vt:lpstr>Appendix C Regulated vs. Unregulated: </vt:lpstr>
      <vt:lpstr>Appendix C Regulated vs. Unregulated (cont’d):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Mirkov</dc:creator>
  <cp:lastModifiedBy>Diana Barlow</cp:lastModifiedBy>
  <cp:revision>235</cp:revision>
  <cp:lastPrinted>2020-03-05T23:42:58Z</cp:lastPrinted>
  <dcterms:created xsi:type="dcterms:W3CDTF">2019-11-13T22:52:28Z</dcterms:created>
  <dcterms:modified xsi:type="dcterms:W3CDTF">2024-01-23T14:30:54Z</dcterms:modified>
</cp:coreProperties>
</file>